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60" r:id="rId5"/>
    <p:sldId id="262" r:id="rId6"/>
    <p:sldId id="264" r:id="rId7"/>
    <p:sldId id="266" r:id="rId8"/>
    <p:sldId id="268" r:id="rId9"/>
    <p:sldId id="270" r:id="rId10"/>
    <p:sldId id="272" r:id="rId11"/>
    <p:sldId id="274" r:id="rId12"/>
    <p:sldId id="276" r:id="rId13"/>
    <p:sldId id="278" r:id="rId14"/>
    <p:sldId id="280" r:id="rId15"/>
    <p:sldId id="282" r:id="rId16"/>
    <p:sldId id="284" r:id="rId17"/>
    <p:sldId id="286" r:id="rId18"/>
    <p:sldId id="288" r:id="rId19"/>
    <p:sldId id="290" r:id="rId20"/>
    <p:sldId id="292" r:id="rId21"/>
    <p:sldId id="294" r:id="rId22"/>
    <p:sldId id="296" r:id="rId23"/>
    <p:sldId id="259" r:id="rId24"/>
    <p:sldId id="261" r:id="rId25"/>
    <p:sldId id="263" r:id="rId26"/>
    <p:sldId id="265" r:id="rId27"/>
    <p:sldId id="267" r:id="rId28"/>
    <p:sldId id="269" r:id="rId29"/>
    <p:sldId id="271" r:id="rId30"/>
    <p:sldId id="273" r:id="rId31"/>
    <p:sldId id="275" r:id="rId32"/>
    <p:sldId id="277" r:id="rId33"/>
    <p:sldId id="279" r:id="rId34"/>
    <p:sldId id="281" r:id="rId35"/>
    <p:sldId id="283" r:id="rId36"/>
    <p:sldId id="285" r:id="rId37"/>
    <p:sldId id="287" r:id="rId38"/>
    <p:sldId id="289" r:id="rId39"/>
    <p:sldId id="291" r:id="rId40"/>
    <p:sldId id="293" r:id="rId41"/>
    <p:sldId id="295" r:id="rId42"/>
    <p:sldId id="297" r:id="rId4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5613E2E4-0412-4DA7-A553-E09A33CCB0D4}">
          <p14:sldIdLst>
            <p14:sldId id="256"/>
          </p14:sldIdLst>
        </p14:section>
        <p14:section name="Игровое поле" id="{939B66D6-D704-4BE3-B8BA-B1EB590DC43D}">
          <p14:sldIdLst>
            <p14:sldId id="257"/>
          </p14:sldIdLst>
        </p14:section>
        <p14:section name="Вопрос" id="{9CEF7750-54A2-43DC-BDAC-C3EC8B92C3D1}">
          <p14:sldIdLst>
            <p14:sldId id="258"/>
            <p14:sldId id="260"/>
            <p14:sldId id="262"/>
            <p14:sldId id="264"/>
            <p14:sldId id="266"/>
            <p14:sldId id="268"/>
            <p14:sldId id="270"/>
            <p14:sldId id="272"/>
            <p14:sldId id="274"/>
            <p14:sldId id="276"/>
            <p14:sldId id="278"/>
            <p14:sldId id="280"/>
            <p14:sldId id="282"/>
            <p14:sldId id="284"/>
            <p14:sldId id="286"/>
            <p14:sldId id="288"/>
            <p14:sldId id="290"/>
            <p14:sldId id="292"/>
            <p14:sldId id="294"/>
            <p14:sldId id="296"/>
          </p14:sldIdLst>
        </p14:section>
        <p14:section name="Правильный ответ" id="{34E0BF7B-E40D-4591-B97F-3368B6311952}">
          <p14:sldIdLst>
            <p14:sldId id="259"/>
            <p14:sldId id="261"/>
            <p14:sldId id="263"/>
            <p14:sldId id="265"/>
            <p14:sldId id="267"/>
            <p14:sldId id="269"/>
            <p14:sldId id="271"/>
            <p14:sldId id="273"/>
            <p14:sldId id="275"/>
            <p14:sldId id="277"/>
            <p14:sldId id="279"/>
            <p14:sldId id="281"/>
            <p14:sldId id="283"/>
            <p14:sldId id="285"/>
            <p14:sldId id="287"/>
            <p14:sldId id="289"/>
            <p14:sldId id="291"/>
            <p14:sldId id="293"/>
            <p14:sldId id="295"/>
            <p14:sldId id="29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3" d="100"/>
          <a:sy n="53" d="100"/>
        </p:scale>
        <p:origin x="835"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6E4DE9F-E27B-4DCE-B73B-BEA51B65C893}" type="datetimeFigureOut">
              <a:rPr lang="ru-RU" smtClean="0"/>
              <a:t>08.12.2022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CB16CE-4B5B-4FA8-9953-4427CCD51271}" type="slidenum">
              <a:rPr lang="ru-RU" smtClean="0"/>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43422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86E4DE9F-E27B-4DCE-B73B-BEA51B65C893}" type="datetimeFigureOut">
              <a:rPr lang="ru-RU" smtClean="0"/>
              <a:t>08.12.2022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4263852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6E4DE9F-E27B-4DCE-B73B-BEA51B65C893}" type="datetimeFigureOut">
              <a:rPr lang="ru-RU" smtClean="0"/>
              <a:t>08.12.2022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520204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6E4DE9F-E27B-4DCE-B73B-BEA51B65C893}" type="datetimeFigureOut">
              <a:rPr lang="ru-RU" smtClean="0"/>
              <a:t>08.12.2022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CB16CE-4B5B-4FA8-9953-4427CCD51271}" type="slidenum">
              <a:rPr lang="ru-RU" smtClean="0"/>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6197140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6E4DE9F-E27B-4DCE-B73B-BEA51B65C893}" type="datetimeFigureOut">
              <a:rPr lang="ru-RU" smtClean="0"/>
              <a:t>08.12.2022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37381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6E4DE9F-E27B-4DCE-B73B-BEA51B65C893}" type="datetimeFigureOut">
              <a:rPr lang="ru-RU" smtClean="0"/>
              <a:t>08.12.2022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CB16CE-4B5B-4FA8-9953-4427CCD51271}" type="slidenum">
              <a:rPr lang="ru-RU" smtClean="0"/>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90020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6E4DE9F-E27B-4DCE-B73B-BEA51B65C893}" type="datetimeFigureOut">
              <a:rPr lang="ru-RU" smtClean="0"/>
              <a:t>08.12.2022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17571194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6E4DE9F-E27B-4DCE-B73B-BEA51B65C893}" type="datetimeFigureOut">
              <a:rPr lang="ru-RU" smtClean="0"/>
              <a:t>08.12.2022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6361715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6E4DE9F-E27B-4DCE-B73B-BEA51B65C893}" type="datetimeFigureOut">
              <a:rPr lang="ru-RU" smtClean="0"/>
              <a:t>08.12.2022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2647155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6E4DE9F-E27B-4DCE-B73B-BEA51B65C893}" type="datetimeFigureOut">
              <a:rPr lang="ru-RU" smtClean="0"/>
              <a:t>08.12.2022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117144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6E4DE9F-E27B-4DCE-B73B-BEA51B65C893}" type="datetimeFigureOut">
              <a:rPr lang="ru-RU" smtClean="0"/>
              <a:t>08.12.2022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2644122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6E4DE9F-E27B-4DCE-B73B-BEA51B65C893}" type="datetimeFigureOut">
              <a:rPr lang="ru-RU" smtClean="0"/>
              <a:t>08.12.2022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1706466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6E4DE9F-E27B-4DCE-B73B-BEA51B65C893}" type="datetimeFigureOut">
              <a:rPr lang="ru-RU" smtClean="0"/>
              <a:t>08.12.2022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4406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6E4DE9F-E27B-4DCE-B73B-BEA51B65C893}" type="datetimeFigureOut">
              <a:rPr lang="ru-RU" smtClean="0"/>
              <a:t>08.12.2022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1170246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E4DE9F-E27B-4DCE-B73B-BEA51B65C893}" type="datetimeFigureOut">
              <a:rPr lang="ru-RU" smtClean="0"/>
              <a:t>08.12.2022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1862872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6E4DE9F-E27B-4DCE-B73B-BEA51B65C893}" type="datetimeFigureOut">
              <a:rPr lang="ru-RU" smtClean="0"/>
              <a:t>08.12.2022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1790204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6E4DE9F-E27B-4DCE-B73B-BEA51B65C893}" type="datetimeFigureOut">
              <a:rPr lang="ru-RU" smtClean="0"/>
              <a:t>08.12.2022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FCB16CE-4B5B-4FA8-9953-4427CCD51271}" type="slidenum">
              <a:rPr lang="ru-RU" smtClean="0"/>
              <a:t>‹#›</a:t>
            </a:fld>
            <a:endParaRPr lang="ru-RU"/>
          </a:p>
        </p:txBody>
      </p:sp>
    </p:spTree>
    <p:extLst>
      <p:ext uri="{BB962C8B-B14F-4D97-AF65-F5344CB8AC3E}">
        <p14:creationId xmlns:p14="http://schemas.microsoft.com/office/powerpoint/2010/main" val="2165904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6E4DE9F-E27B-4DCE-B73B-BEA51B65C893}" type="datetimeFigureOut">
              <a:rPr lang="ru-RU" smtClean="0"/>
              <a:t>08.12.2022</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6FCB16CE-4B5B-4FA8-9953-4427CCD51271}" type="slidenum">
              <a:rPr lang="ru-RU" smtClean="0"/>
              <a:t>‹#›</a:t>
            </a:fld>
            <a:endParaRPr lang="ru-RU"/>
          </a:p>
        </p:txBody>
      </p:sp>
    </p:spTree>
    <p:extLst>
      <p:ext uri="{BB962C8B-B14F-4D97-AF65-F5344CB8AC3E}">
        <p14:creationId xmlns:p14="http://schemas.microsoft.com/office/powerpoint/2010/main" val="742913147"/>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3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slide" Target="slide3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 Target="slide3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slide" Target="slide3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slide" Target="slide3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slide" Target="slide3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slide" Target="slide3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slide" Target="slide3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4.xml"/><Relationship Id="rId18" Type="http://schemas.openxmlformats.org/officeDocument/2006/relationships/slide" Target="slide19.xml"/><Relationship Id="rId3" Type="http://schemas.openxmlformats.org/officeDocument/2006/relationships/slide" Target="slide4.xml"/><Relationship Id="rId21" Type="http://schemas.openxmlformats.org/officeDocument/2006/relationships/slide" Target="slide22.xml"/><Relationship Id="rId7" Type="http://schemas.openxmlformats.org/officeDocument/2006/relationships/slide" Target="slide8.xml"/><Relationship Id="rId12" Type="http://schemas.openxmlformats.org/officeDocument/2006/relationships/slide" Target="slide13.xml"/><Relationship Id="rId17" Type="http://schemas.openxmlformats.org/officeDocument/2006/relationships/slide" Target="slide18.xml"/><Relationship Id="rId2" Type="http://schemas.openxmlformats.org/officeDocument/2006/relationships/slide" Target="slide3.xml"/><Relationship Id="rId16" Type="http://schemas.openxmlformats.org/officeDocument/2006/relationships/slide" Target="slide17.xml"/><Relationship Id="rId20"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12.xml"/><Relationship Id="rId5" Type="http://schemas.openxmlformats.org/officeDocument/2006/relationships/slide" Target="slide6.xml"/><Relationship Id="rId15" Type="http://schemas.openxmlformats.org/officeDocument/2006/relationships/slide" Target="slide16.xml"/><Relationship Id="rId10" Type="http://schemas.openxmlformats.org/officeDocument/2006/relationships/slide" Target="slide11.xml"/><Relationship Id="rId19" Type="http://schemas.openxmlformats.org/officeDocument/2006/relationships/slide" Target="slide20.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5.xml"/></Relationships>
</file>

<file path=ppt/slides/_rels/slide20.xml.rels><?xml version="1.0" encoding="UTF-8" standalone="yes"?>
<Relationships xmlns="http://schemas.openxmlformats.org/package/2006/relationships"><Relationship Id="rId2" Type="http://schemas.openxmlformats.org/officeDocument/2006/relationships/slide" Target="slide4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slide" Target="slide4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slide" Target="slide4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slide" Target="slide2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slide" Target="slide2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latin typeface="Times New Roman" panose="02020603050405020304" pitchFamily="18" charset="0"/>
                <a:cs typeface="Times New Roman" panose="02020603050405020304" pitchFamily="18" charset="0"/>
              </a:rPr>
              <a:t>Родительское собрание 1Д класса</a:t>
            </a:r>
            <a:endParaRPr lang="ru-RU"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normAutofit/>
          </a:bodyPr>
          <a:lstStyle/>
          <a:p>
            <a:pPr algn="ctr"/>
            <a:r>
              <a:rPr lang="ru-RU" sz="3200" b="1" dirty="0" smtClean="0">
                <a:solidFill>
                  <a:srgbClr val="FF0000"/>
                </a:solidFill>
                <a:latin typeface="Times New Roman" panose="02020603050405020304" pitchFamily="18" charset="0"/>
                <a:cs typeface="Times New Roman" panose="02020603050405020304" pitchFamily="18" charset="0"/>
              </a:rPr>
              <a:t>В рамках дня открытых дверей в ГБОУ школе № 100</a:t>
            </a:r>
            <a:endParaRPr lang="ru-RU" sz="32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31840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Согласно </a:t>
            </a:r>
            <a:r>
              <a:rPr lang="ru-RU" dirty="0" err="1" smtClean="0">
                <a:latin typeface="Times New Roman" panose="02020603050405020304" pitchFamily="18" charset="0"/>
                <a:cs typeface="Times New Roman" panose="02020603050405020304" pitchFamily="18" charset="0"/>
              </a:rPr>
              <a:t>ГОСту</a:t>
            </a:r>
            <a:r>
              <a:rPr lang="ru-RU" dirty="0" smtClean="0">
                <a:latin typeface="Times New Roman" panose="02020603050405020304" pitchFamily="18" charset="0"/>
                <a:cs typeface="Times New Roman" panose="02020603050405020304" pitchFamily="18" charset="0"/>
              </a:rPr>
              <a:t> </a:t>
            </a:r>
            <a:r>
              <a:rPr lang="ru-RU" b="1" u="sng" dirty="0" smtClean="0">
                <a:solidFill>
                  <a:srgbClr val="FFC000"/>
                </a:solidFill>
                <a:latin typeface="Times New Roman" panose="02020603050405020304" pitchFamily="18" charset="0"/>
                <a:cs typeface="Times New Roman" panose="02020603050405020304" pitchFamily="18" charset="0"/>
              </a:rPr>
              <a:t>вес</a:t>
            </a:r>
            <a:r>
              <a:rPr lang="ru-RU" dirty="0" smtClean="0">
                <a:latin typeface="Times New Roman" panose="02020603050405020304" pitchFamily="18" charset="0"/>
                <a:cs typeface="Times New Roman" panose="02020603050405020304" pitchFamily="18" charset="0"/>
              </a:rPr>
              <a:t> портфеля должен составлять?</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79273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Как называется основной документ по правам ребенка, принятый Генеральной Ассамблеей </a:t>
            </a:r>
            <a:r>
              <a:rPr lang="ru-RU" dirty="0" err="1" smtClean="0">
                <a:latin typeface="Times New Roman" panose="02020603050405020304" pitchFamily="18" charset="0"/>
                <a:cs typeface="Times New Roman" panose="02020603050405020304" pitchFamily="18" charset="0"/>
              </a:rPr>
              <a:t>Оон</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64224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Сколько ребенку обязательно нужно закончить классов в российской школе?</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84513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С какого возраста ребенок способен принимать самостоятельные решения?</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23401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Когда ребенок может обучаться на дому?</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67475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Воспитание ребенка является правом или обязанностью родителей?</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62369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Является ли ношение школьной формы определенного фасона или цвета обязательным?</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5214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Имеет ли право Ваш ребенок не участвовать в уборке или других трудовых мероприятиях?</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3152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В каком документе нужно обязательно расписаться родителям, когда забирают ребенка во время учебного процесса?</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35785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Перечислите основные сведения о классе, в котором учится ваш ребенок (буква, количество учеников, мальчиков, девочек, номер кабинета, </a:t>
            </a:r>
            <a:r>
              <a:rPr lang="ru-RU" dirty="0" err="1" smtClean="0">
                <a:latin typeface="Times New Roman" panose="02020603050405020304" pitchFamily="18" charset="0"/>
                <a:cs typeface="Times New Roman" panose="02020603050405020304" pitchFamily="18" charset="0"/>
              </a:rPr>
              <a:t>фио</a:t>
            </a:r>
            <a:r>
              <a:rPr lang="ru-RU" dirty="0" smtClean="0">
                <a:latin typeface="Times New Roman" panose="02020603050405020304" pitchFamily="18" charset="0"/>
                <a:cs typeface="Times New Roman" panose="02020603050405020304" pitchFamily="18" charset="0"/>
              </a:rPr>
              <a:t> учителя, </a:t>
            </a:r>
            <a:r>
              <a:rPr lang="ru-RU" dirty="0" err="1" smtClean="0">
                <a:latin typeface="Times New Roman" panose="02020603050405020304" pitchFamily="18" charset="0"/>
                <a:cs typeface="Times New Roman" panose="02020603050405020304" pitchFamily="18" charset="0"/>
              </a:rPr>
              <a:t>фио</a:t>
            </a:r>
            <a:r>
              <a:rPr lang="ru-RU" dirty="0" smtClean="0">
                <a:latin typeface="Times New Roman" panose="02020603050405020304" pitchFamily="18" charset="0"/>
                <a:cs typeface="Times New Roman" panose="02020603050405020304" pitchFamily="18" charset="0"/>
              </a:rPr>
              <a:t> воспитателя)</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08804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204848096"/>
              </p:ext>
            </p:extLst>
          </p:nvPr>
        </p:nvGraphicFramePr>
        <p:xfrm>
          <a:off x="-2" y="-1"/>
          <a:ext cx="12090401" cy="6984213"/>
        </p:xfrm>
        <a:graphic>
          <a:graphicData uri="http://schemas.openxmlformats.org/drawingml/2006/table">
            <a:tbl>
              <a:tblPr firstRow="1" bandRow="1">
                <a:tableStyleId>{5C22544A-7EE6-4342-B048-85BDC9FD1C3A}</a:tableStyleId>
              </a:tblPr>
              <a:tblGrid>
                <a:gridCol w="2680041">
                  <a:extLst>
                    <a:ext uri="{9D8B030D-6E8A-4147-A177-3AD203B41FA5}">
                      <a16:colId xmlns:a16="http://schemas.microsoft.com/office/drawing/2014/main" val="3638043633"/>
                    </a:ext>
                  </a:extLst>
                </a:gridCol>
                <a:gridCol w="2156120">
                  <a:extLst>
                    <a:ext uri="{9D8B030D-6E8A-4147-A177-3AD203B41FA5}">
                      <a16:colId xmlns:a16="http://schemas.microsoft.com/office/drawing/2014/main" val="3147694921"/>
                    </a:ext>
                  </a:extLst>
                </a:gridCol>
                <a:gridCol w="2418080">
                  <a:extLst>
                    <a:ext uri="{9D8B030D-6E8A-4147-A177-3AD203B41FA5}">
                      <a16:colId xmlns:a16="http://schemas.microsoft.com/office/drawing/2014/main" val="933170588"/>
                    </a:ext>
                  </a:extLst>
                </a:gridCol>
                <a:gridCol w="2418080">
                  <a:extLst>
                    <a:ext uri="{9D8B030D-6E8A-4147-A177-3AD203B41FA5}">
                      <a16:colId xmlns:a16="http://schemas.microsoft.com/office/drawing/2014/main" val="1623218687"/>
                    </a:ext>
                  </a:extLst>
                </a:gridCol>
                <a:gridCol w="2418080">
                  <a:extLst>
                    <a:ext uri="{9D8B030D-6E8A-4147-A177-3AD203B41FA5}">
                      <a16:colId xmlns:a16="http://schemas.microsoft.com/office/drawing/2014/main" val="3100703723"/>
                    </a:ext>
                  </a:extLst>
                </a:gridCol>
              </a:tblGrid>
              <a:tr h="1308494">
                <a:tc>
                  <a:txBody>
                    <a:bodyPr/>
                    <a:lstStyle/>
                    <a:p>
                      <a:pPr algn="ctr"/>
                      <a:r>
                        <a:rPr lang="ru-RU" sz="2800" b="1" dirty="0" smtClean="0">
                          <a:solidFill>
                            <a:schemeClr val="tx1"/>
                          </a:solidFill>
                          <a:latin typeface="Times New Roman" panose="02020603050405020304" pitchFamily="18" charset="0"/>
                          <a:cs typeface="Times New Roman" panose="02020603050405020304" pitchFamily="18" charset="0"/>
                        </a:rPr>
                        <a:t>Возрастные</a:t>
                      </a:r>
                      <a:r>
                        <a:rPr lang="ru-RU" sz="2800" b="1" baseline="0" dirty="0" smtClean="0">
                          <a:solidFill>
                            <a:schemeClr val="tx1"/>
                          </a:solidFill>
                          <a:latin typeface="Times New Roman" panose="02020603050405020304" pitchFamily="18" charset="0"/>
                          <a:cs typeface="Times New Roman" panose="02020603050405020304" pitchFamily="18" charset="0"/>
                        </a:rPr>
                        <a:t> особенности ребенка</a:t>
                      </a:r>
                      <a:endParaRPr lang="ru-RU" sz="2800" b="1" dirty="0">
                        <a:solidFill>
                          <a:schemeClr val="tx1"/>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pPr algn="ctr"/>
                      <a:r>
                        <a:rPr lang="ru-RU" sz="4000" b="1" dirty="0" smtClean="0">
                          <a:solidFill>
                            <a:schemeClr val="tx1"/>
                          </a:solidFill>
                          <a:latin typeface="Times New Roman" panose="02020603050405020304" pitchFamily="18" charset="0"/>
                          <a:cs typeface="Times New Roman" panose="02020603050405020304" pitchFamily="18" charset="0"/>
                          <a:hlinkClick r:id="rId2" action="ppaction://hlinksldjump"/>
                        </a:rPr>
                        <a:t>1</a:t>
                      </a:r>
                      <a:endParaRPr lang="ru-RU" sz="4000" b="1" dirty="0">
                        <a:solidFill>
                          <a:schemeClr val="tx1"/>
                        </a:solidFill>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solidFill>
                            <a:schemeClr val="bg1"/>
                          </a:solidFill>
                          <a:latin typeface="Times New Roman" panose="02020603050405020304" pitchFamily="18" charset="0"/>
                          <a:cs typeface="Times New Roman" panose="02020603050405020304" pitchFamily="18" charset="0"/>
                          <a:hlinkClick r:id="rId3" action="ppaction://hlinksldjump"/>
                        </a:rPr>
                        <a:t>2</a:t>
                      </a:r>
                      <a:endParaRPr lang="ru-RU" sz="4000" b="1" dirty="0">
                        <a:solidFill>
                          <a:schemeClr val="bg1"/>
                        </a:solidFill>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solidFill>
                            <a:schemeClr val="bg1"/>
                          </a:solidFill>
                          <a:latin typeface="Times New Roman" panose="02020603050405020304" pitchFamily="18" charset="0"/>
                          <a:cs typeface="Times New Roman" panose="02020603050405020304" pitchFamily="18" charset="0"/>
                          <a:hlinkClick r:id="rId4" action="ppaction://hlinksldjump"/>
                        </a:rPr>
                        <a:t>3</a:t>
                      </a:r>
                      <a:endParaRPr lang="ru-RU" sz="4000" b="1" dirty="0">
                        <a:solidFill>
                          <a:schemeClr val="bg1"/>
                        </a:solidFill>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solidFill>
                            <a:schemeClr val="bg1"/>
                          </a:solidFill>
                          <a:latin typeface="Times New Roman" panose="02020603050405020304" pitchFamily="18" charset="0"/>
                          <a:cs typeface="Times New Roman" panose="02020603050405020304" pitchFamily="18" charset="0"/>
                          <a:hlinkClick r:id="rId5" action="ppaction://hlinksldjump"/>
                        </a:rPr>
                        <a:t>4</a:t>
                      </a:r>
                      <a:endParaRPr lang="ru-RU" sz="4000" b="1" dirty="0">
                        <a:solidFill>
                          <a:schemeClr val="bg1"/>
                        </a:solidFill>
                        <a:latin typeface="Times New Roman" panose="02020603050405020304" pitchFamily="18" charset="0"/>
                        <a:cs typeface="Times New Roman" panose="02020603050405020304" pitchFamily="18" charset="0"/>
                      </a:endParaRPr>
                    </a:p>
                  </a:txBody>
                  <a:tcPr anchor="ctr">
                    <a:solidFill>
                      <a:srgbClr val="0070C0"/>
                    </a:solidFill>
                  </a:tcPr>
                </a:tc>
                <a:extLst>
                  <a:ext uri="{0D108BD9-81ED-4DB2-BD59-A6C34878D82A}">
                    <a16:rowId xmlns:a16="http://schemas.microsoft.com/office/drawing/2014/main" val="2725617358"/>
                  </a:ext>
                </a:extLst>
              </a:tr>
              <a:tr h="1308494">
                <a:tc>
                  <a:txBody>
                    <a:bodyPr/>
                    <a:lstStyle/>
                    <a:p>
                      <a:pPr algn="ctr"/>
                      <a:r>
                        <a:rPr lang="ru-RU" sz="2800" b="1" dirty="0" smtClean="0">
                          <a:solidFill>
                            <a:schemeClr val="tx1"/>
                          </a:solidFill>
                          <a:latin typeface="Times New Roman" panose="02020603050405020304" pitchFamily="18" charset="0"/>
                          <a:cs typeface="Times New Roman" panose="02020603050405020304" pitchFamily="18" charset="0"/>
                        </a:rPr>
                        <a:t>Здоровье дороже</a:t>
                      </a:r>
                      <a:r>
                        <a:rPr lang="ru-RU" sz="2800" b="1" baseline="0" dirty="0" smtClean="0">
                          <a:solidFill>
                            <a:schemeClr val="tx1"/>
                          </a:solidFill>
                          <a:latin typeface="Times New Roman" panose="02020603050405020304" pitchFamily="18" charset="0"/>
                          <a:cs typeface="Times New Roman" panose="02020603050405020304" pitchFamily="18" charset="0"/>
                        </a:rPr>
                        <a:t> золота</a:t>
                      </a:r>
                      <a:endParaRPr lang="ru-RU" sz="2800" b="1" dirty="0">
                        <a:solidFill>
                          <a:schemeClr val="tx1"/>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6" action="ppaction://hlinksldjump"/>
                        </a:rPr>
                        <a:t>1</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7" action="ppaction://hlinksldjump"/>
                        </a:rPr>
                        <a:t>2</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8" action="ppaction://hlinksldjump"/>
                        </a:rPr>
                        <a:t>3</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9" action="ppaction://hlinksldjump"/>
                        </a:rPr>
                        <a:t>4</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extLst>
                  <a:ext uri="{0D108BD9-81ED-4DB2-BD59-A6C34878D82A}">
                    <a16:rowId xmlns:a16="http://schemas.microsoft.com/office/drawing/2014/main" val="4159546125"/>
                  </a:ext>
                </a:extLst>
              </a:tr>
              <a:tr h="1308494">
                <a:tc>
                  <a:txBody>
                    <a:bodyPr/>
                    <a:lstStyle/>
                    <a:p>
                      <a:pPr algn="ctr"/>
                      <a:r>
                        <a:rPr lang="ru-RU" sz="2800" b="1" dirty="0" smtClean="0">
                          <a:solidFill>
                            <a:schemeClr val="tx1"/>
                          </a:solidFill>
                          <a:latin typeface="Times New Roman" panose="02020603050405020304" pitchFamily="18" charset="0"/>
                          <a:cs typeface="Times New Roman" panose="02020603050405020304" pitchFamily="18" charset="0"/>
                        </a:rPr>
                        <a:t>Учение свет, а </a:t>
                      </a:r>
                      <a:r>
                        <a:rPr lang="ru-RU" sz="2800" b="1" dirty="0" err="1" smtClean="0">
                          <a:solidFill>
                            <a:schemeClr val="tx1"/>
                          </a:solidFill>
                          <a:latin typeface="Times New Roman" panose="02020603050405020304" pitchFamily="18" charset="0"/>
                          <a:cs typeface="Times New Roman" panose="02020603050405020304" pitchFamily="18" charset="0"/>
                        </a:rPr>
                        <a:t>неучение</a:t>
                      </a:r>
                      <a:r>
                        <a:rPr lang="ru-RU" sz="2800" b="1" dirty="0" smtClean="0">
                          <a:solidFill>
                            <a:schemeClr val="tx1"/>
                          </a:solidFill>
                          <a:latin typeface="Times New Roman" panose="02020603050405020304" pitchFamily="18" charset="0"/>
                          <a:cs typeface="Times New Roman" panose="02020603050405020304" pitchFamily="18" charset="0"/>
                        </a:rPr>
                        <a:t> –тьма</a:t>
                      </a:r>
                      <a:endParaRPr lang="ru-RU" sz="2800" b="1" dirty="0">
                        <a:solidFill>
                          <a:schemeClr val="tx1"/>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10" action="ppaction://hlinksldjump"/>
                        </a:rPr>
                        <a:t>1</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11" action="ppaction://hlinksldjump"/>
                        </a:rPr>
                        <a:t>2</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12" action="ppaction://hlinksldjump"/>
                        </a:rPr>
                        <a:t>3</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13" action="ppaction://hlinksldjump"/>
                        </a:rPr>
                        <a:t>4</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extLst>
                  <a:ext uri="{0D108BD9-81ED-4DB2-BD59-A6C34878D82A}">
                    <a16:rowId xmlns:a16="http://schemas.microsoft.com/office/drawing/2014/main" val="3152060817"/>
                  </a:ext>
                </a:extLst>
              </a:tr>
              <a:tr h="1701045">
                <a:tc>
                  <a:txBody>
                    <a:bodyPr/>
                    <a:lstStyle/>
                    <a:p>
                      <a:pPr algn="ctr"/>
                      <a:r>
                        <a:rPr lang="ru-RU" sz="2800" b="1" dirty="0" smtClean="0">
                          <a:solidFill>
                            <a:schemeClr val="tx1"/>
                          </a:solidFill>
                          <a:latin typeface="Times New Roman" panose="02020603050405020304" pitchFamily="18" charset="0"/>
                          <a:cs typeface="Times New Roman" panose="02020603050405020304" pitchFamily="18" charset="0"/>
                        </a:rPr>
                        <a:t>Права и обязанности родителей</a:t>
                      </a:r>
                      <a:endParaRPr lang="ru-RU" sz="2800" b="1" dirty="0">
                        <a:solidFill>
                          <a:schemeClr val="tx1"/>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14" action="ppaction://hlinksldjump"/>
                        </a:rPr>
                        <a:t>1</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15" action="ppaction://hlinksldjump"/>
                        </a:rPr>
                        <a:t>2</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16" action="ppaction://hlinksldjump"/>
                        </a:rPr>
                        <a:t>3</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17" action="ppaction://hlinksldjump"/>
                        </a:rPr>
                        <a:t>4</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extLst>
                  <a:ext uri="{0D108BD9-81ED-4DB2-BD59-A6C34878D82A}">
                    <a16:rowId xmlns:a16="http://schemas.microsoft.com/office/drawing/2014/main" val="1106865572"/>
                  </a:ext>
                </a:extLst>
              </a:tr>
              <a:tr h="1231474">
                <a:tc>
                  <a:txBody>
                    <a:bodyPr/>
                    <a:lstStyle/>
                    <a:p>
                      <a:pPr algn="ctr"/>
                      <a:r>
                        <a:rPr lang="ru-RU" sz="2800" b="1" dirty="0" smtClean="0">
                          <a:solidFill>
                            <a:schemeClr val="tx1"/>
                          </a:solidFill>
                          <a:latin typeface="Times New Roman" panose="02020603050405020304" pitchFamily="18" charset="0"/>
                          <a:cs typeface="Times New Roman" panose="02020603050405020304" pitchFamily="18" charset="0"/>
                        </a:rPr>
                        <a:t>Школьные истории</a:t>
                      </a:r>
                      <a:endParaRPr lang="ru-RU" sz="2800" b="1" dirty="0">
                        <a:solidFill>
                          <a:schemeClr val="tx1"/>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18" action="ppaction://hlinksldjump"/>
                        </a:rPr>
                        <a:t>1</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19" action="ppaction://hlinksldjump"/>
                        </a:rPr>
                        <a:t>2</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20" action="ppaction://hlinksldjump"/>
                        </a:rPr>
                        <a:t>3</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tc>
                  <a:txBody>
                    <a:bodyPr/>
                    <a:lstStyle/>
                    <a:p>
                      <a:pPr algn="ctr"/>
                      <a:r>
                        <a:rPr lang="ru-RU" sz="4000" b="1" dirty="0" smtClean="0">
                          <a:latin typeface="Times New Roman" panose="02020603050405020304" pitchFamily="18" charset="0"/>
                          <a:cs typeface="Times New Roman" panose="02020603050405020304" pitchFamily="18" charset="0"/>
                          <a:hlinkClick r:id="rId21" action="ppaction://hlinksldjump"/>
                        </a:rPr>
                        <a:t>4</a:t>
                      </a:r>
                      <a:endParaRPr lang="ru-RU" sz="4000" b="1" dirty="0">
                        <a:latin typeface="Times New Roman" panose="02020603050405020304" pitchFamily="18" charset="0"/>
                        <a:cs typeface="Times New Roman" panose="02020603050405020304" pitchFamily="18" charset="0"/>
                      </a:endParaRPr>
                    </a:p>
                  </a:txBody>
                  <a:tcPr anchor="ctr">
                    <a:solidFill>
                      <a:srgbClr val="0070C0"/>
                    </a:solidFill>
                  </a:tcPr>
                </a:tc>
                <a:extLst>
                  <a:ext uri="{0D108BD9-81ED-4DB2-BD59-A6C34878D82A}">
                    <a16:rowId xmlns:a16="http://schemas.microsoft.com/office/drawing/2014/main" val="2245308427"/>
                  </a:ext>
                </a:extLst>
              </a:tr>
            </a:tbl>
          </a:graphicData>
        </a:graphic>
      </p:graphicFrame>
    </p:spTree>
    <p:extLst>
      <p:ext uri="{BB962C8B-B14F-4D97-AF65-F5344CB8AC3E}">
        <p14:creationId xmlns:p14="http://schemas.microsoft.com/office/powerpoint/2010/main" val="36438778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В какие дни у вашего ребенка по расписанию плавание, физкультура?</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9425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Что из пособий у ребенка должно быть </a:t>
            </a:r>
            <a:r>
              <a:rPr lang="ru-RU" u="sng" dirty="0" smtClean="0">
                <a:solidFill>
                  <a:srgbClr val="FFC000"/>
                </a:solidFill>
                <a:latin typeface="Times New Roman" panose="02020603050405020304" pitchFamily="18" charset="0"/>
                <a:cs typeface="Times New Roman" panose="02020603050405020304" pitchFamily="18" charset="0"/>
              </a:rPr>
              <a:t>ежедневно</a:t>
            </a:r>
            <a:r>
              <a:rPr lang="ru-RU" dirty="0" smtClean="0">
                <a:latin typeface="Times New Roman" panose="02020603050405020304" pitchFamily="18" charset="0"/>
                <a:cs typeface="Times New Roman" panose="02020603050405020304" pitchFamily="18" charset="0"/>
              </a:rPr>
              <a:t> в портфеле?</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49683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Дата последнего учебного дня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в 1 классе?</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20470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61469" y="2411790"/>
            <a:ext cx="8534400" cy="1507067"/>
          </a:xfrm>
        </p:spPr>
        <p:txBody>
          <a:bodyPr/>
          <a:lstStyle/>
          <a:p>
            <a:pPr algn="ctr"/>
            <a:r>
              <a:rPr lang="ru-RU" b="1" dirty="0" smtClean="0">
                <a:latin typeface="Times New Roman" panose="02020603050405020304" pitchFamily="18" charset="0"/>
                <a:cs typeface="Times New Roman" panose="02020603050405020304" pitchFamily="18" charset="0"/>
              </a:rPr>
              <a:t>В младшем школьном возрасте, в начальной школе</a:t>
            </a:r>
            <a:endParaRPr lang="ru-RU"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604554" y="4513944"/>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5850515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8898" y="2165047"/>
            <a:ext cx="8779102" cy="2189239"/>
          </a:xfrm>
        </p:spPr>
        <p:txBody>
          <a:bodyPr>
            <a:normAutofit/>
          </a:bodyPr>
          <a:lstStyle/>
          <a:p>
            <a:pPr algn="ctr"/>
            <a:r>
              <a:rPr lang="ru-RU" b="1" dirty="0" smtClean="0">
                <a:latin typeface="Times New Roman" panose="02020603050405020304" pitchFamily="18" charset="0"/>
                <a:cs typeface="Times New Roman" panose="02020603050405020304" pitchFamily="18" charset="0"/>
              </a:rPr>
              <a:t>Не более 15-20 минут, после чего нужно сделать перерыв и гимнастику для глаз</a:t>
            </a:r>
            <a:endParaRPr lang="ru-RU"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654334" y="4818744"/>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430087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8898" y="2165047"/>
            <a:ext cx="8779102" cy="2189239"/>
          </a:xfrm>
        </p:spPr>
        <p:txBody>
          <a:bodyPr>
            <a:normAutofit/>
          </a:bodyPr>
          <a:lstStyle/>
          <a:p>
            <a:pPr algn="ctr"/>
            <a:r>
              <a:rPr lang="ru-RU" b="1" dirty="0" smtClean="0">
                <a:latin typeface="Times New Roman" panose="02020603050405020304" pitchFamily="18" charset="0"/>
                <a:cs typeface="Times New Roman" panose="02020603050405020304" pitchFamily="18" charset="0"/>
              </a:rPr>
              <a:t>7-8 лет</a:t>
            </a:r>
            <a:endParaRPr lang="ru-RU"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654334" y="4818744"/>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4792649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8898" y="2165047"/>
            <a:ext cx="8779102" cy="2392439"/>
          </a:xfrm>
        </p:spPr>
        <p:txBody>
          <a:bodyPr>
            <a:normAutofit fontScale="90000"/>
          </a:bodyPr>
          <a:lstStyle/>
          <a:p>
            <a:pPr algn="ctr"/>
            <a:r>
              <a:rPr lang="ru-RU" b="1" dirty="0" smtClean="0">
                <a:latin typeface="Times New Roman" panose="02020603050405020304" pitchFamily="18" charset="0"/>
                <a:cs typeface="Times New Roman" panose="02020603050405020304" pitchFamily="18" charset="0"/>
              </a:rPr>
              <a:t>К индивидуальным особенностям относятся такие познавательные процессы, как </a:t>
            </a:r>
            <a:r>
              <a:rPr lang="ru-RU" b="1" dirty="0" smtClean="0">
                <a:solidFill>
                  <a:srgbClr val="FF0000"/>
                </a:solidFill>
                <a:latin typeface="Times New Roman" panose="02020603050405020304" pitchFamily="18" charset="0"/>
                <a:cs typeface="Times New Roman" panose="02020603050405020304" pitchFamily="18" charset="0"/>
              </a:rPr>
              <a:t>мышление</a:t>
            </a:r>
            <a:r>
              <a:rPr lang="ru-RU" b="1" dirty="0" smtClean="0">
                <a:latin typeface="Times New Roman" panose="02020603050405020304" pitchFamily="18" charset="0"/>
                <a:cs typeface="Times New Roman" panose="02020603050405020304" pitchFamily="18" charset="0"/>
              </a:rPr>
              <a:t>, </a:t>
            </a:r>
            <a:r>
              <a:rPr lang="ru-RU" b="1" dirty="0" smtClean="0">
                <a:solidFill>
                  <a:srgbClr val="FFFF00"/>
                </a:solidFill>
                <a:latin typeface="Times New Roman" panose="02020603050405020304" pitchFamily="18" charset="0"/>
                <a:cs typeface="Times New Roman" panose="02020603050405020304" pitchFamily="18" charset="0"/>
              </a:rPr>
              <a:t>восприятие,</a:t>
            </a:r>
            <a:r>
              <a:rPr lang="ru-RU" b="1" dirty="0" smtClean="0">
                <a:solidFill>
                  <a:srgbClr val="FF0000"/>
                </a:solidFill>
                <a:latin typeface="Times New Roman" panose="02020603050405020304" pitchFamily="18" charset="0"/>
                <a:cs typeface="Times New Roman" panose="02020603050405020304" pitchFamily="18" charset="0"/>
              </a:rPr>
              <a:t> </a:t>
            </a:r>
            <a:r>
              <a:rPr lang="ru-RU" b="1" dirty="0" smtClean="0">
                <a:solidFill>
                  <a:srgbClr val="7030A0"/>
                </a:solidFill>
                <a:latin typeface="Times New Roman" panose="02020603050405020304" pitchFamily="18" charset="0"/>
                <a:cs typeface="Times New Roman" panose="02020603050405020304" pitchFamily="18" charset="0"/>
              </a:rPr>
              <a:t>память</a:t>
            </a:r>
            <a:r>
              <a:rPr lang="ru-RU" b="1" dirty="0" smtClean="0">
                <a:solidFill>
                  <a:srgbClr val="FF0000"/>
                </a:solidFill>
                <a:latin typeface="Times New Roman" panose="02020603050405020304" pitchFamily="18" charset="0"/>
                <a:cs typeface="Times New Roman" panose="02020603050405020304" pitchFamily="18" charset="0"/>
              </a:rPr>
              <a:t>, </a:t>
            </a:r>
            <a:r>
              <a:rPr lang="ru-RU" b="1" dirty="0" smtClean="0">
                <a:solidFill>
                  <a:srgbClr val="FFFF00"/>
                </a:solidFill>
                <a:latin typeface="Times New Roman" panose="02020603050405020304" pitchFamily="18" charset="0"/>
                <a:cs typeface="Times New Roman" panose="02020603050405020304" pitchFamily="18" charset="0"/>
              </a:rPr>
              <a:t>внимание</a:t>
            </a:r>
            <a:r>
              <a:rPr lang="ru-RU" b="1" dirty="0" smtClean="0">
                <a:solidFill>
                  <a:srgbClr val="FF0000"/>
                </a:solidFill>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и</a:t>
            </a:r>
            <a:r>
              <a:rPr lang="ru-RU" b="1" dirty="0" smtClean="0">
                <a:solidFill>
                  <a:srgbClr val="FF0000"/>
                </a:solidFill>
                <a:latin typeface="Times New Roman" panose="02020603050405020304" pitchFamily="18" charset="0"/>
                <a:cs typeface="Times New Roman" panose="02020603050405020304" pitchFamily="18" charset="0"/>
              </a:rPr>
              <a:t> </a:t>
            </a:r>
            <a:r>
              <a:rPr lang="ru-RU" b="1" dirty="0" smtClean="0">
                <a:solidFill>
                  <a:srgbClr val="FFC000"/>
                </a:solidFill>
                <a:latin typeface="Times New Roman" panose="02020603050405020304" pitchFamily="18" charset="0"/>
                <a:cs typeface="Times New Roman" panose="02020603050405020304" pitchFamily="18" charset="0"/>
              </a:rPr>
              <a:t>воображение</a:t>
            </a:r>
            <a:r>
              <a:rPr lang="ru-RU" b="1" dirty="0" smtClean="0">
                <a:latin typeface="Times New Roman" panose="02020603050405020304" pitchFamily="18" charset="0"/>
                <a:cs typeface="Times New Roman" panose="02020603050405020304" pitchFamily="18" charset="0"/>
              </a:rPr>
              <a:t>.</a:t>
            </a:r>
            <a:endParaRPr lang="ru-RU"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654334" y="4818744"/>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7740004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8898" y="2165047"/>
            <a:ext cx="8779102" cy="2392439"/>
          </a:xfrm>
        </p:spPr>
        <p:txBody>
          <a:bodyPr>
            <a:normAutofit/>
          </a:bodyPr>
          <a:lstStyle/>
          <a:p>
            <a:pPr algn="ctr"/>
            <a:r>
              <a:rPr lang="ru-RU" b="1" dirty="0" smtClean="0">
                <a:latin typeface="Times New Roman" panose="02020603050405020304" pitchFamily="18" charset="0"/>
                <a:cs typeface="Times New Roman" panose="02020603050405020304" pitchFamily="18" charset="0"/>
              </a:rPr>
              <a:t>Шоколад положительно влияет на нервную систему и психику</a:t>
            </a:r>
            <a:endParaRPr lang="ru-RU"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654334" y="4818744"/>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447485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8898" y="2165047"/>
            <a:ext cx="8779102" cy="2392439"/>
          </a:xfrm>
        </p:spPr>
        <p:txBody>
          <a:bodyPr>
            <a:normAutofit/>
          </a:bodyPr>
          <a:lstStyle/>
          <a:p>
            <a:pPr algn="ctr"/>
            <a:r>
              <a:rPr lang="ru-RU" b="1" dirty="0" smtClean="0">
                <a:latin typeface="Times New Roman" panose="02020603050405020304" pitchFamily="18" charset="0"/>
                <a:cs typeface="Times New Roman" panose="02020603050405020304" pitchFamily="18" charset="0"/>
              </a:rPr>
              <a:t>реальность</a:t>
            </a:r>
            <a:endParaRPr lang="ru-RU"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654334" y="4818744"/>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492810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8898" y="2165047"/>
            <a:ext cx="8779102" cy="2392439"/>
          </a:xfrm>
        </p:spPr>
        <p:txBody>
          <a:bodyPr>
            <a:normAutofit/>
          </a:bodyPr>
          <a:lstStyle/>
          <a:p>
            <a:pPr algn="ctr"/>
            <a:r>
              <a:rPr lang="ru-RU" b="1" dirty="0" smtClean="0">
                <a:latin typeface="Times New Roman" panose="02020603050405020304" pitchFamily="18" charset="0"/>
                <a:cs typeface="Times New Roman" panose="02020603050405020304" pitchFamily="18" charset="0"/>
              </a:rPr>
              <a:t>50-70 см</a:t>
            </a:r>
            <a:endParaRPr lang="ru-RU"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654334" y="4818744"/>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6773420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72784" y="1642532"/>
            <a:ext cx="8561388" cy="2261811"/>
          </a:xfrm>
        </p:spPr>
        <p:txBody>
          <a:bodyPr>
            <a:normAutofit/>
          </a:bodyPr>
          <a:lstStyle/>
          <a:p>
            <a:pPr algn="ctr"/>
            <a:r>
              <a:rPr lang="ru-RU" b="1" dirty="0" smtClean="0">
                <a:latin typeface="Times New Roman" panose="02020603050405020304" pitchFamily="18" charset="0"/>
                <a:cs typeface="Times New Roman" panose="02020603050405020304" pitchFamily="18" charset="0"/>
              </a:rPr>
              <a:t>В каком возрасте самооценка ребенка зависит от оценок учителя?</a:t>
            </a:r>
            <a:endParaRPr lang="ru-RU" b="1"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93935" y="4339770"/>
            <a:ext cx="2757714" cy="740229"/>
          </a:xfrm>
          <a:prstGeom prst="actionButtonBlank">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b="1" dirty="0" smtClean="0">
                <a:solidFill>
                  <a:schemeClr val="tx1"/>
                </a:solidFill>
                <a:hlinkClick r:id="rId2" action="ppaction://hlinksldjump"/>
              </a:rPr>
              <a:t>ОТВЕТ</a:t>
            </a:r>
            <a:endParaRPr lang="ru-RU" sz="3200" b="1" dirty="0">
              <a:solidFill>
                <a:schemeClr val="tx1"/>
              </a:solidFill>
            </a:endParaRPr>
          </a:p>
        </p:txBody>
      </p:sp>
    </p:spTree>
    <p:extLst>
      <p:ext uri="{BB962C8B-B14F-4D97-AF65-F5344CB8AC3E}">
        <p14:creationId xmlns:p14="http://schemas.microsoft.com/office/powerpoint/2010/main" val="21616523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8898" y="2165047"/>
            <a:ext cx="8779102" cy="2392439"/>
          </a:xfrm>
        </p:spPr>
        <p:txBody>
          <a:bodyPr>
            <a:normAutofit/>
          </a:bodyPr>
          <a:lstStyle/>
          <a:p>
            <a:pPr algn="ctr"/>
            <a:r>
              <a:rPr lang="ru-RU" b="1" dirty="0" smtClean="0">
                <a:latin typeface="Times New Roman" panose="02020603050405020304" pitchFamily="18" charset="0"/>
                <a:cs typeface="Times New Roman" panose="02020603050405020304" pitchFamily="18" charset="0"/>
              </a:rPr>
              <a:t>Не больше 1 кг без содержимого</a:t>
            </a:r>
            <a:endParaRPr lang="ru-RU"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654334" y="4818744"/>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238244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8898" y="2165047"/>
            <a:ext cx="8779102" cy="2392439"/>
          </a:xfrm>
        </p:spPr>
        <p:txBody>
          <a:bodyPr>
            <a:normAutofit/>
          </a:bodyPr>
          <a:lstStyle/>
          <a:p>
            <a:pPr algn="ctr"/>
            <a:r>
              <a:rPr lang="ru-RU" b="1" dirty="0" smtClean="0">
                <a:latin typeface="Times New Roman" panose="02020603050405020304" pitchFamily="18" charset="0"/>
                <a:cs typeface="Times New Roman" panose="02020603050405020304" pitchFamily="18" charset="0"/>
              </a:rPr>
              <a:t>Конвенция о правах ребенка</a:t>
            </a:r>
            <a:endParaRPr lang="ru-RU"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654334" y="4818744"/>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7428192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8898" y="2165047"/>
            <a:ext cx="8779102" cy="2392439"/>
          </a:xfrm>
        </p:spPr>
        <p:txBody>
          <a:bodyPr>
            <a:normAutofit/>
          </a:bodyPr>
          <a:lstStyle/>
          <a:p>
            <a:pPr algn="ctr"/>
            <a:r>
              <a:rPr lang="ru-RU" b="1" dirty="0" smtClean="0">
                <a:latin typeface="Times New Roman" panose="02020603050405020304" pitchFamily="18" charset="0"/>
                <a:cs typeface="Times New Roman" panose="02020603050405020304" pitchFamily="18" charset="0"/>
              </a:rPr>
              <a:t>Девять классов</a:t>
            </a:r>
            <a:endParaRPr lang="ru-RU"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654334" y="4818744"/>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0630139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8898" y="2165047"/>
            <a:ext cx="8779102" cy="2392439"/>
          </a:xfrm>
        </p:spPr>
        <p:txBody>
          <a:bodyPr>
            <a:normAutofit/>
          </a:bodyPr>
          <a:lstStyle/>
          <a:p>
            <a:pPr algn="ctr"/>
            <a:r>
              <a:rPr lang="ru-RU" b="1" dirty="0" smtClean="0">
                <a:latin typeface="Times New Roman" panose="02020603050405020304" pitchFamily="18" charset="0"/>
                <a:cs typeface="Times New Roman" panose="02020603050405020304" pitchFamily="18" charset="0"/>
              </a:rPr>
              <a:t>С 3 лет</a:t>
            </a:r>
            <a:endParaRPr lang="ru-RU"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654334" y="4818744"/>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611565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599" y="391886"/>
            <a:ext cx="10218057" cy="5181599"/>
          </a:xfrm>
        </p:spPr>
        <p:txBody>
          <a:bodyPr>
            <a:normAutofit fontScale="90000"/>
          </a:bodyPr>
          <a:lstStyle/>
          <a:p>
            <a:pPr algn="ctr"/>
            <a:r>
              <a:rPr lang="ru-RU" sz="2800" b="1" dirty="0" smtClean="0">
                <a:solidFill>
                  <a:srgbClr val="FF0000"/>
                </a:solidFill>
                <a:latin typeface="Times New Roman" panose="02020603050405020304" pitchFamily="18" charset="0"/>
                <a:cs typeface="Times New Roman" panose="02020603050405020304" pitchFamily="18" charset="0"/>
              </a:rPr>
              <a:t>Обучение на дому </a:t>
            </a:r>
            <a:r>
              <a:rPr lang="ru-RU" sz="2800" b="1" dirty="0" smtClean="0">
                <a:latin typeface="Times New Roman" panose="02020603050405020304" pitchFamily="18" charset="0"/>
                <a:cs typeface="Times New Roman" panose="02020603050405020304" pitchFamily="18" charset="0"/>
              </a:rPr>
              <a:t>может осуществляться как по необходимости </a:t>
            </a:r>
            <a:r>
              <a:rPr lang="ru-RU" sz="2800" b="1" dirty="0" smtClean="0">
                <a:solidFill>
                  <a:srgbClr val="FF0000"/>
                </a:solidFill>
                <a:latin typeface="Times New Roman" panose="02020603050405020304" pitchFamily="18" charset="0"/>
                <a:cs typeface="Times New Roman" panose="02020603050405020304" pitchFamily="18" charset="0"/>
              </a:rPr>
              <a:t>(по медицинским показателям)</a:t>
            </a:r>
            <a:r>
              <a:rPr lang="ru-RU" sz="2800" b="1" dirty="0" smtClean="0">
                <a:latin typeface="Times New Roman" panose="02020603050405020304" pitchFamily="18" charset="0"/>
                <a:cs typeface="Times New Roman" panose="02020603050405020304" pitchFamily="18" charset="0"/>
              </a:rPr>
              <a:t>, так и по желанию родителей.</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Форма, когда ребенок обучается на дому </a:t>
            </a:r>
            <a:r>
              <a:rPr lang="ru-RU" sz="2800" b="1" dirty="0" smtClean="0">
                <a:solidFill>
                  <a:srgbClr val="FF0000"/>
                </a:solidFill>
                <a:latin typeface="Times New Roman" panose="02020603050405020304" pitchFamily="18" charset="0"/>
                <a:cs typeface="Times New Roman" panose="02020603050405020304" pitchFamily="18" charset="0"/>
              </a:rPr>
              <a:t>по собственному желанию</a:t>
            </a:r>
            <a:r>
              <a:rPr lang="ru-RU" sz="2800" b="1" dirty="0" smtClean="0">
                <a:latin typeface="Times New Roman" panose="02020603050405020304" pitchFamily="18" charset="0"/>
                <a:cs typeface="Times New Roman" panose="02020603050405020304" pitchFamily="18" charset="0"/>
              </a:rPr>
              <a:t> (по желанию родителей), называется </a:t>
            </a:r>
            <a:r>
              <a:rPr lang="ru-RU" sz="2800" b="1" dirty="0" smtClean="0">
                <a:solidFill>
                  <a:srgbClr val="FF0000"/>
                </a:solidFill>
                <a:latin typeface="Times New Roman" panose="02020603050405020304" pitchFamily="18" charset="0"/>
                <a:cs typeface="Times New Roman" panose="02020603050405020304" pitchFamily="18" charset="0"/>
              </a:rPr>
              <a:t>семейным образованием</a:t>
            </a:r>
            <a:r>
              <a:rPr lang="ru-RU" sz="2800" b="1" dirty="0" smtClean="0">
                <a:latin typeface="Times New Roman" panose="02020603050405020304" pitchFamily="18" charset="0"/>
                <a:cs typeface="Times New Roman" panose="02020603050405020304" pitchFamily="18" charset="0"/>
              </a:rPr>
              <a:t>. </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При семейном образовании все знания ребенок получает дома от родителей, приглашенных педагогов или самостоятельно, а в школу приходит лишь для аттестации</a:t>
            </a:r>
            <a:endParaRPr lang="ru-RU" sz="2800"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552734" y="5457373"/>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2082321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599" y="391886"/>
            <a:ext cx="10218057" cy="5181599"/>
          </a:xfrm>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Правом и обязанностью</a:t>
            </a:r>
            <a:endParaRPr lang="ru-RU" sz="2800"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552734" y="5457373"/>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000797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599" y="391886"/>
            <a:ext cx="10218057" cy="5181599"/>
          </a:xfrm>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Да, если это предусмотрено уставом школы</a:t>
            </a:r>
            <a:endParaRPr lang="ru-RU" sz="2800"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552734" y="5457373"/>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862972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599" y="391886"/>
            <a:ext cx="10218057" cy="5181599"/>
          </a:xfrm>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Да, имеет. </a:t>
            </a:r>
            <a:br>
              <a:rPr lang="ru-RU" sz="2800" b="1" dirty="0" smtClean="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
            </a:r>
            <a:br>
              <a:rPr lang="ru-RU" sz="2800" b="1" dirty="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Администраци</a:t>
            </a:r>
            <a:r>
              <a:rPr lang="ru-RU" sz="2800" b="1" dirty="0" smtClean="0">
                <a:latin typeface="Times New Roman" panose="02020603050405020304" pitchFamily="18" charset="0"/>
                <a:cs typeface="Times New Roman" panose="02020603050405020304" pitchFamily="18" charset="0"/>
              </a:rPr>
              <a:t>я школы не имеет права заставлять его</a:t>
            </a:r>
            <a:endParaRPr lang="ru-RU" sz="2800"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552734" y="5457373"/>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5751397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599" y="391886"/>
            <a:ext cx="10218057" cy="5181599"/>
          </a:xfrm>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В служебной записке</a:t>
            </a:r>
            <a:endParaRPr lang="ru-RU" sz="2800"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552734" y="5457373"/>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4394218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599" y="391886"/>
            <a:ext cx="10218057" cy="5181599"/>
          </a:xfrm>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1Д</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36 человек</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19 мальчиков</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17 девочек</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244 кабинет</a:t>
            </a:r>
            <a:br>
              <a:rPr lang="ru-RU" sz="2800" b="1" dirty="0" smtClean="0">
                <a:latin typeface="Times New Roman" panose="02020603050405020304" pitchFamily="18" charset="0"/>
                <a:cs typeface="Times New Roman" panose="02020603050405020304" pitchFamily="18" charset="0"/>
              </a:rPr>
            </a:br>
            <a:r>
              <a:rPr lang="ru-RU" sz="2800" b="1" dirty="0" err="1" smtClean="0">
                <a:latin typeface="Times New Roman" panose="02020603050405020304" pitchFamily="18" charset="0"/>
                <a:cs typeface="Times New Roman" panose="02020603050405020304" pitchFamily="18" charset="0"/>
              </a:rPr>
              <a:t>Полтораднева</a:t>
            </a:r>
            <a:r>
              <a:rPr lang="ru-RU" sz="2800" b="1" dirty="0" smtClean="0">
                <a:latin typeface="Times New Roman" panose="02020603050405020304" pitchFamily="18" charset="0"/>
                <a:cs typeface="Times New Roman" panose="02020603050405020304" pitchFamily="18" charset="0"/>
              </a:rPr>
              <a:t> Кристина Леонидовна</a:t>
            </a:r>
            <a:br>
              <a:rPr lang="ru-RU" sz="2800" b="1" dirty="0" smtClean="0">
                <a:latin typeface="Times New Roman" panose="02020603050405020304" pitchFamily="18" charset="0"/>
                <a:cs typeface="Times New Roman" panose="02020603050405020304" pitchFamily="18" charset="0"/>
              </a:rPr>
            </a:br>
            <a:r>
              <a:rPr lang="ru-RU" sz="2800" b="1" dirty="0" err="1" smtClean="0">
                <a:latin typeface="Times New Roman" panose="02020603050405020304" pitchFamily="18" charset="0"/>
                <a:cs typeface="Times New Roman" panose="02020603050405020304" pitchFamily="18" charset="0"/>
              </a:rPr>
              <a:t>Назаретян</a:t>
            </a:r>
            <a:r>
              <a:rPr lang="ru-RU" sz="2800" b="1" dirty="0" smtClean="0">
                <a:latin typeface="Times New Roman" panose="02020603050405020304" pitchFamily="18" charset="0"/>
                <a:cs typeface="Times New Roman" panose="02020603050405020304" pitchFamily="18" charset="0"/>
              </a:rPr>
              <a:t> </a:t>
            </a:r>
            <a:r>
              <a:rPr lang="ru-RU" sz="2800" b="1" dirty="0" err="1" smtClean="0">
                <a:latin typeface="Times New Roman" panose="02020603050405020304" pitchFamily="18" charset="0"/>
                <a:cs typeface="Times New Roman" panose="02020603050405020304" pitchFamily="18" charset="0"/>
              </a:rPr>
              <a:t>Армине</a:t>
            </a:r>
            <a:r>
              <a:rPr lang="ru-RU" sz="2800" b="1" dirty="0" smtClean="0">
                <a:latin typeface="Times New Roman" panose="02020603050405020304" pitchFamily="18" charset="0"/>
                <a:cs typeface="Times New Roman" panose="02020603050405020304" pitchFamily="18" charset="0"/>
              </a:rPr>
              <a:t> </a:t>
            </a:r>
            <a:r>
              <a:rPr lang="ru-RU" sz="2800" b="1" dirty="0" err="1" smtClean="0">
                <a:latin typeface="Times New Roman" panose="02020603050405020304" pitchFamily="18" charset="0"/>
                <a:cs typeface="Times New Roman" panose="02020603050405020304" pitchFamily="18" charset="0"/>
              </a:rPr>
              <a:t>Мартиновна</a:t>
            </a:r>
            <a:endParaRPr lang="ru-RU" sz="2800"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552734" y="5457373"/>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2849950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Сколько времени ребенок младшего школьного возраста может проводить за компьютером непрерывно, чтобы не навредить своему здоровью?</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5036457" y="4557486"/>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40413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599" y="391886"/>
            <a:ext cx="10218057" cy="5181599"/>
          </a:xfrm>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Понедельник-плавание</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Вторник, Среда-урок физической культуры</a:t>
            </a:r>
            <a:endParaRPr lang="ru-RU" sz="2800"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552734" y="5457373"/>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1063356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599" y="391886"/>
            <a:ext cx="10218057" cy="5181599"/>
          </a:xfrm>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Учебник азбуки</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пропись</a:t>
            </a:r>
            <a:endParaRPr lang="ru-RU" sz="2800"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552734" y="5457373"/>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8177491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599" y="391886"/>
            <a:ext cx="10218057" cy="5181599"/>
          </a:xfrm>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26 мая 2023 года</a:t>
            </a:r>
            <a:endParaRPr lang="ru-RU" sz="2800" b="1" dirty="0">
              <a:latin typeface="Times New Roman" panose="02020603050405020304" pitchFamily="18" charset="0"/>
              <a:cs typeface="Times New Roman" panose="02020603050405020304" pitchFamily="18" charset="0"/>
            </a:endParaRPr>
          </a:p>
        </p:txBody>
      </p:sp>
      <p:sp>
        <p:nvSpPr>
          <p:cNvPr id="3" name="Управляющая кнопка: домой 2">
            <a:hlinkClick r:id="rId2" action="ppaction://hlinksldjump" highlightClick="1"/>
            <a:hlinkHover r:id="rId2" action="ppaction://hlinksldjump"/>
          </p:cNvPr>
          <p:cNvSpPr/>
          <p:nvPr/>
        </p:nvSpPr>
        <p:spPr>
          <a:xfrm>
            <a:off x="5552734" y="5457373"/>
            <a:ext cx="1248229" cy="885372"/>
          </a:xfrm>
          <a:prstGeom prst="actionButtonHom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4015529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В каком возрасте происходит формирование произвольности во всех сферах психической жизни ребенка?</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5036457" y="4557486"/>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69649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Какие могут быть индивидуальные особенности ребенка? </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5036457" y="4557486"/>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60647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Чем полезен шоколад? </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5036457" y="4557486"/>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91608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«Жвачка» раздражает слизистую желудка. Миф или реальность?</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08680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6228" y="1526417"/>
            <a:ext cx="9318172" cy="2682725"/>
          </a:xfrm>
        </p:spPr>
        <p:txBody>
          <a:bodyPr>
            <a:normAutofit/>
          </a:bodyPr>
          <a:lstStyle/>
          <a:p>
            <a:pPr algn="ctr"/>
            <a:r>
              <a:rPr lang="ru-RU" dirty="0" smtClean="0">
                <a:latin typeface="Times New Roman" panose="02020603050405020304" pitchFamily="18" charset="0"/>
                <a:cs typeface="Times New Roman" panose="02020603050405020304" pitchFamily="18" charset="0"/>
              </a:rPr>
              <a:t>Какое расстояние должно быть от глаз до экрана компьютера?</a:t>
            </a:r>
            <a:endParaRPr lang="ru-RU" dirty="0">
              <a:latin typeface="Times New Roman" panose="02020603050405020304" pitchFamily="18" charset="0"/>
              <a:cs typeface="Times New Roman" panose="02020603050405020304" pitchFamily="18" charset="0"/>
            </a:endParaRPr>
          </a:p>
        </p:txBody>
      </p:sp>
      <p:sp>
        <p:nvSpPr>
          <p:cNvPr id="5" name="Управляющая кнопка: настраиваемая 4">
            <a:hlinkClick r:id="" action="ppaction://hlinkshowjump?jump=nextslide" highlightClick="1"/>
          </p:cNvPr>
          <p:cNvSpPr/>
          <p:nvPr/>
        </p:nvSpPr>
        <p:spPr>
          <a:xfrm>
            <a:off x="4920342" y="4572000"/>
            <a:ext cx="2757714" cy="740229"/>
          </a:xfrm>
          <a:prstGeom prst="actionButtonBlank">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hlinkClick r:id="rId2" action="ppaction://hlinksldjump"/>
              </a:rPr>
              <a:t>ОТВЕТ</a:t>
            </a:r>
            <a:endParaRPr lang="ru-RU"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3998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264</TotalTime>
  <Words>411</Words>
  <Application>Microsoft Office PowerPoint</Application>
  <PresentationFormat>Широкоэкранный</PresentationFormat>
  <Paragraphs>87</Paragraphs>
  <Slides>42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42</vt:i4>
      </vt:variant>
    </vt:vector>
  </HeadingPairs>
  <TitlesOfParts>
    <vt:vector size="46" baseType="lpstr">
      <vt:lpstr>Century Gothic</vt:lpstr>
      <vt:lpstr>Times New Roman</vt:lpstr>
      <vt:lpstr>Wingdings 3</vt:lpstr>
      <vt:lpstr>Сектор</vt:lpstr>
      <vt:lpstr>Родительское собрание 1Д класса</vt:lpstr>
      <vt:lpstr>Презентация PowerPoint</vt:lpstr>
      <vt:lpstr>В каком возрасте самооценка ребенка зависит от оценок учителя?</vt:lpstr>
      <vt:lpstr>Сколько времени ребенок младшего школьного возраста может проводить за компьютером непрерывно, чтобы не навредить своему здоровью?</vt:lpstr>
      <vt:lpstr>В каком возрасте происходит формирование произвольности во всех сферах психической жизни ребенка?</vt:lpstr>
      <vt:lpstr>Какие могут быть индивидуальные особенности ребенка? </vt:lpstr>
      <vt:lpstr>Чем полезен шоколад? </vt:lpstr>
      <vt:lpstr>«Жвачка» раздражает слизистую желудка. Миф или реальность?</vt:lpstr>
      <vt:lpstr>Какое расстояние должно быть от глаз до экрана компьютера?</vt:lpstr>
      <vt:lpstr>Согласно ГОСту вес портфеля должен составлять?</vt:lpstr>
      <vt:lpstr>Как называется основной документ по правам ребенка, принятый Генеральной Ассамблеей Оон?</vt:lpstr>
      <vt:lpstr>Сколько ребенку обязательно нужно закончить классов в российской школе?</vt:lpstr>
      <vt:lpstr>С какого возраста ребенок способен принимать самостоятельные решения?</vt:lpstr>
      <vt:lpstr>Когда ребенок может обучаться на дому?</vt:lpstr>
      <vt:lpstr>Воспитание ребенка является правом или обязанностью родителей?</vt:lpstr>
      <vt:lpstr>Является ли ношение школьной формы определенного фасона или цвета обязательным?</vt:lpstr>
      <vt:lpstr>Имеет ли право Ваш ребенок не участвовать в уборке или других трудовых мероприятиях?</vt:lpstr>
      <vt:lpstr>В каком документе нужно обязательно расписаться родителям, когда забирают ребенка во время учебного процесса?</vt:lpstr>
      <vt:lpstr>Перечислите основные сведения о классе, в котором учится ваш ребенок (буква, количество учеников, мальчиков, девочек, номер кабинета, фио учителя, фио воспитателя)</vt:lpstr>
      <vt:lpstr>В какие дни у вашего ребенка по расписанию плавание, физкультура?</vt:lpstr>
      <vt:lpstr>Что из пособий у ребенка должно быть ежедневно в портфеле?</vt:lpstr>
      <vt:lpstr>Дата последнего учебного дня  в 1 классе?</vt:lpstr>
      <vt:lpstr>В младшем школьном возрасте, в начальной школе</vt:lpstr>
      <vt:lpstr>Не более 15-20 минут, после чего нужно сделать перерыв и гимнастику для глаз</vt:lpstr>
      <vt:lpstr>7-8 лет</vt:lpstr>
      <vt:lpstr>К индивидуальным особенностям относятся такие познавательные процессы, как мышление, восприятие, память, внимание и воображение.</vt:lpstr>
      <vt:lpstr>Шоколад положительно влияет на нервную систему и психику</vt:lpstr>
      <vt:lpstr>реальность</vt:lpstr>
      <vt:lpstr>50-70 см</vt:lpstr>
      <vt:lpstr>Не больше 1 кг без содержимого</vt:lpstr>
      <vt:lpstr>Конвенция о правах ребенка</vt:lpstr>
      <vt:lpstr>Девять классов</vt:lpstr>
      <vt:lpstr>С 3 лет</vt:lpstr>
      <vt:lpstr>Обучение на дому может осуществляться как по необходимости (по медицинским показателям), так и по желанию родителей. Форма, когда ребенок обучается на дому по собственному желанию (по желанию родителей), называется семейным образованием.  При семейном образовании все знания ребенок получает дома от родителей, приглашенных педагогов или самостоятельно, а в школу приходит лишь для аттестации</vt:lpstr>
      <vt:lpstr>Правом и обязанностью</vt:lpstr>
      <vt:lpstr>Да, если это предусмотрено уставом школы</vt:lpstr>
      <vt:lpstr>Да, имеет.   Администрация школы не имеет права заставлять его</vt:lpstr>
      <vt:lpstr>В служебной записке</vt:lpstr>
      <vt:lpstr>1Д 36 человек 19 мальчиков 17 девочек 244 кабинет Полтораднева Кристина Леонидовна Назаретян Армине Мартиновна</vt:lpstr>
      <vt:lpstr>Понедельник-плавание Вторник, Среда-урок физической культуры</vt:lpstr>
      <vt:lpstr>Учебник азбуки  пропись</vt:lpstr>
      <vt:lpstr>26 мая 2023 года</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Родительское собрание 1Д класса</dc:title>
  <dc:creator>user</dc:creator>
  <cp:lastModifiedBy>user</cp:lastModifiedBy>
  <cp:revision>18</cp:revision>
  <dcterms:created xsi:type="dcterms:W3CDTF">2022-12-08T17:22:35Z</dcterms:created>
  <dcterms:modified xsi:type="dcterms:W3CDTF">2022-12-08T21:47:09Z</dcterms:modified>
</cp:coreProperties>
</file>