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8" r:id="rId2"/>
    <p:sldId id="322" r:id="rId3"/>
    <p:sldId id="269" r:id="rId4"/>
    <p:sldId id="270" r:id="rId5"/>
    <p:sldId id="274" r:id="rId6"/>
    <p:sldId id="330" r:id="rId7"/>
    <p:sldId id="271" r:id="rId8"/>
    <p:sldId id="331" r:id="rId9"/>
    <p:sldId id="298" r:id="rId10"/>
    <p:sldId id="299" r:id="rId11"/>
    <p:sldId id="332" r:id="rId12"/>
    <p:sldId id="272" r:id="rId13"/>
    <p:sldId id="326" r:id="rId14"/>
    <p:sldId id="333" r:id="rId15"/>
    <p:sldId id="286" r:id="rId16"/>
    <p:sldId id="301" r:id="rId17"/>
    <p:sldId id="303" r:id="rId18"/>
    <p:sldId id="305" r:id="rId19"/>
    <p:sldId id="306" r:id="rId20"/>
    <p:sldId id="273" r:id="rId21"/>
    <p:sldId id="329" r:id="rId22"/>
    <p:sldId id="327" r:id="rId23"/>
    <p:sldId id="328" r:id="rId24"/>
    <p:sldId id="325" r:id="rId25"/>
    <p:sldId id="284" r:id="rId26"/>
    <p:sldId id="308" r:id="rId27"/>
    <p:sldId id="262" r:id="rId28"/>
    <p:sldId id="288" r:id="rId29"/>
    <p:sldId id="323" r:id="rId30"/>
    <p:sldId id="324" r:id="rId31"/>
    <p:sldId id="294" r:id="rId32"/>
  </p:sldIdLst>
  <p:sldSz cx="9144000" cy="6858000" type="screen4x3"/>
  <p:notesSz cx="687546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8A618B0-A945-4E11-9812-9D909BD6F13C}">
          <p14:sldIdLst>
            <p14:sldId id="268"/>
            <p14:sldId id="322"/>
            <p14:sldId id="269"/>
            <p14:sldId id="270"/>
            <p14:sldId id="274"/>
            <p14:sldId id="330"/>
            <p14:sldId id="271"/>
            <p14:sldId id="331"/>
            <p14:sldId id="298"/>
            <p14:sldId id="299"/>
            <p14:sldId id="332"/>
            <p14:sldId id="272"/>
            <p14:sldId id="326"/>
            <p14:sldId id="333"/>
            <p14:sldId id="286"/>
            <p14:sldId id="301"/>
            <p14:sldId id="303"/>
            <p14:sldId id="305"/>
            <p14:sldId id="306"/>
            <p14:sldId id="273"/>
            <p14:sldId id="329"/>
            <p14:sldId id="327"/>
            <p14:sldId id="328"/>
            <p14:sldId id="325"/>
            <p14:sldId id="284"/>
            <p14:sldId id="308"/>
            <p14:sldId id="262"/>
          </p14:sldIdLst>
        </p14:section>
        <p14:section name="Раздел без заголовка" id="{44D022BB-7CCC-468D-B065-E83ED75E2861}">
          <p14:sldIdLst>
            <p14:sldId id="288"/>
            <p14:sldId id="323"/>
            <p14:sldId id="324"/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ёха Лёха" initials="ЛЛ" lastIdx="1" clrIdx="0">
    <p:extLst>
      <p:ext uri="{19B8F6BF-5375-455C-9EA6-DF929625EA0E}">
        <p15:presenceInfo xmlns:p15="http://schemas.microsoft.com/office/powerpoint/2012/main" userId="4bc002b766039e02" providerId="Windows Live"/>
      </p:ext>
    </p:extLst>
  </p:cmAuthor>
  <p:cmAuthor id="2" name="User" initials="U" lastIdx="1" clrIdx="1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5F77DF"/>
    <a:srgbClr val="D735CF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6" autoAdjust="0"/>
    <p:restoredTop sz="94660"/>
  </p:normalViewPr>
  <p:slideViewPr>
    <p:cSldViewPr>
      <p:cViewPr varScale="1">
        <p:scale>
          <a:sx n="108" d="100"/>
          <a:sy n="108" d="100"/>
        </p:scale>
        <p:origin x="16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конец года </a:t>
            </a:r>
          </a:p>
          <a:p>
            <a:pPr>
              <a:defRPr/>
            </a:pPr>
            <a:r>
              <a:rPr lang="ru-RU" sz="1200" dirty="0"/>
              <a:t>май</a:t>
            </a:r>
            <a:r>
              <a:rPr lang="ru-RU" sz="1200" baseline="0" dirty="0"/>
              <a:t> </a:t>
            </a:r>
            <a:r>
              <a:rPr lang="ru-RU" sz="1200" dirty="0"/>
              <a:t>2023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 2019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1C60-4D3D-833B-924DB577827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C60-4D3D-833B-924DB577827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1C60-4D3D-833B-924DB577827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не сформ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0.24</c:v>
                </c:pt>
                <c:pt idx="1">
                  <c:v>0.64</c:v>
                </c:pt>
                <c:pt idx="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60-4D3D-833B-924DB57782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начало года 2021 </a:t>
            </a:r>
          </a:p>
        </c:rich>
      </c:tx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конец года 2022</a:t>
            </a:r>
          </a:p>
        </c:rich>
      </c:tx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начало года </a:t>
            </a:r>
          </a:p>
          <a:p>
            <a:pPr>
              <a:defRPr/>
            </a:pPr>
            <a:r>
              <a:rPr lang="ru-RU" sz="1200" dirty="0"/>
              <a:t>сентябрь 2022 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6A8-4108-9799-AF735BC50FF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6A8-4108-9799-AF735BC50FF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сформир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0.41</c:v>
                </c:pt>
                <c:pt idx="1">
                  <c:v>0.59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A8-4108-9799-AF735BC50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начало года </a:t>
            </a:r>
          </a:p>
          <a:p>
            <a:pPr>
              <a:defRPr/>
            </a:pPr>
            <a:r>
              <a:rPr lang="ru-RU" sz="1200" dirty="0"/>
              <a:t>сентябрь 2022 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сформир 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0.42</c:v>
                </c:pt>
                <c:pt idx="1">
                  <c:v>0.57999999999999996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00-4551-8767-ED4A7FFE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 dirty="0"/>
              <a:t>конец года </a:t>
            </a:r>
          </a:p>
          <a:p>
            <a:pPr>
              <a:defRPr sz="1200"/>
            </a:pPr>
            <a:r>
              <a:rPr lang="ru-RU" sz="1200" dirty="0"/>
              <a:t>май 2023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899-4968-8C15-AB924BB0E4E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899-4968-8C15-AB924BB0E4E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сформир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0.22</c:v>
                </c:pt>
                <c:pt idx="1">
                  <c:v>0.64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99-4968-8C15-AB924BB0E4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конец года</a:t>
            </a:r>
          </a:p>
          <a:p>
            <a:pPr>
              <a:defRPr/>
            </a:pPr>
            <a:r>
              <a:rPr lang="ru-RU" sz="1200" dirty="0"/>
              <a:t> май 2023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115052099849771"/>
          <c:y val="0.24504151595424986"/>
          <c:w val="0.66210756945311977"/>
          <c:h val="0.6643539394999058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FDD-46FC-A4A4-7AC505C4CCA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76%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FDD-46FC-A4A4-7AC505C4CCA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3FDD-46FC-A4A4-7AC505C4CC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сформир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0.22</c:v>
                </c:pt>
                <c:pt idx="1">
                  <c:v>0.64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DD-46FC-A4A4-7AC505C4CC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начало года сентябрь 2022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сформир 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0.35</c:v>
                </c:pt>
                <c:pt idx="1">
                  <c:v>0.65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4F-48B3-9EB4-ADECD2153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начало года </a:t>
            </a:r>
          </a:p>
          <a:p>
            <a:pPr>
              <a:defRPr/>
            </a:pPr>
            <a:r>
              <a:rPr lang="ru-RU" sz="1200" dirty="0"/>
              <a:t>сентябрь 2022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729F-4E3A-9476-3A17BEC6173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29F-4E3A-9476-3A17BEC617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сформир</c:v>
                </c:pt>
                <c:pt idx="1">
                  <c:v>в стадии</c:v>
                </c:pt>
                <c:pt idx="2">
                  <c:v>сфоримр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0.39</c:v>
                </c:pt>
                <c:pt idx="1">
                  <c:v>0.61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9F-4E3A-9476-3A17BEC617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конец года май 2023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96F-4561-9B18-587E156E335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58%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96F-4561-9B18-587E156E335E}"/>
                </c:ext>
              </c:extLst>
            </c:dLbl>
            <c:dLbl>
              <c:idx val="2"/>
              <c:layout>
                <c:manualLayout>
                  <c:x val="0.13881971678507143"/>
                  <c:y val="0.1487013043928507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15%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D96F-4561-9B18-587E156E335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не сформир</c:v>
                </c:pt>
                <c:pt idx="1">
                  <c:v>в стадии</c:v>
                </c:pt>
                <c:pt idx="2">
                  <c:v>сформир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0.21</c:v>
                </c:pt>
                <c:pt idx="1">
                  <c:v>0.55000000000000004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6F-4561-9B18-587E156E33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367" cy="500142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4505" y="0"/>
            <a:ext cx="2979367" cy="500142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700BB320-0212-4948-897E-D3770E6D1D9A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4999037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42" tIns="48221" rIns="96442" bIns="4822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547" y="4751348"/>
            <a:ext cx="5500370" cy="4501277"/>
          </a:xfrm>
          <a:prstGeom prst="rect">
            <a:avLst/>
          </a:prstGeom>
        </p:spPr>
        <p:txBody>
          <a:bodyPr vert="horz" lIns="96442" tIns="48221" rIns="96442" bIns="4822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79367" cy="500142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4505" y="9500960"/>
            <a:ext cx="2979367" cy="500142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2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2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58035"/>
            <a:ext cx="9144000" cy="5051285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latin typeface="Monotype Corsiva" pitchFamily="66" charset="0"/>
              </a:rPr>
            </a:br>
            <a:br>
              <a:rPr lang="ru-RU" sz="4000" b="1" dirty="0">
                <a:latin typeface="Monotype Corsiva" pitchFamily="66" charset="0"/>
              </a:rPr>
            </a:b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О</a:t>
            </a: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тчет 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за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FF0066"/>
                </a:solidFill>
                <a:latin typeface="Monotype Corsiva" pitchFamily="66" charset="0"/>
              </a:rPr>
              <a:t>2022</a:t>
            </a:r>
            <a:r>
              <a:rPr lang="ru-RU" sz="2000" b="1" dirty="0">
                <a:solidFill>
                  <a:srgbClr val="FF0066"/>
                </a:solidFill>
                <a:latin typeface="Monotype Corsiva" pitchFamily="66" charset="0"/>
              </a:rPr>
              <a:t>- </a:t>
            </a:r>
            <a:r>
              <a:rPr lang="ru-RU" b="1" dirty="0">
                <a:solidFill>
                  <a:srgbClr val="FF0066"/>
                </a:solidFill>
                <a:latin typeface="Monotype Corsiva" pitchFamily="66" charset="0"/>
              </a:rPr>
              <a:t>2023учебный год.</a:t>
            </a:r>
            <a:br>
              <a:rPr lang="ru-RU" sz="2000" b="1" dirty="0">
                <a:latin typeface="Monotype Corsiva" pitchFamily="66" charset="0"/>
              </a:rPr>
            </a:b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средняя группа № 4  «Теремок» Воспитатели: Ипатьева Г.А., Тузова Е.Ю.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b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</a:br>
            <a:br>
              <a:rPr lang="ru-RU" sz="2000" b="1" dirty="0">
                <a:latin typeface="Monotype Corsiva" pitchFamily="66" charset="0"/>
              </a:rPr>
            </a:br>
            <a:br>
              <a:rPr lang="ru-RU" sz="2000" b="1" dirty="0">
                <a:latin typeface="Monotype Corsiva" pitchFamily="66" charset="0"/>
              </a:rPr>
            </a:br>
            <a:br>
              <a:rPr lang="ru-RU" sz="2000" b="1" dirty="0">
                <a:latin typeface="Monotype Corsiva" pitchFamily="66" charset="0"/>
              </a:rPr>
            </a:br>
            <a:br>
              <a:rPr lang="ru-RU" sz="2000" b="1" dirty="0">
                <a:latin typeface="Monotype Corsiva" pitchFamily="66" charset="0"/>
              </a:rPr>
            </a:br>
            <a:br>
              <a:rPr lang="ru-RU" sz="2000" b="1" dirty="0">
                <a:latin typeface="Monotype Corsiva" pitchFamily="66" charset="0"/>
              </a:rPr>
            </a:b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0CFE32-3E85-3253-1208-235D0DB24CE6}"/>
              </a:ext>
            </a:extLst>
          </p:cNvPr>
          <p:cNvSpPr txBox="1"/>
          <p:nvPr/>
        </p:nvSpPr>
        <p:spPr>
          <a:xfrm>
            <a:off x="-1260648" y="188640"/>
            <a:ext cx="118093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17775" marR="2178685" algn="ctr">
              <a:lnSpc>
                <a:spcPct val="107000"/>
              </a:lnSpc>
              <a:spcBef>
                <a:spcPts val="450"/>
              </a:spcBef>
              <a:spcAft>
                <a:spcPts val="800"/>
              </a:spcAft>
            </a:pPr>
            <a:r>
              <a:rPr lang="ru-RU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b="1" dirty="0">
                <a:solidFill>
                  <a:srgbClr val="FF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 города Ростова-на-Дону «Детский сад № 266»</a:t>
            </a:r>
            <a:endParaRPr lang="ru-RU" sz="1800" dirty="0">
              <a:solidFill>
                <a:srgbClr val="FF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13330" marR="2178685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FF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(МБДОУ № 266)</a:t>
            </a:r>
            <a:endParaRPr lang="ru-RU" sz="1800" dirty="0">
              <a:solidFill>
                <a:srgbClr val="FF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D7150B-1C4C-2084-1AF1-7110226A7094}"/>
              </a:ext>
            </a:extLst>
          </p:cNvPr>
          <p:cNvSpPr txBox="1"/>
          <p:nvPr/>
        </p:nvSpPr>
        <p:spPr>
          <a:xfrm>
            <a:off x="2483768" y="476672"/>
            <a:ext cx="523832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626FA2-0C94-E0A9-5495-C93052C3344D}"/>
              </a:ext>
            </a:extLst>
          </p:cNvPr>
          <p:cNvSpPr txBox="1"/>
          <p:nvPr/>
        </p:nvSpPr>
        <p:spPr>
          <a:xfrm>
            <a:off x="611560" y="1988840"/>
            <a:ext cx="813690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omic Sans MS" pitchFamily="66" charset="0"/>
              </a:rPr>
              <a:t>    Обогащали словарь детей вежливыми словами, развивали речь как средство общения. Поощряли попытки  ребенка делиться с педагогом и со сверстниками разнообразными впечатлениями. В повседневной жизни, в играх подсказывали детям формы выражения вежливости. Учили детей решать спорные вопросы и улаживать конфликты с помощью речи. Обогащали речь детей существительными, прилагательными, наречиями. Закрепляли отчетливое произнесение звуков. Продолжали развивать фонематический слух, учили определять место звука в слове. Развивали монологическую и диалогическую формы речи, умение составлять рассказы из личного опыта и на тему предложенную, высказывать свое мнение о прочитанном литературном произведении.</a:t>
            </a:r>
          </a:p>
        </p:txBody>
      </p:sp>
    </p:spTree>
    <p:extLst>
      <p:ext uri="{BB962C8B-B14F-4D97-AF65-F5344CB8AC3E}">
        <p14:creationId xmlns:p14="http://schemas.microsoft.com/office/powerpoint/2010/main" val="4056339856"/>
      </p:ext>
    </p:extLst>
  </p:cSld>
  <p:clrMapOvr>
    <a:masterClrMapping/>
  </p:clrMapOvr>
  <p:transition spd="slow" advClick="0" advTm="10000">
    <p:wheel spokes="2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772E99-15F6-9F9E-3D65-B376C4BCE7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20688"/>
            <a:ext cx="3672408" cy="26642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877262-3712-4A13-4A63-AA743779CB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05" y="2996952"/>
            <a:ext cx="403244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23512"/>
      </p:ext>
    </p:extLst>
  </p:cSld>
  <p:clrMapOvr>
    <a:masterClrMapping/>
  </p:clrMapOvr>
  <p:transition spd="slow">
    <p:wheel spokes="2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53012"/>
            <a:ext cx="7128792" cy="1138138"/>
          </a:xfrm>
          <a:noFill/>
        </p:spPr>
        <p:txBody>
          <a:bodyPr>
            <a:no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2EF69A-29DC-36DA-4327-50C10F6E8882}"/>
              </a:ext>
            </a:extLst>
          </p:cNvPr>
          <p:cNvSpPr txBox="1"/>
          <p:nvPr/>
        </p:nvSpPr>
        <p:spPr>
          <a:xfrm>
            <a:off x="611560" y="2060848"/>
            <a:ext cx="792088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omic Sans MS" pitchFamily="66" charset="0"/>
              </a:rPr>
              <a:t>   Учили выделять выразительные средства в изображении предметов и явлениях природы. Подбирать цвет, отчетливо изображать силуэты и формы, аккуратно закрашивать. Формировали умение передавать несложный сюжет, объединяя в рисунке несколько предметов.</a:t>
            </a:r>
          </a:p>
          <a:p>
            <a:r>
              <a:rPr lang="ru-RU" sz="1800" dirty="0">
                <a:latin typeface="Comic Sans MS" pitchFamily="66" charset="0"/>
              </a:rPr>
              <a:t>   В лепке учили создавать образы разных предметов, объединять их в коллективную композицию, использовать многообразие усвоенных приемов.</a:t>
            </a:r>
          </a:p>
          <a:p>
            <a:r>
              <a:rPr lang="ru-RU" sz="1800" dirty="0">
                <a:latin typeface="Comic Sans MS" pitchFamily="66" charset="0"/>
              </a:rPr>
              <a:t>   В Аппликации учили правильно держать ножницы и вырезать. Аккуратно наклеивать детали изображения, располагать несколько предметов аппликации на одной плоскости, составлять несложные комбинации и узоры.</a:t>
            </a: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9358889-98D1-4A2A-8080-E52DD780105B}"/>
              </a:ext>
            </a:extLst>
          </p:cNvPr>
          <p:cNvSpPr txBox="1"/>
          <p:nvPr/>
        </p:nvSpPr>
        <p:spPr>
          <a:xfrm>
            <a:off x="1799184" y="404664"/>
            <a:ext cx="7344816" cy="237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Апреля - День Космонавтики.</a:t>
            </a:r>
          </a:p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формирование представление детей о космосе, планетах</a:t>
            </a:r>
          </a:p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- расширять кругозор детей.</a:t>
            </a:r>
          </a:p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- развивать познавательный интерес и любознательность </a:t>
            </a:r>
          </a:p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детей. </a:t>
            </a:r>
          </a:p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- познакомить детей с первым советским космонавтом.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B7679F-A84A-4CEC-8C1C-B7236254A6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849" y="2852936"/>
            <a:ext cx="4248472" cy="347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01832"/>
      </p:ext>
    </p:extLst>
  </p:cSld>
  <p:clrMapOvr>
    <a:masterClrMapping/>
  </p:clrMapOvr>
  <p:transition spd="slow">
    <p:wheel spokes="2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272814-BEE3-8893-A3BF-AFDEFB07EB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576064"/>
            <a:ext cx="3803915" cy="28529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460F30-1AEB-E544-E7E1-CC2B73F487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69" y="3068960"/>
            <a:ext cx="4064304" cy="304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758692"/>
      </p:ext>
    </p:extLst>
  </p:cSld>
  <p:clrMapOvr>
    <a:masterClrMapping/>
  </p:clrMapOvr>
  <p:transition spd="slow">
    <p:wheel spokes="2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F7B3BD5-8E3A-5599-7EA5-03C303E2040E}"/>
              </a:ext>
            </a:extLst>
          </p:cNvPr>
          <p:cNvSpPr txBox="1"/>
          <p:nvPr/>
        </p:nvSpPr>
        <p:spPr>
          <a:xfrm>
            <a:off x="1619672" y="476672"/>
            <a:ext cx="73448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Результаты мониторинга образовательной области </a:t>
            </a:r>
            <a:r>
              <a:rPr lang="ru-RU" sz="2400" b="1" i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«Социально-коммуникативное развитие»</a:t>
            </a:r>
            <a:endParaRPr lang="ru-RU" sz="2400" b="0" strike="noStrike" spc="-1" dirty="0">
              <a:solidFill>
                <a:srgbClr val="FF0000"/>
              </a:solidFill>
              <a:latin typeface="Arial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1FCC40F2-65D7-FB8A-C1DE-28E61AC77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498818"/>
              </p:ext>
            </p:extLst>
          </p:nvPr>
        </p:nvGraphicFramePr>
        <p:xfrm>
          <a:off x="683568" y="1600200"/>
          <a:ext cx="7848871" cy="2075373"/>
        </p:xfrm>
        <a:graphic>
          <a:graphicData uri="http://schemas.openxmlformats.org/drawingml/2006/table">
            <a:tbl>
              <a:tblPr/>
              <a:tblGrid>
                <a:gridCol w="2388240">
                  <a:extLst>
                    <a:ext uri="{9D8B030D-6E8A-4147-A177-3AD203B41FA5}">
                      <a16:colId xmlns:a16="http://schemas.microsoft.com/office/drawing/2014/main" val="2239385225"/>
                    </a:ext>
                  </a:extLst>
                </a:gridCol>
                <a:gridCol w="2488937">
                  <a:extLst>
                    <a:ext uri="{9D8B030D-6E8A-4147-A177-3AD203B41FA5}">
                      <a16:colId xmlns:a16="http://schemas.microsoft.com/office/drawing/2014/main" val="1453316677"/>
                    </a:ext>
                  </a:extLst>
                </a:gridCol>
                <a:gridCol w="2971694">
                  <a:extLst>
                    <a:ext uri="{9D8B030D-6E8A-4147-A177-3AD203B41FA5}">
                      <a16:colId xmlns:a16="http://schemas.microsoft.com/office/drawing/2014/main" val="489282693"/>
                    </a:ext>
                  </a:extLst>
                </a:gridCol>
              </a:tblGrid>
              <a:tr h="49601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СОЦИАЛЬНО-КОММУНИКАТИВНОЕ РАЗВИТИЕ 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(средняя группа № 4)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110228"/>
                  </a:ext>
                </a:extLst>
              </a:tr>
              <a:tr h="496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Уровень  развития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(%)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Начало года 28</a:t>
                      </a:r>
                      <a:r>
                        <a:rPr lang="ru-RU" sz="1400" b="1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детей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(%)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Конец года 33 ребенок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882428"/>
                  </a:ext>
                </a:extLst>
              </a:tr>
              <a:tr h="279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Сформирован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0 %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12 %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6670980"/>
                  </a:ext>
                </a:extLst>
              </a:tr>
              <a:tr h="279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r>
                        <a:rPr lang="ru-RU" sz="1400" b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стадии формирования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59 %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64 %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4299670"/>
                  </a:ext>
                </a:extLst>
              </a:tr>
              <a:tr h="279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Не</a:t>
                      </a:r>
                      <a:r>
                        <a:rPr lang="ru-RU" sz="1400" b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сформирован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41 %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24 %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8324665"/>
                  </a:ext>
                </a:extLst>
              </a:tr>
            </a:tbl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8B621CCA-EDFB-8676-72CB-FDCE05E13B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187198"/>
              </p:ext>
            </p:extLst>
          </p:nvPr>
        </p:nvGraphicFramePr>
        <p:xfrm>
          <a:off x="4788024" y="3675573"/>
          <a:ext cx="2794175" cy="2849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175C193C-E8DD-9577-2660-277013C1A6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2144522"/>
              </p:ext>
            </p:extLst>
          </p:nvPr>
        </p:nvGraphicFramePr>
        <p:xfrm>
          <a:off x="978877" y="3738897"/>
          <a:ext cx="3377100" cy="2786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Click="0" advTm="10000">
    <p:wheel spokes="2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704856" cy="1138138"/>
          </a:xfrm>
          <a:noFill/>
        </p:spPr>
        <p:txBody>
          <a:bodyPr>
            <a:noAutofit/>
          </a:bodyPr>
          <a:lstStyle/>
          <a:p>
            <a:r>
              <a:rPr lang="ru-RU" sz="2400" b="1" strike="noStrike" spc="-1" dirty="0">
                <a:solidFill>
                  <a:srgbClr val="FF0066"/>
                </a:solidFill>
                <a:latin typeface="Times New Roman"/>
                <a:ea typeface="DejaVu Sans"/>
              </a:rPr>
              <a:t>Результаты мониторинга образовательной области </a:t>
            </a:r>
            <a:r>
              <a:rPr lang="ru-RU" sz="2400" b="1" i="1" strike="noStrike" spc="-1" dirty="0">
                <a:solidFill>
                  <a:srgbClr val="FF0066"/>
                </a:solidFill>
                <a:latin typeface="Times New Roman"/>
                <a:ea typeface="DejaVu Sans"/>
              </a:rPr>
              <a:t>«Познавательное развитие» </a:t>
            </a:r>
            <a:br>
              <a:rPr lang="ru-RU" sz="2400" b="0" strike="noStrike" spc="-1" dirty="0">
                <a:latin typeface="Arial"/>
              </a:rPr>
            </a:br>
            <a:endParaRPr lang="ru-RU" sz="2400" dirty="0">
              <a:solidFill>
                <a:srgbClr val="FF0066"/>
              </a:solidFill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25F0AAAA-EDC1-43EC-A10D-4439F678F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32827"/>
              </p:ext>
            </p:extLst>
          </p:nvPr>
        </p:nvGraphicFramePr>
        <p:xfrm>
          <a:off x="611560" y="1623730"/>
          <a:ext cx="7899965" cy="1980111"/>
        </p:xfrm>
        <a:graphic>
          <a:graphicData uri="http://schemas.openxmlformats.org/drawingml/2006/table">
            <a:tbl>
              <a:tblPr/>
              <a:tblGrid>
                <a:gridCol w="2733659">
                  <a:extLst>
                    <a:ext uri="{9D8B030D-6E8A-4147-A177-3AD203B41FA5}">
                      <a16:colId xmlns:a16="http://schemas.microsoft.com/office/drawing/2014/main" val="1661047507"/>
                    </a:ext>
                  </a:extLst>
                </a:gridCol>
                <a:gridCol w="2849156">
                  <a:extLst>
                    <a:ext uri="{9D8B030D-6E8A-4147-A177-3AD203B41FA5}">
                      <a16:colId xmlns:a16="http://schemas.microsoft.com/office/drawing/2014/main" val="1225148284"/>
                    </a:ext>
                  </a:extLst>
                </a:gridCol>
                <a:gridCol w="2317150">
                  <a:extLst>
                    <a:ext uri="{9D8B030D-6E8A-4147-A177-3AD203B41FA5}">
                      <a16:colId xmlns:a16="http://schemas.microsoft.com/office/drawing/2014/main" val="2672971167"/>
                    </a:ext>
                  </a:extLst>
                </a:gridCol>
              </a:tblGrid>
              <a:tr h="46601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ПОЗНАВАТЕЛЬНОЕ  РАЗВИТИЕ (средняя группа № 4)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046463"/>
                  </a:ext>
                </a:extLst>
              </a:tr>
              <a:tr h="42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 развития</a:t>
                      </a:r>
                      <a:endParaRPr lang="ru-RU" sz="1400" b="1" i="1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1" strike="noStrike" spc="-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(%)</a:t>
                      </a:r>
                      <a:endParaRPr lang="ru-RU" sz="1400" b="1" i="1" strike="noStrike" spc="-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1" strike="noStrike" spc="-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начало года 29 детей</a:t>
                      </a:r>
                      <a:endParaRPr lang="ru-RU" sz="1400" b="1" i="1" strike="noStrike" spc="-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0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(%)</a:t>
                      </a:r>
                      <a:endParaRPr lang="ru-RU" sz="1400" b="1" i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0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конец года 33 ребенок</a:t>
                      </a:r>
                      <a:endParaRPr lang="ru-RU" sz="1400" b="1" i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775770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Сформированы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0 %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15</a:t>
                      </a: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%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864301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В стадии формирования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58%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64 %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544023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Не сформированы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42 %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21</a:t>
                      </a:r>
                      <a:r>
                        <a:rPr lang="ru-RU" sz="1400" b="0" strike="noStrike" kern="1200" spc="-1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626993"/>
                  </a:ext>
                </a:extLst>
              </a:tr>
            </a:tbl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0BF455C3-A19C-43B5-BB8B-22ADC71192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6854849"/>
              </p:ext>
            </p:extLst>
          </p:nvPr>
        </p:nvGraphicFramePr>
        <p:xfrm>
          <a:off x="478759" y="3603841"/>
          <a:ext cx="3517178" cy="2881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894E6C43-7786-3D68-7A0A-84195103D3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049411"/>
              </p:ext>
            </p:extLst>
          </p:nvPr>
        </p:nvGraphicFramePr>
        <p:xfrm>
          <a:off x="3642081" y="3635053"/>
          <a:ext cx="2874135" cy="2881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71403674"/>
      </p:ext>
    </p:extLst>
  </p:cSld>
  <p:clrMapOvr>
    <a:masterClrMapping/>
  </p:clrMapOvr>
  <p:transition spd="slow" advClick="0" advTm="10000">
    <p:wheel spokes="2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2FE2EB-58E3-447C-A3C7-9F03B733C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4240" y="427113"/>
            <a:ext cx="7930287" cy="792087"/>
          </a:xfrm>
        </p:spPr>
        <p:txBody>
          <a:bodyPr>
            <a:noAutofit/>
          </a:bodyPr>
          <a:lstStyle/>
          <a:p>
            <a:br>
              <a:rPr lang="ru-RU" sz="3600" b="0" strike="noStrike" spc="-1" dirty="0">
                <a:latin typeface="Arial"/>
              </a:rPr>
            </a:b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BF3330-603D-4A5F-99E1-B8265C7340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664" y="427113"/>
            <a:ext cx="7304856" cy="792087"/>
          </a:xfrm>
        </p:spPr>
        <p:txBody>
          <a:bodyPr>
            <a:normAutofit lnSpcReduction="10000"/>
          </a:bodyPr>
          <a:lstStyle/>
          <a:p>
            <a:r>
              <a:rPr lang="ru-RU" sz="2400" b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Результаты мониторинга образовательной области </a:t>
            </a:r>
            <a:r>
              <a:rPr lang="ru-RU" sz="2400" b="1" i="1" strike="noStrike" spc="-1" dirty="0">
                <a:solidFill>
                  <a:srgbClr val="FF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«Речевое развитие»</a:t>
            </a:r>
            <a:endParaRPr lang="ru-RU" sz="2400" b="0" strike="noStrike" spc="-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Arial Black" panose="020B0A04020102020204" pitchFamily="34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33A38C0-D517-F704-758B-AC1E38A96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504624"/>
              </p:ext>
            </p:extLst>
          </p:nvPr>
        </p:nvGraphicFramePr>
        <p:xfrm>
          <a:off x="1259632" y="1219200"/>
          <a:ext cx="7488832" cy="2420254"/>
        </p:xfrm>
        <a:graphic>
          <a:graphicData uri="http://schemas.openxmlformats.org/drawingml/2006/table">
            <a:tbl>
              <a:tblPr/>
              <a:tblGrid>
                <a:gridCol w="2635324">
                  <a:extLst>
                    <a:ext uri="{9D8B030D-6E8A-4147-A177-3AD203B41FA5}">
                      <a16:colId xmlns:a16="http://schemas.microsoft.com/office/drawing/2014/main" val="3475670058"/>
                    </a:ext>
                  </a:extLst>
                </a:gridCol>
                <a:gridCol w="2676779">
                  <a:extLst>
                    <a:ext uri="{9D8B030D-6E8A-4147-A177-3AD203B41FA5}">
                      <a16:colId xmlns:a16="http://schemas.microsoft.com/office/drawing/2014/main" val="358617471"/>
                    </a:ext>
                  </a:extLst>
                </a:gridCol>
                <a:gridCol w="2176729">
                  <a:extLst>
                    <a:ext uri="{9D8B030D-6E8A-4147-A177-3AD203B41FA5}">
                      <a16:colId xmlns:a16="http://schemas.microsoft.com/office/drawing/2014/main" val="921014411"/>
                    </a:ext>
                  </a:extLst>
                </a:gridCol>
              </a:tblGrid>
              <a:tr h="41915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РЕЧЕВОЕ РАЗВИТИЕ (средняя группа № 4)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285276"/>
                  </a:ext>
                </a:extLst>
              </a:tr>
              <a:tr h="743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 развития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(%)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28 детей</a:t>
                      </a:r>
                      <a:endParaRPr lang="ru-RU" sz="1400" b="1" i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(%)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 33 ребенок</a:t>
                      </a:r>
                      <a:endParaRPr lang="ru-RU" sz="1400" b="1" i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737154"/>
                  </a:ext>
                </a:extLst>
              </a:tr>
              <a:tr h="419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Сформирован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0 %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 15 %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1946017"/>
                  </a:ext>
                </a:extLst>
              </a:tr>
              <a:tr h="419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r>
                        <a:rPr lang="ru-RU" sz="1400" b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стадии формирования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65 %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76 %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8753610"/>
                  </a:ext>
                </a:extLst>
              </a:tr>
              <a:tr h="419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Не</a:t>
                      </a:r>
                      <a:r>
                        <a:rPr lang="ru-RU" sz="1400" b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сформирован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35 %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9 %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471483"/>
                  </a:ext>
                </a:extLst>
              </a:tr>
            </a:tbl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52F7AB8-29C3-7B96-86B4-67DAD05C3E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483359"/>
              </p:ext>
            </p:extLst>
          </p:nvPr>
        </p:nvGraphicFramePr>
        <p:xfrm>
          <a:off x="4542273" y="3629624"/>
          <a:ext cx="3054063" cy="280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346C43ED-E5C3-9972-C5CA-C3CD670EAB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671178"/>
              </p:ext>
            </p:extLst>
          </p:nvPr>
        </p:nvGraphicFramePr>
        <p:xfrm>
          <a:off x="1259632" y="3639456"/>
          <a:ext cx="3168353" cy="2885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6279470"/>
      </p:ext>
    </p:extLst>
  </p:cSld>
  <p:clrMapOvr>
    <a:masterClrMapping/>
  </p:clrMapOvr>
  <p:transition spd="slow">
    <p:wheel spokes="2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E04956-DB14-BF77-BBBC-70E4A27C5EEB}"/>
              </a:ext>
            </a:extLst>
          </p:cNvPr>
          <p:cNvSpPr txBox="1"/>
          <p:nvPr/>
        </p:nvSpPr>
        <p:spPr>
          <a:xfrm>
            <a:off x="1712955" y="404664"/>
            <a:ext cx="74168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Результаты мониторинга образовательной области </a:t>
            </a:r>
            <a:r>
              <a:rPr lang="ru-RU" sz="2400" b="1" i="1" strike="noStrike" spc="-1" dirty="0">
                <a:solidFill>
                  <a:srgbClr val="FF0000"/>
                </a:solidFill>
                <a:latin typeface="Times New Roman"/>
                <a:ea typeface="DejaVu Sans"/>
              </a:rPr>
              <a:t>« Художественно-эстетическое развитие»  </a:t>
            </a:r>
            <a:endParaRPr lang="ru-RU" sz="2400" b="0" strike="noStrike" spc="-1" dirty="0">
              <a:solidFill>
                <a:srgbClr val="FF0000"/>
              </a:solidFill>
              <a:latin typeface="Arial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8028152-23F7-24DB-585A-4A9B90A21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393615"/>
              </p:ext>
            </p:extLst>
          </p:nvPr>
        </p:nvGraphicFramePr>
        <p:xfrm>
          <a:off x="683568" y="1600200"/>
          <a:ext cx="7776863" cy="2075373"/>
        </p:xfrm>
        <a:graphic>
          <a:graphicData uri="http://schemas.openxmlformats.org/drawingml/2006/table">
            <a:tbl>
              <a:tblPr/>
              <a:tblGrid>
                <a:gridCol w="2691273">
                  <a:extLst>
                    <a:ext uri="{9D8B030D-6E8A-4147-A177-3AD203B41FA5}">
                      <a16:colId xmlns:a16="http://schemas.microsoft.com/office/drawing/2014/main" val="3490854691"/>
                    </a:ext>
                  </a:extLst>
                </a:gridCol>
                <a:gridCol w="2804870">
                  <a:extLst>
                    <a:ext uri="{9D8B030D-6E8A-4147-A177-3AD203B41FA5}">
                      <a16:colId xmlns:a16="http://schemas.microsoft.com/office/drawing/2014/main" val="1586609522"/>
                    </a:ext>
                  </a:extLst>
                </a:gridCol>
                <a:gridCol w="2280720">
                  <a:extLst>
                    <a:ext uri="{9D8B030D-6E8A-4147-A177-3AD203B41FA5}">
                      <a16:colId xmlns:a16="http://schemas.microsoft.com/office/drawing/2014/main" val="139093071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ХУДОЖЕСТВЕННО-ЭСТЕТИЧЕСКОЕ  РАЗВИТИЕ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 (средняя группа № 4)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020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Уровень  развития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(%)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 28 детей</a:t>
                      </a:r>
                      <a:endParaRPr lang="ru-RU" sz="1400" b="1" i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Показатели (%)</a:t>
                      </a:r>
                      <a:endParaRPr lang="ru-RU" sz="1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i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 33</a:t>
                      </a:r>
                      <a:r>
                        <a:rPr lang="ru-RU" sz="1400" b="1" i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ребенок</a:t>
                      </a:r>
                      <a:endParaRPr lang="ru-RU" sz="1400" b="1" i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36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Сформирован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0 %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15 %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6605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r>
                        <a:rPr lang="ru-RU" sz="1400" b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стадии формирования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51 %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58 %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4484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Не</a:t>
                      </a:r>
                      <a:r>
                        <a:rPr lang="ru-RU" sz="1400" b="0" strike="noStrike" spc="-1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сформирован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49 %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27 %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307637"/>
                  </a:ext>
                </a:extLst>
              </a:tr>
            </a:tbl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34BBE29A-8134-E8EC-0E4E-C007AFEF4D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4878711"/>
              </p:ext>
            </p:extLst>
          </p:nvPr>
        </p:nvGraphicFramePr>
        <p:xfrm>
          <a:off x="361462" y="3675571"/>
          <a:ext cx="3561278" cy="297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95F26F6F-098A-F710-89AB-74D3D737A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8722333"/>
              </p:ext>
            </p:extLst>
          </p:nvPr>
        </p:nvGraphicFramePr>
        <p:xfrm>
          <a:off x="3411429" y="3675572"/>
          <a:ext cx="3680032" cy="2979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63698375"/>
      </p:ext>
    </p:extLst>
  </p:cSld>
  <p:clrMapOvr>
    <a:masterClrMapping/>
  </p:clrMapOvr>
  <p:transition spd="slow" advClick="0" advTm="10000">
    <p:wheel spokes="2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8C109BD1-5977-461C-93EE-2DE4644E3F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4911068"/>
              </p:ext>
            </p:extLst>
          </p:nvPr>
        </p:nvGraphicFramePr>
        <p:xfrm>
          <a:off x="107504" y="3573016"/>
          <a:ext cx="3858161" cy="2586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A05CFB3-BF61-4E13-954B-6152332F45CA}"/>
              </a:ext>
            </a:extLst>
          </p:cNvPr>
          <p:cNvSpPr txBox="1"/>
          <p:nvPr/>
        </p:nvSpPr>
        <p:spPr>
          <a:xfrm>
            <a:off x="3275856" y="698865"/>
            <a:ext cx="457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0A67BB-2274-4A0F-95AF-C61F5875C333}"/>
              </a:ext>
            </a:extLst>
          </p:cNvPr>
          <p:cNvSpPr txBox="1"/>
          <p:nvPr/>
        </p:nvSpPr>
        <p:spPr>
          <a:xfrm>
            <a:off x="611560" y="1844824"/>
            <a:ext cx="813690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Итоговые результаты мониторинга свидетельствуют о достаточном уровне освоения образовательной программы.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Полученные результаты говорят о стабильности в усвоении программы ДОУ детьми по всем разделам.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Результаты получены за счет достаточно сформированных предпосылок к учебной деятельности: умение ребенка работать в соответствии с инструкцией, самостоятельно действовать по образцу и осуществлять контроль, вовремя остановиться при выполнении того или иного задания и переключиться на выполнение другого.           Очевиден положительный результат проделанной работы: низкий уровень усвоения программы детьми отсутствует, различия в высоком и среднем уровне не значительны, знания детей прочные, они способны применять их в повседневной деятельности.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295613"/>
      </p:ext>
    </p:extLst>
  </p:cSld>
  <p:clrMapOvr>
    <a:masterClrMapping/>
  </p:clrMapOvr>
  <p:transition spd="slow"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амины рисунки\охьх\IMG_20200218_223551.jpg">
            <a:extLst>
              <a:ext uri="{FF2B5EF4-FFF2-40B4-BE49-F238E27FC236}">
                <a16:creationId xmlns:a16="http://schemas.microsoft.com/office/drawing/2014/main" id="{8E8093FB-184C-8587-3448-3B6D8A474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88498"/>
            <a:ext cx="2376264" cy="307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0F99CC-7293-6764-05EA-2574D91401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88498"/>
            <a:ext cx="2376264" cy="30711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DE0D2D-E2F0-5184-8BB5-FA1D47B32B2B}"/>
              </a:ext>
            </a:extLst>
          </p:cNvPr>
          <p:cNvSpPr txBox="1"/>
          <p:nvPr/>
        </p:nvSpPr>
        <p:spPr>
          <a:xfrm>
            <a:off x="1835696" y="4581128"/>
            <a:ext cx="2376264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Ипатьева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Галина Анатольевна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DE5EDA-156A-47EA-99BA-D00431C625BB}"/>
              </a:ext>
            </a:extLst>
          </p:cNvPr>
          <p:cNvSpPr txBox="1"/>
          <p:nvPr/>
        </p:nvSpPr>
        <p:spPr>
          <a:xfrm>
            <a:off x="4572000" y="4615681"/>
            <a:ext cx="324036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Тузова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Евгения Юрьевна</a:t>
            </a:r>
          </a:p>
          <a:p>
            <a:pPr algn="ctr"/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252D0E-1AEA-70CC-5455-B0C0DD370F53}"/>
              </a:ext>
            </a:extLst>
          </p:cNvPr>
          <p:cNvSpPr txBox="1"/>
          <p:nvPr/>
        </p:nvSpPr>
        <p:spPr>
          <a:xfrm>
            <a:off x="1511660" y="5301208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C3730D-3C74-072F-272F-47E57D92613F}"/>
              </a:ext>
            </a:extLst>
          </p:cNvPr>
          <p:cNvSpPr txBox="1"/>
          <p:nvPr/>
        </p:nvSpPr>
        <p:spPr>
          <a:xfrm>
            <a:off x="1619672" y="344529"/>
            <a:ext cx="738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66"/>
                </a:solidFill>
                <a:latin typeface="Arial Black" panose="020B0A04020102020204" pitchFamily="34" charset="0"/>
              </a:rPr>
              <a:t>Воспитатели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600" dirty="0">
                <a:solidFill>
                  <a:srgbClr val="FF0066"/>
                </a:solidFill>
                <a:latin typeface="Arial Black" panose="020B0A04020102020204" pitchFamily="34" charset="0"/>
              </a:rPr>
              <a:t>группы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600" dirty="0">
                <a:solidFill>
                  <a:srgbClr val="FF0066"/>
                </a:solidFill>
                <a:latin typeface="Arial Black" panose="020B0A04020102020204" pitchFamily="34" charset="0"/>
              </a:rPr>
              <a:t>№ 4.</a:t>
            </a:r>
          </a:p>
        </p:txBody>
      </p:sp>
    </p:spTree>
    <p:extLst>
      <p:ext uri="{BB962C8B-B14F-4D97-AF65-F5344CB8AC3E}">
        <p14:creationId xmlns:p14="http://schemas.microsoft.com/office/powerpoint/2010/main" val="1028140103"/>
      </p:ext>
    </p:extLst>
  </p:cSld>
  <p:clrMapOvr>
    <a:masterClrMapping/>
  </p:clrMapOvr>
  <p:transition spd="slow">
    <p:wheel spokes="2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186" y="332656"/>
            <a:ext cx="7920880" cy="1066130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общественной жизни ДОУ</a:t>
            </a:r>
            <a:endParaRPr lang="ru-RU" sz="36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930AE2-5913-4D1D-BA29-F1E0B91BF06E}"/>
              </a:ext>
            </a:extLst>
          </p:cNvPr>
          <p:cNvSpPr txBox="1"/>
          <p:nvPr/>
        </p:nvSpPr>
        <p:spPr>
          <a:xfrm>
            <a:off x="1763688" y="1484784"/>
            <a:ext cx="59584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omic Sans MS" pitchFamily="66" charset="0"/>
              </a:rPr>
              <a:t>Участие в конкурсах поделок:</a:t>
            </a:r>
          </a:p>
          <a:p>
            <a:r>
              <a:rPr lang="ru-RU" sz="1800" dirty="0">
                <a:latin typeface="Comic Sans MS" pitchFamily="66" charset="0"/>
              </a:rPr>
              <a:t>-  «Кладовая царицы осени»;</a:t>
            </a:r>
          </a:p>
          <a:p>
            <a:r>
              <a:rPr lang="ru-RU" sz="1800" dirty="0">
                <a:latin typeface="Comic Sans MS" pitchFamily="66" charset="0"/>
              </a:rPr>
              <a:t>- «Подарок для елочки»;</a:t>
            </a:r>
          </a:p>
          <a:p>
            <a:r>
              <a:rPr lang="ru-RU" sz="1800" dirty="0">
                <a:latin typeface="Comic Sans MS" pitchFamily="66" charset="0"/>
              </a:rPr>
              <a:t>-  «С Днем Рождения Детский сад…».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2A1429-6011-40F4-9B31-1473C7AEE3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998" y="4027669"/>
            <a:ext cx="3447255" cy="23164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5A1F261-A254-45FF-9510-C1875E5C27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196752"/>
            <a:ext cx="2135678" cy="268511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799AF73-FD45-4D1E-A180-A5EA00040F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68" y="2867940"/>
            <a:ext cx="2489261" cy="34290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wheel spokes="2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9DE2270-664E-4092-8533-6DB5C6A39B5B}"/>
              </a:ext>
            </a:extLst>
          </p:cNvPr>
          <p:cNvSpPr txBox="1"/>
          <p:nvPr/>
        </p:nvSpPr>
        <p:spPr>
          <a:xfrm>
            <a:off x="1619672" y="548680"/>
            <a:ext cx="7344816" cy="1764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течении года в нашей группе проводились тематические занятия по следующим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направлениям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Патриотическое воспитание.</a:t>
            </a:r>
            <a:endParaRPr lang="ru-RU" sz="11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Цель: развитие патриотических чувств у детей дошкольного возраста.</a:t>
            </a: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0C924E-24F6-4513-8317-EAA18C6DA0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017031"/>
            <a:ext cx="2606524" cy="15639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BDA602-132A-454E-B920-3316C745FD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790028"/>
            <a:ext cx="4176464" cy="273630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449258-A224-4F75-98B3-624BFE8538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025314"/>
            <a:ext cx="2448272" cy="15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70883"/>
      </p:ext>
    </p:extLst>
  </p:cSld>
  <p:clrMapOvr>
    <a:masterClrMapping/>
  </p:clrMapOvr>
  <p:transition spd="slow">
    <p:wheel spokes="2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7CF9CE9-B54D-4A20-ABBB-C5457CDEF396}"/>
              </a:ext>
            </a:extLst>
          </p:cNvPr>
          <p:cNvSpPr txBox="1"/>
          <p:nvPr/>
        </p:nvSpPr>
        <p:spPr>
          <a:xfrm>
            <a:off x="1691680" y="260649"/>
            <a:ext cx="6696744" cy="3446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Экологическое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Древонасаждения.</a:t>
            </a:r>
            <a:endParaRPr lang="ru-RU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8 апреля 2023 года в МБДОУ детский сад № 266 «Солнечный зайчик» прошел «День древонасаждения».</a:t>
            </a:r>
            <a:endParaRPr lang="ru-RU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вместе с родителями, воспитателями и Юнармейцами посадили саженцы декоративных растений. </a:t>
            </a:r>
            <a:endParaRPr lang="ru-RU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Мероприятие прошло успешно, потому что все ребята получили массу положительных эмоций от участия. Теперь ребята вместе с воспитателями будут ухаживать за посаженными цветами и наблюдать за их ростом.</a:t>
            </a:r>
            <a:endParaRPr lang="ru-RU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32AB3C-9708-4327-BABE-0064A73B6D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861048"/>
            <a:ext cx="3384376" cy="244827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729F8C3-A56D-2A67-EA77-10D56A7286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15607"/>
            <a:ext cx="3456384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11581"/>
      </p:ext>
    </p:extLst>
  </p:cSld>
  <p:clrMapOvr>
    <a:masterClrMapping/>
  </p:clrMapOvr>
  <p:transition spd="slow">
    <p:wheel spokes="2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079784-ABF9-4C97-B8A8-99C9B5914C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76672"/>
            <a:ext cx="3384376" cy="25922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29D708-2E73-4F42-9E6B-4B876B57D7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94520"/>
            <a:ext cx="4392488" cy="326267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C96EEC9-C564-8394-5290-E62975E167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525856"/>
            <a:ext cx="3384376" cy="244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94989"/>
      </p:ext>
    </p:extLst>
  </p:cSld>
  <p:clrMapOvr>
    <a:masterClrMapping/>
  </p:clrMapOvr>
  <p:transition spd="slow">
    <p:wheel spokes="2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E015F-FAAE-43E8-9FFF-2267B2482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>
            <a:normAutofit/>
          </a:bodyPr>
          <a:lstStyle/>
          <a:p>
            <a:pPr algn="l"/>
            <a:r>
              <a:rPr lang="ru-RU" sz="2800" dirty="0"/>
              <a:t>                    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17F510-510F-4AAA-A407-7BBFB6ACA5FD}"/>
              </a:ext>
            </a:extLst>
          </p:cNvPr>
          <p:cNvSpPr txBox="1"/>
          <p:nvPr/>
        </p:nvSpPr>
        <p:spPr>
          <a:xfrm>
            <a:off x="1763688" y="404664"/>
            <a:ext cx="7380312" cy="2842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Безопасное поведение.</a:t>
            </a:r>
          </a:p>
          <a:p>
            <a:pPr lvl="0">
              <a:lnSpc>
                <a:spcPct val="107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Пожарная безопасность.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0">
              <a:lnSpc>
                <a:spcPct val="107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занятия: закрепить знания детей о пожарной безопасности.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0">
              <a:lnSpc>
                <a:spcPct val="107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-воспитывать у детей желание соблюдать правила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0">
              <a:lnSpc>
                <a:spcPct val="107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пожарной безопасности.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0">
              <a:lnSpc>
                <a:spcPct val="107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-закрепить знания детей о профессии пожарного и  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0">
              <a:lnSpc>
                <a:spcPct val="107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технике, помогающей человеку тушить пожар.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0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-научить детей пользоваться телефоном «01», «112».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3350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98EB57-B21D-4829-813D-C1C80228EA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36" y="3276070"/>
            <a:ext cx="4032448" cy="30332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1585862-F63E-4B3F-BB7A-05E6F75679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3276071"/>
            <a:ext cx="3720078" cy="303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65881"/>
      </p:ext>
    </p:extLst>
  </p:cSld>
  <p:clrMapOvr>
    <a:masterClrMapping/>
  </p:clrMapOvr>
  <p:transition spd="slow">
    <p:wheel spokes="2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F95374-1392-4997-84E8-BA7DFB14707E}"/>
              </a:ext>
            </a:extLst>
          </p:cNvPr>
          <p:cNvSpPr txBox="1"/>
          <p:nvPr/>
        </p:nvSpPr>
        <p:spPr>
          <a:xfrm>
            <a:off x="1691680" y="332656"/>
            <a:ext cx="67687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 воспитанников</a:t>
            </a:r>
            <a:endParaRPr 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725F63-E1CE-46C1-8F86-70BC75937C70}"/>
              </a:ext>
            </a:extLst>
          </p:cNvPr>
          <p:cNvSpPr txBox="1"/>
          <p:nvPr/>
        </p:nvSpPr>
        <p:spPr>
          <a:xfrm>
            <a:off x="611560" y="2060848"/>
            <a:ext cx="792088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omic Sans MS" pitchFamily="66" charset="0"/>
              </a:rPr>
              <a:t>Вся воспитательно – образовательная работа в группе велась в тесном контакте с родителями.</a:t>
            </a:r>
          </a:p>
          <a:p>
            <a:r>
              <a:rPr lang="ru-RU" sz="1800" dirty="0">
                <a:latin typeface="Comic Sans MS" pitchFamily="66" charset="0"/>
              </a:rPr>
              <a:t>В работе использовала различные способы вовлечения родителей в воспитательный и образовательный процесс:</a:t>
            </a:r>
          </a:p>
          <a:p>
            <a:r>
              <a:rPr lang="ru-RU" sz="1800" dirty="0">
                <a:latin typeface="Comic Sans MS" pitchFamily="66" charset="0"/>
              </a:rPr>
              <a:t>1.Педагогические беседы с родителями;</a:t>
            </a:r>
          </a:p>
          <a:p>
            <a:r>
              <a:rPr lang="ru-RU" sz="1800" dirty="0">
                <a:latin typeface="Comic Sans MS" pitchFamily="66" charset="0"/>
              </a:rPr>
              <a:t>2.Тематические консультации;</a:t>
            </a:r>
          </a:p>
          <a:p>
            <a:r>
              <a:rPr lang="ru-RU" sz="1800" dirty="0">
                <a:latin typeface="Comic Sans MS" pitchFamily="66" charset="0"/>
              </a:rPr>
              <a:t>3.Наглядная пропаганда;</a:t>
            </a:r>
          </a:p>
          <a:p>
            <a:r>
              <a:rPr lang="ru-RU" sz="1800" dirty="0">
                <a:latin typeface="Comic Sans MS" pitchFamily="66" charset="0"/>
              </a:rPr>
              <a:t>4.Родительские собрания;</a:t>
            </a:r>
          </a:p>
          <a:p>
            <a:r>
              <a:rPr lang="ru-RU" sz="1800" dirty="0">
                <a:latin typeface="Comic Sans MS" pitchFamily="66" charset="0"/>
              </a:rPr>
              <a:t>5.Телефонные звонки;</a:t>
            </a:r>
          </a:p>
          <a:p>
            <a:r>
              <a:rPr lang="ru-RU" sz="1800" dirty="0">
                <a:latin typeface="Comic Sans MS" pitchFamily="66" charset="0"/>
              </a:rPr>
              <a:t>6.Совместное творчество и др.</a:t>
            </a: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5A621F47-EAED-4F6D-A1B2-5717382325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2886173"/>
              </p:ext>
            </p:extLst>
          </p:nvPr>
        </p:nvGraphicFramePr>
        <p:xfrm>
          <a:off x="323528" y="3643351"/>
          <a:ext cx="3096537" cy="2573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BB3288F-09F9-4FD9-AD45-EBD61B020E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2476030"/>
              </p:ext>
            </p:extLst>
          </p:nvPr>
        </p:nvGraphicFramePr>
        <p:xfrm>
          <a:off x="2483768" y="3643351"/>
          <a:ext cx="3383149" cy="2665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099ED51-CDA8-4561-93DC-9184B09DBC21}"/>
              </a:ext>
            </a:extLst>
          </p:cNvPr>
          <p:cNvSpPr txBox="1"/>
          <p:nvPr/>
        </p:nvSpPr>
        <p:spPr>
          <a:xfrm>
            <a:off x="1907704" y="260648"/>
            <a:ext cx="63904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на следующий учебный год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ED94B1-0CB1-40BB-902A-6D4F799F9A74}"/>
              </a:ext>
            </a:extLst>
          </p:cNvPr>
          <p:cNvSpPr txBox="1"/>
          <p:nvPr/>
        </p:nvSpPr>
        <p:spPr>
          <a:xfrm>
            <a:off x="755059" y="2198986"/>
            <a:ext cx="777686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  Продолжать работу, направленную на улучшение посещаемости детей (укрепление здоровья детей, закаливающие мероприятия и т.д.).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  Работа по самообразованию.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  Работа по взаимодействию  с семьями воспитанников.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5. Продолжать работу по освоению и реализации современных педагогических технологий, направленных на развитие детей.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966261"/>
      </p:ext>
    </p:extLst>
  </p:cSld>
  <p:clrMapOvr>
    <a:masterClrMapping/>
  </p:clrMapOvr>
  <p:transition spd="slow">
    <p:wheel spokes="2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355160" cy="864096"/>
          </a:xfrm>
        </p:spPr>
        <p:txBody>
          <a:bodyPr>
            <a:noAutofit/>
          </a:bodyPr>
          <a:lstStyle/>
          <a:p>
            <a:r>
              <a:rPr lang="ru-RU" b="1" u="sng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праздники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9DE63AB-A82D-4A64-B1A5-198EC07741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3456384" cy="25649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73FBC9-5D28-4BBA-82B2-78B1F60DFAA7}"/>
              </a:ext>
            </a:extLst>
          </p:cNvPr>
          <p:cNvSpPr txBox="1"/>
          <p:nvPr/>
        </p:nvSpPr>
        <p:spPr>
          <a:xfrm>
            <a:off x="323528" y="2060848"/>
            <a:ext cx="4680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Bad Script" panose="02000000000000000000" pitchFamily="2" charset="0"/>
              </a:rPr>
              <a:t>Праздник «Осени»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5B0F9DF-22B2-4ACC-9176-CC46E77231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951289"/>
            <a:ext cx="3456384" cy="24208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5930954-3F79-4127-ABCA-E26DD23A8600}"/>
              </a:ext>
            </a:extLst>
          </p:cNvPr>
          <p:cNvSpPr txBox="1"/>
          <p:nvPr/>
        </p:nvSpPr>
        <p:spPr>
          <a:xfrm>
            <a:off x="611560" y="4653136"/>
            <a:ext cx="3528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B0F0"/>
                </a:solidFill>
                <a:latin typeface="Bad Script" panose="02000000000000000000" pitchFamily="2" charset="0"/>
              </a:rPr>
              <a:t>«Новый Год»</a:t>
            </a: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100D8A2-A621-4BE0-B688-E23EEC00C2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9988" y="548680"/>
            <a:ext cx="4144460" cy="26642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667A74-36B5-422A-A452-C7C285B9B84D}"/>
              </a:ext>
            </a:extLst>
          </p:cNvPr>
          <p:cNvSpPr txBox="1"/>
          <p:nvPr/>
        </p:nvSpPr>
        <p:spPr>
          <a:xfrm>
            <a:off x="1331640" y="155766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B050"/>
                </a:solidFill>
                <a:latin typeface="Bad Script" panose="02000000000000000000" pitchFamily="2" charset="0"/>
              </a:rPr>
              <a:t>«23 Февраля»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0859933-B159-4D35-86A4-92CE017279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852936"/>
            <a:ext cx="2582243" cy="3429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5C3593-9FC0-4531-9F6E-EF380F66B716}"/>
              </a:ext>
            </a:extLst>
          </p:cNvPr>
          <p:cNvSpPr txBox="1"/>
          <p:nvPr/>
        </p:nvSpPr>
        <p:spPr>
          <a:xfrm>
            <a:off x="4860032" y="465313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D735CF"/>
                </a:solidFill>
                <a:latin typeface="Bad Script" panose="02000000000000000000" pitchFamily="2" charset="0"/>
              </a:rPr>
              <a:t>«8 Марта»</a:t>
            </a: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94DEA1-FCEA-4421-B47A-DC6111F13C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99188"/>
            <a:ext cx="4680520" cy="29523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5EE244-CE77-404F-9398-21F33A84D238}"/>
              </a:ext>
            </a:extLst>
          </p:cNvPr>
          <p:cNvSpPr txBox="1"/>
          <p:nvPr/>
        </p:nvSpPr>
        <p:spPr>
          <a:xfrm>
            <a:off x="755576" y="1844824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C000"/>
                </a:solidFill>
                <a:latin typeface="Bad Script" panose="02000000000000000000" pitchFamily="2" charset="0"/>
              </a:rPr>
              <a:t>«Масленица»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456A85-AC32-414F-8AD1-B0AEA5D63E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555450"/>
            <a:ext cx="4392488" cy="27809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18F345-B393-4B87-AFC5-A9A881113D1C}"/>
              </a:ext>
            </a:extLst>
          </p:cNvPr>
          <p:cNvSpPr txBox="1"/>
          <p:nvPr/>
        </p:nvSpPr>
        <p:spPr>
          <a:xfrm>
            <a:off x="5148064" y="4581128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5F77DF"/>
                </a:solidFill>
                <a:latin typeface="Bad Script" panose="02000000000000000000" pitchFamily="2" charset="0"/>
              </a:rPr>
              <a:t>«День смеха»</a:t>
            </a:r>
          </a:p>
        </p:txBody>
      </p:sp>
    </p:spTree>
    <p:extLst>
      <p:ext uri="{BB962C8B-B14F-4D97-AF65-F5344CB8AC3E}">
        <p14:creationId xmlns:p14="http://schemas.microsoft.com/office/powerpoint/2010/main" val="1504575647"/>
      </p:ext>
    </p:extLst>
  </p:cSld>
  <p:clrMapOvr>
    <a:masterClrMapping/>
  </p:clrMapOvr>
  <p:transition spd="slow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055" y="476671"/>
            <a:ext cx="8424936" cy="10252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600" b="1" i="1" u="sng" dirty="0">
                <a:solidFill>
                  <a:srgbClr val="FF0066"/>
                </a:solidFill>
                <a:latin typeface="Arial Black" panose="020B0A04020102020204" pitchFamily="34" charset="0"/>
              </a:rPr>
              <a:t>Характеристика группы</a:t>
            </a:r>
            <a:br>
              <a:rPr lang="ru-RU" sz="3600" b="1" i="1" dirty="0">
                <a:solidFill>
                  <a:srgbClr val="FF0066"/>
                </a:solidFill>
                <a:latin typeface="Arial Black" panose="020B0A04020102020204" pitchFamily="34" charset="0"/>
              </a:rPr>
            </a:br>
            <a:endParaRPr lang="ru-RU" sz="3600" b="1" dirty="0">
              <a:solidFill>
                <a:srgbClr val="FF0066"/>
              </a:solidFill>
              <a:latin typeface="Arial Black" panose="020B0A04020102020204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</a:rPr>
              <a:t>Списочный состав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: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</a:rPr>
              <a:t>41ребенок;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Возраст: 3 – 4 года;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Мальчиков – 19; Девочек – 22.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008A4C-2DEF-4F76-910D-F97FC3CA43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096345"/>
            <a:ext cx="6120680" cy="3284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 advClick="0" advTm="10000">
    <p:wheel spokes="2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E301DA-E683-46BE-B311-F425304423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2564904"/>
            <a:ext cx="2520280" cy="36450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6024BF-C89C-4B66-BE45-116466C3AC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3" y="2564904"/>
            <a:ext cx="2592288" cy="364502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DC4BA3-AD99-4687-BB43-F27CAC3AB9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7" y="2564904"/>
            <a:ext cx="2557326" cy="3645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895012-DAD8-4610-95E3-6F68EE71FCB8}"/>
              </a:ext>
            </a:extLst>
          </p:cNvPr>
          <p:cNvSpPr txBox="1"/>
          <p:nvPr/>
        </p:nvSpPr>
        <p:spPr>
          <a:xfrm>
            <a:off x="2843808" y="836712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66"/>
                </a:solidFill>
                <a:latin typeface="Bad Script" panose="02000000000000000000" pitchFamily="2" charset="0"/>
              </a:rPr>
              <a:t>«День Победы»</a:t>
            </a:r>
          </a:p>
        </p:txBody>
      </p:sp>
    </p:spTree>
    <p:extLst>
      <p:ext uri="{BB962C8B-B14F-4D97-AF65-F5344CB8AC3E}">
        <p14:creationId xmlns:p14="http://schemas.microsoft.com/office/powerpoint/2010/main" val="4240702405"/>
      </p:ext>
    </p:extLst>
  </p:cSld>
  <p:clrMapOvr>
    <a:masterClrMapping/>
  </p:clrMapOvr>
  <p:transition spd="slow">
    <p:wheel spokes="2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spasibo-4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712407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4704"/>
            <a:ext cx="7416824" cy="5832648"/>
          </a:xfrm>
        </p:spPr>
        <p:txBody>
          <a:bodyPr>
            <a:normAutofit/>
          </a:bodyPr>
          <a:lstStyle/>
          <a:p>
            <a:pPr indent="176213" algn="l">
              <a:spcBef>
                <a:spcPts val="0"/>
              </a:spcBef>
            </a:pPr>
            <a:br>
              <a:rPr lang="ru-RU" sz="1800" dirty="0">
                <a:latin typeface="Comic Sans MS" pitchFamily="66" charset="0"/>
              </a:rPr>
            </a:br>
            <a:br>
              <a:rPr lang="ru-RU" sz="1800" dirty="0">
                <a:latin typeface="Comic Sans MS" pitchFamily="66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232BF2-29A5-CA9E-9DF0-7F842B20FD1E}"/>
              </a:ext>
            </a:extLst>
          </p:cNvPr>
          <p:cNvSpPr txBox="1"/>
          <p:nvPr/>
        </p:nvSpPr>
        <p:spPr>
          <a:xfrm>
            <a:off x="503548" y="620688"/>
            <a:ext cx="846094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Comic Sans MS" pitchFamily="66" charset="0"/>
              </a:rPr>
              <a:t>                           Воспитательно-образовательная работа в группе строилась на основе создания</a:t>
            </a:r>
          </a:p>
          <a:p>
            <a:r>
              <a:rPr lang="ru-RU" sz="1400" dirty="0">
                <a:latin typeface="Comic Sans MS" pitchFamily="66" charset="0"/>
              </a:rPr>
              <a:t>                      предметно – развивающей среды, перспективного и календарного планирования в</a:t>
            </a:r>
          </a:p>
          <a:p>
            <a:r>
              <a:rPr lang="ru-RU" sz="1400" dirty="0">
                <a:latin typeface="Comic Sans MS" pitchFamily="66" charset="0"/>
              </a:rPr>
              <a:t>                      соответствии с годовыми задачами детского сада, реализуя основную</a:t>
            </a:r>
          </a:p>
          <a:p>
            <a:r>
              <a:rPr lang="ru-RU" sz="1400" dirty="0">
                <a:latin typeface="Comic Sans MS" pitchFamily="66" charset="0"/>
              </a:rPr>
              <a:t>                      общеобразовательную программу дошкольного образовательного учреждения.</a:t>
            </a:r>
          </a:p>
          <a:p>
            <a:endParaRPr lang="ru-RU" sz="1400" dirty="0">
              <a:latin typeface="Comic Sans MS" pitchFamily="66" charset="0"/>
              <a:cs typeface="Times New Roman" pitchFamily="18" charset="0"/>
            </a:endParaRPr>
          </a:p>
          <a:p>
            <a:endParaRPr lang="ru-RU" sz="1400" dirty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1400" dirty="0">
                <a:latin typeface="Comic Sans MS" pitchFamily="66" charset="0"/>
                <a:cs typeface="Times New Roman" pitchFamily="18" charset="0"/>
              </a:rPr>
              <a:t>      В течение года дети развивались согласно возраста, в группах соблюдался режим дня и все санитарно-гигиенические требования к пребыванию детей в ДОУ.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      С детьми систематически проводилась организованная образовательная деятельность, цели достигались в процессе     осуществления разнообразных </a:t>
            </a:r>
            <a:r>
              <a:rPr lang="ru-RU" sz="1400" u="sng" dirty="0">
                <a:latin typeface="Comic Sans MS" pitchFamily="66" charset="0"/>
                <a:cs typeface="Times New Roman" pitchFamily="18" charset="0"/>
              </a:rPr>
              <a:t>видов деятельности</a:t>
            </a:r>
            <a:r>
              <a:rPr lang="ru-RU" sz="1400" dirty="0">
                <a:latin typeface="Comic Sans MS" pitchFamily="66" charset="0"/>
                <a:cs typeface="Times New Roman" pitchFamily="18" charset="0"/>
              </a:rPr>
              <a:t>: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игровой,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коммуникативной,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трудовой,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познавательно-исследовательской,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продуктивной,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музыкально-художественной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чтение художественной литературы.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 Все виды деятельности представляют </a:t>
            </a:r>
            <a:r>
              <a:rPr lang="ru-RU" sz="1400" u="sng" dirty="0">
                <a:latin typeface="Comic Sans MS" pitchFamily="66" charset="0"/>
                <a:cs typeface="Times New Roman" pitchFamily="18" charset="0"/>
              </a:rPr>
              <a:t>основные направления развития детей: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социально-коммуникативное,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познавательное,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речевое, 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-  художественно-эстетическое</a:t>
            </a:r>
            <a:br>
              <a:rPr lang="ru-RU" sz="1400" dirty="0">
                <a:latin typeface="Comic Sans MS" pitchFamily="66" charset="0"/>
                <a:cs typeface="Times New Roman" pitchFamily="18" charset="0"/>
              </a:rPr>
            </a:br>
            <a:r>
              <a:rPr lang="ru-RU" sz="1400" dirty="0">
                <a:latin typeface="Comic Sans MS" pitchFamily="66" charset="0"/>
                <a:cs typeface="Times New Roman" pitchFamily="18" charset="0"/>
              </a:rPr>
              <a:t> - физическое развитие. </a:t>
            </a:r>
            <a:endParaRPr lang="ru-RU" sz="1400" dirty="0"/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68E4515-C2F0-5B67-7C89-0A1E42FDDF5A}"/>
              </a:ext>
            </a:extLst>
          </p:cNvPr>
          <p:cNvSpPr txBox="1"/>
          <p:nvPr/>
        </p:nvSpPr>
        <p:spPr>
          <a:xfrm>
            <a:off x="2483768" y="476672"/>
            <a:ext cx="61206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16F34D-21A5-1FDB-F083-1DF6C1889C56}"/>
              </a:ext>
            </a:extLst>
          </p:cNvPr>
          <p:cNvSpPr txBox="1"/>
          <p:nvPr/>
        </p:nvSpPr>
        <p:spPr>
          <a:xfrm>
            <a:off x="467544" y="1916832"/>
            <a:ext cx="813690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omic Sans MS" pitchFamily="66" charset="0"/>
                <a:cs typeface="Times New Roman" pitchFamily="18" charset="0"/>
              </a:rPr>
              <a:t>    В данной образовательной области продолжала учить детей  ходить и бегать, соблюдая правильную технику движений. Строиться в колонну по одному, по два, так же выполнять повороты направо, налево. С детьми отрабатывала техники бросания и ловли мяча. Учила ориентироваться в пространстве.</a:t>
            </a:r>
          </a:p>
          <a:p>
            <a:r>
              <a:rPr lang="ru-RU" sz="1800" dirty="0">
                <a:latin typeface="Comic Sans MS" pitchFamily="66" charset="0"/>
                <a:cs typeface="Times New Roman" pitchFamily="18" charset="0"/>
              </a:rPr>
              <a:t>   Проводила подвижные игры: У медведя во бору, Самолеты, Воробьи и автомобиль, и другие.</a:t>
            </a:r>
          </a:p>
          <a:p>
            <a:r>
              <a:rPr lang="ru-RU" sz="1800" dirty="0">
                <a:latin typeface="Comic Sans MS" pitchFamily="66" charset="0"/>
                <a:cs typeface="Times New Roman" pitchFamily="18" charset="0"/>
              </a:rPr>
              <a:t>    Использовала различные средства физического воспитания в комплексе с различными видами двигательной активности: утренняя гимнастика, </a:t>
            </a:r>
            <a:r>
              <a:rPr lang="ru-RU" sz="1800" dirty="0" err="1">
                <a:latin typeface="Comic Sans MS" pitchFamily="66" charset="0"/>
                <a:cs typeface="Times New Roman" pitchFamily="18" charset="0"/>
              </a:rPr>
              <a:t>физминутки</a:t>
            </a:r>
            <a:r>
              <a:rPr lang="ru-RU" sz="1800" dirty="0">
                <a:latin typeface="Comic Sans MS" pitchFamily="66" charset="0"/>
                <a:cs typeface="Times New Roman" pitchFamily="18" charset="0"/>
              </a:rPr>
              <a:t>, развивающие упражнения, спортивные занятия и т.д.</a:t>
            </a: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26FAAD-F6E7-4404-9D20-EA7D9A7E7A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20688"/>
            <a:ext cx="3672408" cy="23488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CDF136-8AC3-46DC-98F5-9D16713F0E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12976"/>
            <a:ext cx="3672408" cy="25922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622405-E2B9-49EB-97FE-736D05978A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64" y="1916832"/>
            <a:ext cx="367240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88709"/>
      </p:ext>
    </p:extLst>
  </p:cSld>
  <p:clrMapOvr>
    <a:masterClrMapping/>
  </p:clrMapOvr>
  <p:transition spd="slow">
    <p:wheel spokes="2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8821F1-DA6D-BCC8-64C5-03B6CF57E9A9}"/>
              </a:ext>
            </a:extLst>
          </p:cNvPr>
          <p:cNvSpPr txBox="1"/>
          <p:nvPr/>
        </p:nvSpPr>
        <p:spPr>
          <a:xfrm>
            <a:off x="1475656" y="620688"/>
            <a:ext cx="74168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6A44A8-B545-3528-A559-D54DD06D9885}"/>
              </a:ext>
            </a:extLst>
          </p:cNvPr>
          <p:cNvSpPr txBox="1"/>
          <p:nvPr/>
        </p:nvSpPr>
        <p:spPr>
          <a:xfrm>
            <a:off x="539552" y="2060848"/>
            <a:ext cx="813690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Comic Sans MS" pitchFamily="66" charset="0"/>
              </a:rPr>
              <a:t>    В данной образовательной области формировали умение бережно относиться к своей одежде, уметь приводить её в порядок. Вызывали стремление самостоятельно поддерживать порядок в группе и на участке детского сада, убирать рабочее место после окончания занятий и выполнять обязанности дежурных по столовой. Развивали умение владеть навыками безопасного поведения в подвижных и спортивных играх. Дети знают правила безопасного поведения и передвижения в помещении, на улице, в транспорте, дома, на зимней дороге. Знают о назначении светофора в целом. Знают и объясняют назначение некоторых дорожных знаков.</a:t>
            </a:r>
          </a:p>
          <a:p>
            <a:r>
              <a:rPr lang="ru-RU" sz="1800" dirty="0">
                <a:latin typeface="Comic Sans MS" pitchFamily="66" charset="0"/>
              </a:rPr>
              <a:t>    С детьми проводили наблюдения, беседы, подвижные игры, рисовали рисунки на соответствующие темы, аппликации, читала детям рассказы, сказки, стихи.</a:t>
            </a:r>
          </a:p>
        </p:txBody>
      </p:sp>
    </p:spTree>
  </p:cSld>
  <p:clrMapOvr>
    <a:masterClrMapping/>
  </p:clrMapOvr>
  <p:transition spd="slow" advClick="0" advTm="10000"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15B729-0F8C-4965-BC1F-2A9CC9D9BC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620688"/>
            <a:ext cx="4357283" cy="25202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05992A-C207-4883-B70E-A13432C2BD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284984"/>
            <a:ext cx="485087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49462"/>
      </p:ext>
    </p:extLst>
  </p:cSld>
  <p:clrMapOvr>
    <a:masterClrMapping/>
  </p:clrMapOvr>
  <p:transition spd="slow">
    <p:wheel spokes="2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E805F-80F2-4E09-AE05-C84643F27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b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</a:t>
            </a:r>
            <a:r>
              <a:rPr lang="ru-RU" sz="4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r>
              <a:rPr lang="ru-RU" sz="49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br>
              <a:rPr lang="ru-RU" sz="4400" b="1" i="1" dirty="0">
                <a:solidFill>
                  <a:srgbClr val="FF0066"/>
                </a:solidFill>
                <a:latin typeface="Arial Black" panose="020B0A04020102020204" pitchFamily="34" charset="0"/>
              </a:rPr>
            </a:br>
            <a:endParaRPr lang="ru-RU" sz="2700" u="sng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DC9F9F-1D5A-B565-02A0-CF680BD583F9}"/>
              </a:ext>
            </a:extLst>
          </p:cNvPr>
          <p:cNvSpPr txBox="1"/>
          <p:nvPr/>
        </p:nvSpPr>
        <p:spPr>
          <a:xfrm>
            <a:off x="457200" y="2060848"/>
            <a:ext cx="82296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Comic Sans MS" pitchFamily="66" charset="0"/>
              </a:rPr>
              <a:t>Учили различать из каких частей состоит группа предметов, называть их характерные особенности (цвет, форму, величину).Порядковый и количественный счет, отвечать на вопрос «Сколько всего? Который по счету?» и др. Сравнивать две группы предметов путем наложения (составления пар). Различать и называть геометрические фигуры, левую и правую руки, определять направление движения от себя, а также части суток. Учили составлять и решать несложные задачи, делать графические обозначения, знакомили с условной мерой измерения. Учили рассказывать о семье, семейном быте, традициях. Называть разные предметы, которые их окружают  в помещении, на участке, на улице, знать их назначение и называть свойства и качества, делиться своими познаниями, активно принимать участие в мероприятиях группы и ДОУ</a:t>
            </a:r>
            <a:endParaRPr lang="ru-RU" sz="1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516934"/>
      </p:ext>
    </p:extLst>
  </p:cSld>
  <p:clrMapOvr>
    <a:masterClrMapping/>
  </p:clrMapOvr>
  <p:transition spd="slow">
    <p:wheel spokes="2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1552</Words>
  <Application>Microsoft Office PowerPoint</Application>
  <PresentationFormat>Экран (4:3)</PresentationFormat>
  <Paragraphs>193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Arial Black</vt:lpstr>
      <vt:lpstr>Bad Script</vt:lpstr>
      <vt:lpstr>Calibri</vt:lpstr>
      <vt:lpstr>Comic Sans MS</vt:lpstr>
      <vt:lpstr>Monotype Corsiva</vt:lpstr>
      <vt:lpstr>Segoe UI Black</vt:lpstr>
      <vt:lpstr>Times New Roman</vt:lpstr>
      <vt:lpstr>Тема Office</vt:lpstr>
      <vt:lpstr>   Отчет  за 2022- 2023учебный год.   средняя группа № 4  «Теремок» Воспитатели: Ипатьева Г.А., Тузова Е.Ю.       </vt:lpstr>
      <vt:lpstr>Презентация PowerPoint</vt:lpstr>
      <vt:lpstr>Характеристика группы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Познавательное развитие       </vt:lpstr>
      <vt:lpstr>Презентация PowerPoint</vt:lpstr>
      <vt:lpstr>Презентация PowerPoint</vt:lpstr>
      <vt:lpstr>Художественно-эстетическое развитие</vt:lpstr>
      <vt:lpstr>Презентация PowerPoint</vt:lpstr>
      <vt:lpstr>Презентация PowerPoint</vt:lpstr>
      <vt:lpstr>Презентация PowerPoint</vt:lpstr>
      <vt:lpstr>Результаты мониторинга образовательной области «Познавательное развитие»  </vt:lpstr>
      <vt:lpstr> </vt:lpstr>
      <vt:lpstr>Презентация PowerPoint</vt:lpstr>
      <vt:lpstr>Презентация PowerPoint</vt:lpstr>
      <vt:lpstr>Участие в общественной жизни ДОУ</vt:lpstr>
      <vt:lpstr>Презентация PowerPoint</vt:lpstr>
      <vt:lpstr>Презентация PowerPoint</vt:lpstr>
      <vt:lpstr>Презентация PowerPoint</vt:lpstr>
      <vt:lpstr>                            </vt:lpstr>
      <vt:lpstr>Презентация PowerPoint</vt:lpstr>
      <vt:lpstr>Презентация PowerPoint</vt:lpstr>
      <vt:lpstr>Наши праздники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110</cp:revision>
  <cp:lastPrinted>2022-05-31T08:43:49Z</cp:lastPrinted>
  <dcterms:created xsi:type="dcterms:W3CDTF">2013-01-06T18:32:13Z</dcterms:created>
  <dcterms:modified xsi:type="dcterms:W3CDTF">2023-06-08T14:45:13Z</dcterms:modified>
</cp:coreProperties>
</file>