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Default ContentType="image/gif" Extension="gif"/>
  <Default ContentType="application/vnd.openxmlformats-officedocument.spreadsheetml.sheet" Extension="xlsx"/>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Override+xml" PartName="/ppt/theme/themeOverride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drawingml.chart+xml" PartName="/ppt/charts/chart1.xml"/>
  <Override ContentType="application/vnd.openxmlformats-officedocument.drawingml.chart+xml" PartName="/ppt/charts/chart2.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63" r:id="rId2"/>
    <p:sldId id="261" r:id="rId3"/>
    <p:sldId id="262" r:id="rId4"/>
    <p:sldId id="264" r:id="rId5"/>
    <p:sldId id="265" r:id="rId6"/>
    <p:sldId id="267" r:id="rId7"/>
    <p:sldId id="268" r:id="rId8"/>
    <p:sldId id="270" r:id="rId9"/>
    <p:sldId id="271" r:id="rId10"/>
    <p:sldId id="273" r:id="rId11"/>
    <p:sldId id="282" r:id="rId12"/>
    <p:sldId id="278" r:id="rId13"/>
    <p:sldId id="275" r:id="rId14"/>
    <p:sldId id="279" r:id="rId15"/>
    <p:sldId id="283" r:id="rId16"/>
    <p:sldId id="284" r:id="rId17"/>
    <p:sldId id="286" r:id="rId18"/>
    <p:sldId id="287" r:id="rId19"/>
    <p:sldId id="280" r:id="rId20"/>
    <p:sldId id="281"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0B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441" autoAdjust="0"/>
  </p:normalViewPr>
  <p:slideViewPr>
    <p:cSldViewPr>
      <p:cViewPr varScale="1">
        <p:scale>
          <a:sx n="71" d="100"/>
          <a:sy n="71" d="100"/>
        </p:scale>
        <p:origin x="-135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arget="NULL" TargetMode="External" Type="http://schemas.openxmlformats.org/officeDocument/2006/relationships/oleObject"/></Relationships>
</file>

<file path=ppt/charts/_rels/chart2.xml.rels><?xml version="1.0" encoding="UTF-8" standalone="yes" ?><Relationships xmlns="http://schemas.openxmlformats.org/package/2006/relationships"><Relationship Id="rId1" Target="NULL" TargetMode="External" Type="http://schemas.openxmlformats.org/officeDocument/2006/relationships/oleObject"/></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dirty="0"/>
              <a:t>Количество переведённых </a:t>
            </a:r>
            <a:r>
              <a:rPr lang="ru-RU" dirty="0" smtClean="0"/>
              <a:t>идиом </a:t>
            </a:r>
            <a:endParaRPr lang="ru-RU" dirty="0"/>
          </a:p>
        </c:rich>
      </c:tx>
      <c:layout/>
      <c:overlay val="0"/>
    </c:title>
    <c:autoTitleDeleted val="0"/>
    <c:plotArea>
      <c:layout>
        <c:manualLayout>
          <c:layoutTarget val="inner"/>
          <c:xMode val="edge"/>
          <c:yMode val="edge"/>
          <c:x val="6.527704675440274E-2"/>
          <c:y val="0.16697444069491318"/>
          <c:w val="0.71209060225838861"/>
          <c:h val="0.73361423572053519"/>
        </c:manualLayout>
      </c:layout>
      <c:barChart>
        <c:barDir val="col"/>
        <c:grouping val="clustered"/>
        <c:varyColors val="0"/>
        <c:ser>
          <c:idx val="0"/>
          <c:order val="0"/>
          <c:tx>
            <c:strRef>
              <c:f>Лист1!$B$1</c:f>
              <c:strCache>
                <c:ptCount val="1"/>
                <c:pt idx="0">
                  <c:v>Процентное количество учеников, которое справилось с переводом идиом</c:v>
                </c:pt>
              </c:strCache>
            </c:strRef>
          </c:tx>
          <c:spPr>
            <a:solidFill>
              <a:srgbClr val="00B050"/>
            </a:solidFill>
          </c:spPr>
          <c:invertIfNegative val="0"/>
          <c:dLbls>
            <c:showLegendKey val="0"/>
            <c:showVal val="1"/>
            <c:showCatName val="0"/>
            <c:showSerName val="0"/>
            <c:showPercent val="0"/>
            <c:showBubbleSize val="0"/>
            <c:showLeaderLines val="0"/>
          </c:dLbls>
          <c:cat>
            <c:numRef>
              <c:f>Лист1!$A$2:$A$10</c:f>
              <c:numCache>
                <c:formatCode>General</c:formatCode>
                <c:ptCount val="9"/>
                <c:pt idx="0">
                  <c:v>1</c:v>
                </c:pt>
                <c:pt idx="1">
                  <c:v>2</c:v>
                </c:pt>
                <c:pt idx="2">
                  <c:v>3</c:v>
                </c:pt>
                <c:pt idx="3">
                  <c:v>4</c:v>
                </c:pt>
                <c:pt idx="4">
                  <c:v>5</c:v>
                </c:pt>
                <c:pt idx="5">
                  <c:v>6</c:v>
                </c:pt>
                <c:pt idx="6">
                  <c:v>7</c:v>
                </c:pt>
                <c:pt idx="7">
                  <c:v>8</c:v>
                </c:pt>
                <c:pt idx="8">
                  <c:v>9</c:v>
                </c:pt>
              </c:numCache>
            </c:numRef>
          </c:cat>
          <c:val>
            <c:numRef>
              <c:f>Лист1!$B$2:$B$10</c:f>
              <c:numCache>
                <c:formatCode>0%</c:formatCode>
                <c:ptCount val="9"/>
                <c:pt idx="0">
                  <c:v>0.87000000000000022</c:v>
                </c:pt>
                <c:pt idx="1">
                  <c:v>0.83000000000000018</c:v>
                </c:pt>
                <c:pt idx="2">
                  <c:v>0.12000000000000002</c:v>
                </c:pt>
                <c:pt idx="3">
                  <c:v>0.25</c:v>
                </c:pt>
                <c:pt idx="4">
                  <c:v>0.25</c:v>
                </c:pt>
                <c:pt idx="5">
                  <c:v>0.47000000000000008</c:v>
                </c:pt>
                <c:pt idx="6">
                  <c:v>0.33000000000000013</c:v>
                </c:pt>
                <c:pt idx="7">
                  <c:v>0.29000000000000009</c:v>
                </c:pt>
                <c:pt idx="8">
                  <c:v>0.33000000000000013</c:v>
                </c:pt>
              </c:numCache>
            </c:numRef>
          </c:val>
        </c:ser>
        <c:dLbls>
          <c:showLegendKey val="0"/>
          <c:showVal val="0"/>
          <c:showCatName val="0"/>
          <c:showSerName val="0"/>
          <c:showPercent val="0"/>
          <c:showBubbleSize val="0"/>
        </c:dLbls>
        <c:gapWidth val="150"/>
        <c:axId val="60560896"/>
        <c:axId val="60562432"/>
      </c:barChart>
      <c:catAx>
        <c:axId val="60560896"/>
        <c:scaling>
          <c:orientation val="minMax"/>
        </c:scaling>
        <c:delete val="0"/>
        <c:axPos val="b"/>
        <c:numFmt formatCode="General" sourceLinked="1"/>
        <c:majorTickMark val="out"/>
        <c:minorTickMark val="none"/>
        <c:tickLblPos val="nextTo"/>
        <c:crossAx val="60562432"/>
        <c:crosses val="autoZero"/>
        <c:auto val="1"/>
        <c:lblAlgn val="ctr"/>
        <c:lblOffset val="100"/>
        <c:noMultiLvlLbl val="0"/>
      </c:catAx>
      <c:valAx>
        <c:axId val="60562432"/>
        <c:scaling>
          <c:orientation val="minMax"/>
        </c:scaling>
        <c:delete val="0"/>
        <c:axPos val="l"/>
        <c:majorGridlines/>
        <c:numFmt formatCode="0%" sourceLinked="1"/>
        <c:majorTickMark val="out"/>
        <c:minorTickMark val="none"/>
        <c:tickLblPos val="nextTo"/>
        <c:crossAx val="60560896"/>
        <c:crosses val="autoZero"/>
        <c:crossBetween val="between"/>
      </c:valAx>
    </c:plotArea>
    <c:legend>
      <c:legendPos val="r"/>
      <c:layout>
        <c:manualLayout>
          <c:xMode val="edge"/>
          <c:yMode val="edge"/>
          <c:x val="0.78975489424411804"/>
          <c:y val="0.30335739282589691"/>
          <c:w val="0.20813843139681307"/>
          <c:h val="0.49636076740407475"/>
        </c:manualLayout>
      </c:layout>
      <c:overlay val="0"/>
      <c:txPr>
        <a:bodyPr/>
        <a:lstStyle/>
        <a:p>
          <a:pPr>
            <a:defRPr baseline="0"/>
          </a:pPr>
          <a:endParaRPr lang="ru-RU"/>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a:t>Коичесвто переведённых идиом</a:t>
            </a:r>
          </a:p>
        </c:rich>
      </c:tx>
      <c:layout/>
      <c:overlay val="0"/>
    </c:title>
    <c:autoTitleDeleted val="0"/>
    <c:plotArea>
      <c:layout>
        <c:manualLayout>
          <c:layoutTarget val="inner"/>
          <c:xMode val="edge"/>
          <c:yMode val="edge"/>
          <c:x val="8.3204887515135204E-2"/>
          <c:y val="0.16697444069491318"/>
          <c:w val="0.6807359790766746"/>
          <c:h val="0.73361423572053519"/>
        </c:manualLayout>
      </c:layout>
      <c:barChart>
        <c:barDir val="col"/>
        <c:grouping val="clustered"/>
        <c:varyColors val="0"/>
        <c:ser>
          <c:idx val="0"/>
          <c:order val="0"/>
          <c:tx>
            <c:strRef>
              <c:f>Лист1!$B$1</c:f>
              <c:strCache>
                <c:ptCount val="1"/>
                <c:pt idx="0">
                  <c:v>Процентное количесвто учеников, которое справилось с переводом идиом</c:v>
                </c:pt>
              </c:strCache>
            </c:strRef>
          </c:tx>
          <c:spPr>
            <a:solidFill>
              <a:schemeClr val="accent6">
                <a:lumMod val="75000"/>
              </a:schemeClr>
            </a:solidFill>
          </c:spPr>
          <c:invertIfNegative val="0"/>
          <c:dLbls>
            <c:showLegendKey val="0"/>
            <c:showVal val="1"/>
            <c:showCatName val="0"/>
            <c:showSerName val="0"/>
            <c:showPercent val="0"/>
            <c:showBubbleSize val="0"/>
            <c:showLeaderLines val="0"/>
          </c:dLbls>
          <c:cat>
            <c:numRef>
              <c:f>Лист1!$A$2:$A$10</c:f>
              <c:numCache>
                <c:formatCode>General</c:formatCode>
                <c:ptCount val="9"/>
                <c:pt idx="0">
                  <c:v>1</c:v>
                </c:pt>
                <c:pt idx="1">
                  <c:v>1</c:v>
                </c:pt>
                <c:pt idx="2">
                  <c:v>3</c:v>
                </c:pt>
                <c:pt idx="3">
                  <c:v>4</c:v>
                </c:pt>
                <c:pt idx="4">
                  <c:v>5</c:v>
                </c:pt>
                <c:pt idx="5">
                  <c:v>6</c:v>
                </c:pt>
                <c:pt idx="6">
                  <c:v>7</c:v>
                </c:pt>
                <c:pt idx="7">
                  <c:v>8</c:v>
                </c:pt>
                <c:pt idx="8">
                  <c:v>9</c:v>
                </c:pt>
              </c:numCache>
            </c:numRef>
          </c:cat>
          <c:val>
            <c:numRef>
              <c:f>Лист1!$B$2:$B$10</c:f>
              <c:numCache>
                <c:formatCode>0%</c:formatCode>
                <c:ptCount val="9"/>
                <c:pt idx="0">
                  <c:v>0.92</c:v>
                </c:pt>
                <c:pt idx="1">
                  <c:v>0.75000000000000022</c:v>
                </c:pt>
                <c:pt idx="2">
                  <c:v>0.4200000000000001</c:v>
                </c:pt>
                <c:pt idx="3">
                  <c:v>0.25</c:v>
                </c:pt>
                <c:pt idx="4">
                  <c:v>0.5</c:v>
                </c:pt>
                <c:pt idx="5">
                  <c:v>0.33000000000000013</c:v>
                </c:pt>
                <c:pt idx="6">
                  <c:v>0.33000000000000013</c:v>
                </c:pt>
                <c:pt idx="7">
                  <c:v>0.33000000000000013</c:v>
                </c:pt>
                <c:pt idx="8">
                  <c:v>0.58000000000000007</c:v>
                </c:pt>
              </c:numCache>
            </c:numRef>
          </c:val>
        </c:ser>
        <c:dLbls>
          <c:showLegendKey val="0"/>
          <c:showVal val="0"/>
          <c:showCatName val="0"/>
          <c:showSerName val="0"/>
          <c:showPercent val="0"/>
          <c:showBubbleSize val="0"/>
        </c:dLbls>
        <c:gapWidth val="150"/>
        <c:axId val="62671488"/>
        <c:axId val="62808448"/>
      </c:barChart>
      <c:catAx>
        <c:axId val="62671488"/>
        <c:scaling>
          <c:orientation val="minMax"/>
        </c:scaling>
        <c:delete val="0"/>
        <c:axPos val="b"/>
        <c:numFmt formatCode="General" sourceLinked="1"/>
        <c:majorTickMark val="out"/>
        <c:minorTickMark val="none"/>
        <c:tickLblPos val="nextTo"/>
        <c:crossAx val="62808448"/>
        <c:crosses val="autoZero"/>
        <c:auto val="1"/>
        <c:lblAlgn val="ctr"/>
        <c:lblOffset val="100"/>
        <c:noMultiLvlLbl val="0"/>
      </c:catAx>
      <c:valAx>
        <c:axId val="62808448"/>
        <c:scaling>
          <c:orientation val="minMax"/>
        </c:scaling>
        <c:delete val="0"/>
        <c:axPos val="l"/>
        <c:majorGridlines/>
        <c:numFmt formatCode="0%" sourceLinked="1"/>
        <c:majorTickMark val="out"/>
        <c:minorTickMark val="none"/>
        <c:tickLblPos val="nextTo"/>
        <c:crossAx val="62671488"/>
        <c:crosses val="autoZero"/>
        <c:crossBetween val="between"/>
      </c:valAx>
    </c:plotArea>
    <c:legend>
      <c:legendPos val="r"/>
      <c:layout>
        <c:manualLayout>
          <c:xMode val="edge"/>
          <c:yMode val="edge"/>
          <c:x val="0.76830447396884882"/>
          <c:y val="0.36255218097737796"/>
          <c:w val="0.21860470390003423"/>
          <c:h val="0.28273309586301715"/>
        </c:manualLayout>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2842D453-1A4E-4A90-A415-5F53D799ABA9}" type="datetimeFigureOut">
              <a:rPr lang="ru-RU"/>
              <a:pPr>
                <a:defRPr/>
              </a:pPr>
              <a:t>05.12.2022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1E11CE7B-C3B0-424F-8512-B054B0735CAC}" type="slidenum">
              <a:rPr lang="ru-RU"/>
              <a:pPr>
                <a:defRPr/>
              </a:pPr>
              <a:t>‹#›</a:t>
            </a:fld>
            <a:endParaRPr lang="ru-RU"/>
          </a:p>
        </p:txBody>
      </p:sp>
    </p:spTree>
    <p:extLst>
      <p:ext uri="{BB962C8B-B14F-4D97-AF65-F5344CB8AC3E}">
        <p14:creationId xmlns:p14="http://schemas.microsoft.com/office/powerpoint/2010/main" val="114847358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Образ слайда 1"/>
          <p:cNvSpPr>
            <a:spLocks noGrp="1" noRot="1" noChangeAspect="1" noTextEdit="1"/>
          </p:cNvSpPr>
          <p:nvPr>
            <p:ph type="sldImg"/>
          </p:nvPr>
        </p:nvSpPr>
        <p:spPr bwMode="auto">
          <a:noFill/>
          <a:ln>
            <a:solidFill>
              <a:srgbClr val="000000"/>
            </a:solidFill>
            <a:miter lim="800000"/>
            <a:headEnd/>
            <a:tailEnd/>
          </a:ln>
        </p:spPr>
      </p:sp>
      <p:sp>
        <p:nvSpPr>
          <p:cNvPr id="18435"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843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7589729-625A-4B5D-9BCC-1F275D0606BB}" type="slidenum">
              <a:rPr lang="ru-RU"/>
              <a:pPr fontAlgn="base">
                <a:spcBef>
                  <a:spcPct val="0"/>
                </a:spcBef>
                <a:spcAft>
                  <a:spcPct val="0"/>
                </a:spcAft>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17</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18</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19</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20</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Образ слайда 1"/>
          <p:cNvSpPr>
            <a:spLocks noGrp="1" noRot="1" noChangeAspect="1" noTextEdit="1"/>
          </p:cNvSpPr>
          <p:nvPr>
            <p:ph type="sldImg"/>
          </p:nvPr>
        </p:nvSpPr>
        <p:spPr bwMode="auto">
          <a:noFill/>
          <a:ln>
            <a:solidFill>
              <a:srgbClr val="000000"/>
            </a:solidFill>
            <a:miter lim="800000"/>
            <a:headEnd/>
            <a:tailEnd/>
          </a:ln>
        </p:spPr>
      </p:sp>
      <p:sp>
        <p:nvSpPr>
          <p:cNvPr id="21507"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1508"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8EF83D-BEB0-44A7-9564-DAAB88178E65}" type="slidenum">
              <a:rPr lang="ru-RU"/>
              <a:pPr fontAlgn="base">
                <a:spcBef>
                  <a:spcPct val="0"/>
                </a:spcBef>
                <a:spcAft>
                  <a:spcPct val="0"/>
                </a:spcAft>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Образ слайда 1"/>
          <p:cNvSpPr>
            <a:spLocks noGrp="1" noRot="1" noChangeAspect="1" noTextEdit="1"/>
          </p:cNvSpPr>
          <p:nvPr>
            <p:ph type="sldImg"/>
          </p:nvPr>
        </p:nvSpPr>
        <p:spPr bwMode="auto">
          <a:noFill/>
          <a:ln>
            <a:solidFill>
              <a:srgbClr val="000000"/>
            </a:solidFill>
            <a:miter lim="800000"/>
            <a:headEnd/>
            <a:tailEnd/>
          </a:ln>
        </p:spPr>
      </p:sp>
      <p:sp>
        <p:nvSpPr>
          <p:cNvPr id="19459"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6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7276CA8-ACF5-476B-9130-F094B2199120}" type="slidenum">
              <a:rPr lang="ru-RU"/>
              <a:pPr fontAlgn="base">
                <a:spcBef>
                  <a:spcPct val="0"/>
                </a:spcBef>
                <a:spcAft>
                  <a:spcPct val="0"/>
                </a:spcAft>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ая соединительная линия 9"/>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endParaRPr>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4869135C-97F9-469A-BDCA-EDB5907138ED}" type="datetimeFigureOut">
              <a:rPr/>
              <a:pPr>
                <a:defRPr/>
              </a:pPr>
              <a:t>2/10/2018</a:t>
            </a:fld>
            <a:endParaRPr dirty="0"/>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dirty="0">
                <a:solidFill>
                  <a:srgbClr val="FFFFFF"/>
                </a:solidFill>
              </a:defRPr>
            </a:lvl1pPr>
            <a:extLst/>
          </a:lstStyle>
          <a:p>
            <a:pPr>
              <a:defRPr/>
            </a:pPr>
            <a:endParaRPr/>
          </a:p>
        </p:txBody>
      </p:sp>
      <p:sp>
        <p:nvSpPr>
          <p:cNvPr id="8" name="Номер слайда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9512A98F-E3D0-4E25-A394-DF93EE342332}" type="slidenum">
              <a:rPr/>
              <a:pPr>
                <a:defRPr/>
              </a:pPr>
              <a:t>‹#›</a:t>
            </a:fld>
            <a:endParaRPr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D648E8EE-EA16-4DBD-B1A0-EFC735CA7D40}" type="datetimeFigureOut">
              <a:rPr lang="en-US"/>
              <a:pPr>
                <a:defRPr/>
              </a:pPr>
              <a:t>12/5/2022</a:t>
            </a:fld>
            <a:endParaRPr lang="en-US"/>
          </a:p>
        </p:txBody>
      </p:sp>
      <p:sp>
        <p:nvSpPr>
          <p:cNvPr id="5" name="Нижний колонтитул 4"/>
          <p:cNvSpPr>
            <a:spLocks noGrp="1"/>
          </p:cNvSpPr>
          <p:nvPr>
            <p:ph type="ftr" sz="quarter" idx="11"/>
          </p:nvPr>
        </p:nvSpPr>
        <p:spPr/>
        <p:txBody>
          <a:bodyPr/>
          <a:lstStyle>
            <a:lvl1pPr>
              <a:defRPr/>
            </a:lvl1pPr>
            <a:extLst/>
          </a:lstStyle>
          <a:p>
            <a:pPr>
              <a:defRPr/>
            </a:pPr>
            <a:endParaRPr lang="en-US"/>
          </a:p>
        </p:txBody>
      </p:sp>
      <p:sp>
        <p:nvSpPr>
          <p:cNvPr id="6" name="Номер слайда 5"/>
          <p:cNvSpPr>
            <a:spLocks noGrp="1"/>
          </p:cNvSpPr>
          <p:nvPr>
            <p:ph type="sldNum" sz="quarter" idx="12"/>
          </p:nvPr>
        </p:nvSpPr>
        <p:spPr/>
        <p:txBody>
          <a:bodyPr/>
          <a:lstStyle>
            <a:lvl1pPr>
              <a:defRPr/>
            </a:lvl1pPr>
            <a:extLst/>
          </a:lstStyle>
          <a:p>
            <a:pPr>
              <a:defRPr/>
            </a:pPr>
            <a:fld id="{FA42F4A8-B6FA-46CB-AE71-49540B28678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fld id="{037CDA14-FBDA-4CB1-9561-CB82F88ED9B0}" type="datetimeFigureOut">
              <a:rPr lang="en-US"/>
              <a:pPr>
                <a:defRPr/>
              </a:pPr>
              <a:t>12/5/2022</a:t>
            </a:fld>
            <a:endParaRPr lang="en-US" dirty="0"/>
          </a:p>
        </p:txBody>
      </p:sp>
      <p:sp>
        <p:nvSpPr>
          <p:cNvPr id="5" name="Нижний колонтитул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Номер слайда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5B026965-DDEB-434D-8B57-6D5F7CAB5F7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extLst/>
          </a:lstStyle>
          <a:p>
            <a:pPr>
              <a:defRPr/>
            </a:pPr>
            <a:fld id="{88DA5A72-8019-4F61-81F9-DF706B84D68B}" type="datetimeFigureOut">
              <a:rPr lang="en-US"/>
              <a:pPr>
                <a:defRPr/>
              </a:pPr>
              <a:t>12/5/2022</a:t>
            </a:fld>
            <a:endParaRPr lang="en-US"/>
          </a:p>
        </p:txBody>
      </p:sp>
      <p:sp>
        <p:nvSpPr>
          <p:cNvPr id="5" name="Нижний колонтитул 4"/>
          <p:cNvSpPr>
            <a:spLocks noGrp="1"/>
          </p:cNvSpPr>
          <p:nvPr>
            <p:ph type="ftr" sz="quarter" idx="11"/>
          </p:nvPr>
        </p:nvSpPr>
        <p:spPr/>
        <p:txBody>
          <a:bodyPr/>
          <a:lstStyle>
            <a:lvl1pPr>
              <a:defRPr/>
            </a:lvl1pPr>
            <a:extLst/>
          </a:lstStyle>
          <a:p>
            <a:pPr>
              <a:defRPr/>
            </a:pPr>
            <a:endParaRPr lang="en-US"/>
          </a:p>
        </p:txBody>
      </p:sp>
      <p:sp>
        <p:nvSpPr>
          <p:cNvPr id="6" name="Номер слайда 5"/>
          <p:cNvSpPr>
            <a:spLocks noGrp="1"/>
          </p:cNvSpPr>
          <p:nvPr>
            <p:ph type="sldNum" sz="quarter" idx="12"/>
          </p:nvPr>
        </p:nvSpPr>
        <p:spPr/>
        <p:txBody>
          <a:bodyPr/>
          <a:lstStyle>
            <a:lvl1pPr>
              <a:defRPr/>
            </a:lvl1pPr>
            <a:extLst/>
          </a:lstStyle>
          <a:p>
            <a:pPr>
              <a:defRPr/>
            </a:pPr>
            <a:fld id="{6465A4B2-4064-46D0-BDB6-C1AD11BEF6A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6E512C63-79C0-4CED-A531-093A0CCA2E8C}" type="datetimeFigureOut">
              <a:rPr lang="en-US"/>
              <a:pPr>
                <a:defRPr/>
              </a:pPr>
              <a:t>12/5/2022</a:t>
            </a:fld>
            <a:endParaRPr lang="en-US"/>
          </a:p>
        </p:txBody>
      </p:sp>
      <p:sp>
        <p:nvSpPr>
          <p:cNvPr id="5" name="Нижний колонтитул 4"/>
          <p:cNvSpPr>
            <a:spLocks noGrp="1"/>
          </p:cNvSpPr>
          <p:nvPr>
            <p:ph type="ftr" sz="quarter" idx="11"/>
          </p:nvPr>
        </p:nvSpPr>
        <p:spPr>
          <a:xfrm>
            <a:off x="1735138" y="6556375"/>
            <a:ext cx="2895600" cy="228600"/>
          </a:xfrm>
        </p:spPr>
        <p:txBody>
          <a:bodyPr/>
          <a:lstStyle>
            <a:lvl1pPr>
              <a:defRPr dirty="0">
                <a:solidFill>
                  <a:schemeClr val="tx2"/>
                </a:solidFill>
              </a:defRPr>
            </a:lvl1pPr>
            <a:extLst/>
          </a:lstStyle>
          <a:p>
            <a:pPr>
              <a:defRPr/>
            </a:pPr>
            <a:endParaRPr lang="en-US"/>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E8425410-C73C-409D-BB32-C15E270A2AB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07B10CFA-CEBB-4B01-A807-A3929FC63961}" type="datetimeFigureOut">
              <a:rPr lang="en-US"/>
              <a:pPr>
                <a:defRPr/>
              </a:pPr>
              <a:t>12/5/2022</a:t>
            </a:fld>
            <a:endParaRPr lang="en-US"/>
          </a:p>
        </p:txBody>
      </p:sp>
      <p:sp>
        <p:nvSpPr>
          <p:cNvPr id="6" name="Нижний колонтитул 5"/>
          <p:cNvSpPr>
            <a:spLocks noGrp="1"/>
          </p:cNvSpPr>
          <p:nvPr>
            <p:ph type="ftr" sz="quarter" idx="11"/>
          </p:nvPr>
        </p:nvSpPr>
        <p:spPr/>
        <p:txBody>
          <a:bodyPr/>
          <a:lstStyle>
            <a:lvl1pPr>
              <a:defRPr/>
            </a:lvl1pPr>
            <a:extLst/>
          </a:lstStyle>
          <a:p>
            <a:pPr>
              <a:defRPr/>
            </a:pPr>
            <a:endParaRPr lang="en-US"/>
          </a:p>
        </p:txBody>
      </p:sp>
      <p:sp>
        <p:nvSpPr>
          <p:cNvPr id="7" name="Номер слайда 6"/>
          <p:cNvSpPr>
            <a:spLocks noGrp="1"/>
          </p:cNvSpPr>
          <p:nvPr>
            <p:ph type="sldNum" sz="quarter" idx="12"/>
          </p:nvPr>
        </p:nvSpPr>
        <p:spPr/>
        <p:txBody>
          <a:bodyPr/>
          <a:lstStyle>
            <a:lvl1pPr>
              <a:defRPr/>
            </a:lvl1pPr>
            <a:extLst/>
          </a:lstStyle>
          <a:p>
            <a:pPr>
              <a:defRPr/>
            </a:pPr>
            <a:fld id="{6C947C3F-465F-49FF-BA67-D081054FD0E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extLst/>
          </a:lstStyle>
          <a:p>
            <a:pPr>
              <a:defRPr/>
            </a:pPr>
            <a:fld id="{390D7AFB-93EC-45D1-8944-36BED3EB4D35}" type="datetimeFigureOut">
              <a:rPr lang="en-US"/>
              <a:pPr>
                <a:defRPr/>
              </a:pPr>
              <a:t>12/5/2022</a:t>
            </a:fld>
            <a:endParaRPr lang="en-US"/>
          </a:p>
        </p:txBody>
      </p:sp>
      <p:sp>
        <p:nvSpPr>
          <p:cNvPr id="8" name="Нижний колонтитул 7"/>
          <p:cNvSpPr>
            <a:spLocks noGrp="1"/>
          </p:cNvSpPr>
          <p:nvPr>
            <p:ph type="ftr" sz="quarter" idx="11"/>
          </p:nvPr>
        </p:nvSpPr>
        <p:spPr/>
        <p:txBody>
          <a:bodyPr/>
          <a:lstStyle>
            <a:lvl1pPr>
              <a:defRPr/>
            </a:lvl1pPr>
            <a:extLst/>
          </a:lstStyle>
          <a:p>
            <a:pPr>
              <a:defRPr/>
            </a:pPr>
            <a:endParaRPr lang="en-US"/>
          </a:p>
        </p:txBody>
      </p:sp>
      <p:sp>
        <p:nvSpPr>
          <p:cNvPr id="9" name="Номер слайда 8"/>
          <p:cNvSpPr>
            <a:spLocks noGrp="1"/>
          </p:cNvSpPr>
          <p:nvPr>
            <p:ph type="sldNum" sz="quarter" idx="12"/>
          </p:nvPr>
        </p:nvSpPr>
        <p:spPr/>
        <p:txBody>
          <a:bodyPr/>
          <a:lstStyle>
            <a:lvl1pPr>
              <a:defRPr/>
            </a:lvl1pPr>
            <a:extLst/>
          </a:lstStyle>
          <a:p>
            <a:pPr>
              <a:defRPr/>
            </a:pPr>
            <a:fld id="{3DD403BD-123C-47AE-9286-A7540123FA9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extLst/>
          </a:lstStyle>
          <a:p>
            <a:pPr>
              <a:defRPr/>
            </a:pPr>
            <a:fld id="{C1F10DC2-2766-434A-BC56-41426F41A1EE}" type="datetimeFigureOut">
              <a:rPr lang="en-US"/>
              <a:pPr>
                <a:defRPr/>
              </a:pPr>
              <a:t>12/5/2022</a:t>
            </a:fld>
            <a:endParaRPr lang="en-US"/>
          </a:p>
        </p:txBody>
      </p:sp>
      <p:sp>
        <p:nvSpPr>
          <p:cNvPr id="4" name="Нижний колонтитул 3"/>
          <p:cNvSpPr>
            <a:spLocks noGrp="1"/>
          </p:cNvSpPr>
          <p:nvPr>
            <p:ph type="ftr" sz="quarter" idx="11"/>
          </p:nvPr>
        </p:nvSpPr>
        <p:spPr/>
        <p:txBody>
          <a:bodyPr/>
          <a:lstStyle>
            <a:lvl1pPr>
              <a:defRPr/>
            </a:lvl1pPr>
            <a:extLst/>
          </a:lstStyle>
          <a:p>
            <a:pPr>
              <a:defRPr/>
            </a:pPr>
            <a:endParaRPr lang="en-US"/>
          </a:p>
        </p:txBody>
      </p:sp>
      <p:sp>
        <p:nvSpPr>
          <p:cNvPr id="5" name="Номер слайда 4"/>
          <p:cNvSpPr>
            <a:spLocks noGrp="1"/>
          </p:cNvSpPr>
          <p:nvPr>
            <p:ph type="sldNum" sz="quarter" idx="12"/>
          </p:nvPr>
        </p:nvSpPr>
        <p:spPr/>
        <p:txBody>
          <a:bodyPr/>
          <a:lstStyle>
            <a:lvl1pPr>
              <a:defRPr/>
            </a:lvl1pPr>
            <a:extLst/>
          </a:lstStyle>
          <a:p>
            <a:pPr>
              <a:defRPr/>
            </a:pPr>
            <a:fld id="{14B09E78-26A1-4B31-8F3D-681CA4FB0F5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smtClean="0">
                <a:solidFill>
                  <a:schemeClr val="tx2"/>
                </a:solidFill>
              </a:defRPr>
            </a:lvl1pPr>
            <a:extLst/>
          </a:lstStyle>
          <a:p>
            <a:pPr>
              <a:defRPr/>
            </a:pPr>
            <a:fld id="{98F563C8-7518-44C5-A498-142201BCCE28}" type="datetimeFigureOut">
              <a:rPr lang="en-US"/>
              <a:pPr>
                <a:defRPr/>
              </a:pPr>
              <a:t>12/5/2022</a:t>
            </a:fld>
            <a:endParaRPr lang="en-US" dirty="0"/>
          </a:p>
        </p:txBody>
      </p:sp>
      <p:sp>
        <p:nvSpPr>
          <p:cNvPr id="3" name="Нижний колонтитул 2"/>
          <p:cNvSpPr>
            <a:spLocks noGrp="1"/>
          </p:cNvSpPr>
          <p:nvPr>
            <p:ph type="ftr" sz="quarter" idx="11"/>
          </p:nvPr>
        </p:nvSpPr>
        <p:spPr/>
        <p:txBody>
          <a:bodyPr/>
          <a:lstStyle>
            <a:lvl1pPr>
              <a:defRPr dirty="0">
                <a:solidFill>
                  <a:schemeClr val="tx2"/>
                </a:solidFill>
              </a:defRPr>
            </a:lvl1pPr>
            <a:extLst/>
          </a:lstStyle>
          <a:p>
            <a:pPr>
              <a:defRPr/>
            </a:pPr>
            <a:endParaRPr lang="en-US"/>
          </a:p>
        </p:txBody>
      </p:sp>
      <p:sp>
        <p:nvSpPr>
          <p:cNvPr id="4" name="Номер слайда 3"/>
          <p:cNvSpPr>
            <a:spLocks noGrp="1"/>
          </p:cNvSpPr>
          <p:nvPr>
            <p:ph type="sldNum" sz="quarter" idx="12"/>
          </p:nvPr>
        </p:nvSpPr>
        <p:spPr/>
        <p:txBody>
          <a:bodyPr/>
          <a:lstStyle>
            <a:lvl1pPr>
              <a:defRPr/>
            </a:lvl1pPr>
            <a:extLst/>
          </a:lstStyle>
          <a:p>
            <a:pPr>
              <a:defRPr/>
            </a:pPr>
            <a:fld id="{43924814-64DA-4CCE-B3E7-82DD83AB561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extLst/>
          </a:lstStyle>
          <a:p>
            <a:pPr>
              <a:defRPr/>
            </a:pPr>
            <a:fld id="{FE5BC8B9-9552-4627-9BEB-2B75099DF32E}" type="datetimeFigureOut">
              <a:rPr lang="en-US"/>
              <a:pPr>
                <a:defRPr/>
              </a:pPr>
              <a:t>12/5/2022</a:t>
            </a:fld>
            <a:endParaRPr lang="en-US"/>
          </a:p>
        </p:txBody>
      </p:sp>
      <p:sp>
        <p:nvSpPr>
          <p:cNvPr id="6" name="Нижний колонтитул 5"/>
          <p:cNvSpPr>
            <a:spLocks noGrp="1"/>
          </p:cNvSpPr>
          <p:nvPr>
            <p:ph type="ftr" sz="quarter" idx="11"/>
          </p:nvPr>
        </p:nvSpPr>
        <p:spPr/>
        <p:txBody>
          <a:bodyPr/>
          <a:lstStyle>
            <a:lvl1pPr>
              <a:defRPr/>
            </a:lvl1pPr>
            <a:extLst/>
          </a:lstStyle>
          <a:p>
            <a:pPr>
              <a:defRPr/>
            </a:pPr>
            <a:endParaRPr lang="en-US"/>
          </a:p>
        </p:txBody>
      </p:sp>
      <p:sp>
        <p:nvSpPr>
          <p:cNvPr id="7" name="Номер слайда 6"/>
          <p:cNvSpPr>
            <a:spLocks noGrp="1"/>
          </p:cNvSpPr>
          <p:nvPr>
            <p:ph type="sldNum" sz="quarter" idx="12"/>
          </p:nvPr>
        </p:nvSpPr>
        <p:spPr/>
        <p:txBody>
          <a:bodyPr/>
          <a:lstStyle>
            <a:lvl1pPr>
              <a:defRPr/>
            </a:lvl1pPr>
            <a:extLst/>
          </a:lstStyle>
          <a:p>
            <a:pPr>
              <a:defRPr/>
            </a:pPr>
            <a:fld id="{648B3E45-C086-4FF1-BD2F-188B868120A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Прямоугольник 9"/>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D1BCE413-9BA5-4A3B-A10A-2668DD09B528}" type="datetimeFigureOut">
              <a:rPr lang="en-US"/>
              <a:pPr>
                <a:defRPr/>
              </a:pPr>
              <a:t>12/5/2022</a:t>
            </a:fld>
            <a:endParaRPr lang="en-US"/>
          </a:p>
        </p:txBody>
      </p:sp>
      <p:sp>
        <p:nvSpPr>
          <p:cNvPr id="8" name="Нижний колонтитул 5"/>
          <p:cNvSpPr>
            <a:spLocks noGrp="1"/>
          </p:cNvSpPr>
          <p:nvPr>
            <p:ph type="ftr" sz="quarter" idx="11"/>
          </p:nvPr>
        </p:nvSpPr>
        <p:spPr/>
        <p:txBody>
          <a:bodyPr/>
          <a:lstStyle>
            <a:lvl1pPr>
              <a:defRPr/>
            </a:lvl1pPr>
            <a:extLst/>
          </a:lstStyle>
          <a:p>
            <a:pPr>
              <a:defRPr/>
            </a:pPr>
            <a:endParaRPr lang="en-US"/>
          </a:p>
        </p:txBody>
      </p:sp>
      <p:sp>
        <p:nvSpPr>
          <p:cNvPr id="9" name="Номер слайда 6"/>
          <p:cNvSpPr>
            <a:spLocks noGrp="1"/>
          </p:cNvSpPr>
          <p:nvPr>
            <p:ph type="sldNum" sz="quarter" idx="12"/>
          </p:nvPr>
        </p:nvSpPr>
        <p:spPr/>
        <p:txBody>
          <a:bodyPr/>
          <a:lstStyle>
            <a:lvl1pPr>
              <a:defRPr/>
            </a:lvl1pPr>
            <a:extLst/>
          </a:lstStyle>
          <a:p>
            <a:pPr>
              <a:defRPr/>
            </a:pPr>
            <a:fld id="{CF40E804-2D58-4FD0-B361-9EDF34A2DFA3}"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u-RU" smtClean="0"/>
              <a:t>Образец заголовка</a:t>
            </a:r>
            <a:endParaRPr lang="en-US"/>
          </a:p>
        </p:txBody>
      </p:sp>
      <p:sp>
        <p:nvSpPr>
          <p:cNvPr id="1030"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defRPr>
            </a:lvl1pPr>
            <a:extLst/>
          </a:lstStyle>
          <a:p>
            <a:pPr>
              <a:defRPr/>
            </a:pPr>
            <a:fld id="{AAD40299-149B-4365-B722-3111CA1B54E9}" type="datetimeFigureOut">
              <a:rPr lang="en-US"/>
              <a:pPr>
                <a:defRPr/>
              </a:pPr>
              <a:t>12/5/2022</a:t>
            </a:fld>
            <a:endParaRPr lang="en-US" dirty="0"/>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dirty="0">
                <a:solidFill>
                  <a:schemeClr val="tx2"/>
                </a:solidFill>
                <a:latin typeface="+mn-lt"/>
              </a:defRPr>
            </a:lvl1pPr>
            <a:extLst/>
          </a:lstStyle>
          <a:p>
            <a:pPr>
              <a:defRPr/>
            </a:pPr>
            <a:endParaRPr lang="en-US"/>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defRPr>
            </a:lvl1pPr>
            <a:extLst/>
          </a:lstStyle>
          <a:p>
            <a:pPr>
              <a:defRPr/>
            </a:pPr>
            <a:fld id="{E18E5092-A69C-419E-8A95-212AF2E7A1F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fontAlgn="base">
        <a:spcBef>
          <a:spcPct val="0"/>
        </a:spcBef>
        <a:spcAft>
          <a:spcPct val="0"/>
        </a:spcAft>
        <a:defRPr sz="3800" b="1">
          <a:solidFill>
            <a:schemeClr val="tx1"/>
          </a:solidFill>
          <a:latin typeface="Trebuchet MS" pitchFamily="34" charset="0"/>
        </a:defRPr>
      </a:lvl2pPr>
      <a:lvl3pPr algn="l" rtl="0" fontAlgn="base">
        <a:spcBef>
          <a:spcPct val="0"/>
        </a:spcBef>
        <a:spcAft>
          <a:spcPct val="0"/>
        </a:spcAft>
        <a:defRPr sz="3800" b="1">
          <a:solidFill>
            <a:schemeClr val="tx1"/>
          </a:solidFill>
          <a:latin typeface="Trebuchet MS" pitchFamily="34" charset="0"/>
        </a:defRPr>
      </a:lvl3pPr>
      <a:lvl4pPr algn="l" rtl="0" fontAlgn="base">
        <a:spcBef>
          <a:spcPct val="0"/>
        </a:spcBef>
        <a:spcAft>
          <a:spcPct val="0"/>
        </a:spcAft>
        <a:defRPr sz="3800" b="1">
          <a:solidFill>
            <a:schemeClr val="tx1"/>
          </a:solidFill>
          <a:latin typeface="Trebuchet MS" pitchFamily="34" charset="0"/>
        </a:defRPr>
      </a:lvl4pPr>
      <a:lvl5pPr algn="l" rtl="0" fontAlgn="base">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arget="../media/image2.jpeg" Type="http://schemas.openxmlformats.org/officeDocument/2006/relationships/image"/><Relationship Id="rId2" Target="../notesSlides/notesSlide1.xml" Type="http://schemas.openxmlformats.org/officeDocument/2006/relationships/notesSlide"/><Relationship Id="rId1" Target="../slideLayouts/slideLayout2.xml" Type="http://schemas.openxmlformats.org/officeDocument/2006/relationships/slideLayout"/></Relationships>
</file>

<file path=ppt/slides/_rels/slide10.xml.rels><?xml version="1.0" encoding="UTF-8" standalone="yes" ?><Relationships xmlns="http://schemas.openxmlformats.org/package/2006/relationships"><Relationship Id="rId3" Target="../media/image2.jpeg" Type="http://schemas.openxmlformats.org/officeDocument/2006/relationships/image"/><Relationship Id="rId7" Target="../media/image10.png" Type="http://schemas.openxmlformats.org/officeDocument/2006/relationships/image"/><Relationship Id="rId2" Target="../notesSlides/notesSlide10.xml" Type="http://schemas.openxmlformats.org/officeDocument/2006/relationships/notesSlide"/><Relationship Id="rId1" Target="../slideLayouts/slideLayout8.xml" Type="http://schemas.openxmlformats.org/officeDocument/2006/relationships/slideLayout"/><Relationship Id="rId6" Target="../media/image9.png" Type="http://schemas.openxmlformats.org/officeDocument/2006/relationships/image"/><Relationship Id="rId5" Target="../media/image8.png" Type="http://schemas.openxmlformats.org/officeDocument/2006/relationships/image"/><Relationship Id="rId4" Target="../media/image7.png" Type="http://schemas.openxmlformats.org/officeDocument/2006/relationships/image"/></Relationships>
</file>

<file path=ppt/slides/_rels/slide11.xml.rels><?xml version="1.0" encoding="UTF-8" standalone="yes" ?><Relationships xmlns="http://schemas.openxmlformats.org/package/2006/relationships"><Relationship Id="rId3" Target="../media/image2.jpeg" Type="http://schemas.openxmlformats.org/officeDocument/2006/relationships/image"/><Relationship Id="rId2" Target="../notesSlides/notesSlide11.xml" Type="http://schemas.openxmlformats.org/officeDocument/2006/relationships/notesSlide"/><Relationship Id="rId1" Target="../slideLayouts/slideLayout8.xml" Type="http://schemas.openxmlformats.org/officeDocument/2006/relationships/slideLayout"/></Relationships>
</file>

<file path=ppt/slides/_rels/slide12.xml.rels><?xml version="1.0" encoding="UTF-8" standalone="yes" ?><Relationships xmlns="http://schemas.openxmlformats.org/package/2006/relationships"><Relationship Id="rId3" Target="../media/image2.jpeg" Type="http://schemas.openxmlformats.org/officeDocument/2006/relationships/image"/><Relationship Id="rId2" Target="../notesSlides/notesSlide12.xml" Type="http://schemas.openxmlformats.org/officeDocument/2006/relationships/notesSlide"/><Relationship Id="rId1" Target="../slideLayouts/slideLayout8.xml" Type="http://schemas.openxmlformats.org/officeDocument/2006/relationships/slideLayout"/></Relationships>
</file>

<file path=ppt/slides/_rels/slide13.xml.rels><?xml version="1.0" encoding="UTF-8" standalone="yes" ?><Relationships xmlns="http://schemas.openxmlformats.org/package/2006/relationships"><Relationship Id="rId3" Target="../media/image2.jpeg" Type="http://schemas.openxmlformats.org/officeDocument/2006/relationships/image"/><Relationship Id="rId2" Target="../notesSlides/notesSlide13.xml" Type="http://schemas.openxmlformats.org/officeDocument/2006/relationships/notesSlide"/><Relationship Id="rId1" Target="../slideLayouts/slideLayout8.xml" Type="http://schemas.openxmlformats.org/officeDocument/2006/relationships/slideLayout"/><Relationship Id="rId5" Target="../charts/chart2.xml" Type="http://schemas.openxmlformats.org/officeDocument/2006/relationships/chart"/><Relationship Id="rId4" Target="../charts/chart1.xml" Type="http://schemas.openxmlformats.org/officeDocument/2006/relationships/chart"/></Relationships>
</file>

<file path=ppt/slides/_rels/slide14.xml.rels><?xml version="1.0" encoding="UTF-8" standalone="yes" ?><Relationships xmlns="http://schemas.openxmlformats.org/package/2006/relationships"><Relationship Id="rId3" Target="../media/image2.jpeg" Type="http://schemas.openxmlformats.org/officeDocument/2006/relationships/image"/><Relationship Id="rId2" Target="../notesSlides/notesSlide14.xml" Type="http://schemas.openxmlformats.org/officeDocument/2006/relationships/notesSlide"/><Relationship Id="rId1" Target="../slideLayouts/slideLayout8.xml" Type="http://schemas.openxmlformats.org/officeDocument/2006/relationships/slideLayout"/><Relationship Id="rId6" Target="../media/image13.gif" Type="http://schemas.openxmlformats.org/officeDocument/2006/relationships/image"/><Relationship Id="rId5" Target="../media/image12.png" Type="http://schemas.openxmlformats.org/officeDocument/2006/relationships/image"/><Relationship Id="rId4" Target="../media/image11.png" Type="http://schemas.openxmlformats.org/officeDocument/2006/relationships/image"/></Relationships>
</file>

<file path=ppt/slides/_rels/slide15.xml.rels><?xml version="1.0" encoding="UTF-8" standalone="yes" ?><Relationships xmlns="http://schemas.openxmlformats.org/package/2006/relationships"><Relationship Id="rId3" Target="../media/image14.jpeg" Type="http://schemas.openxmlformats.org/officeDocument/2006/relationships/image"/><Relationship Id="rId2" Target="../media/image2.jpeg" Type="http://schemas.openxmlformats.org/officeDocument/2006/relationships/image"/><Relationship Id="rId1" Target="../slideLayouts/slideLayout7.xml" Type="http://schemas.openxmlformats.org/officeDocument/2006/relationships/slideLayout"/></Relationships>
</file>

<file path=ppt/slides/_rels/slide16.xml.rels><?xml version="1.0" encoding="UTF-8" standalone="yes" ?><Relationships xmlns="http://schemas.openxmlformats.org/package/2006/relationships"><Relationship Id="rId2" Target="../media/image2.jpeg" Type="http://schemas.openxmlformats.org/officeDocument/2006/relationships/image"/><Relationship Id="rId1" Target="../slideLayouts/slideLayout7.xml" Type="http://schemas.openxmlformats.org/officeDocument/2006/relationships/slideLayout"/></Relationships>
</file>

<file path=ppt/slides/_rels/slide17.xml.rels><?xml version="1.0" encoding="UTF-8" standalone="yes" ?><Relationships xmlns="http://schemas.openxmlformats.org/package/2006/relationships"><Relationship Id="rId3" Target="../media/image2.jpeg" Type="http://schemas.openxmlformats.org/officeDocument/2006/relationships/image"/><Relationship Id="rId2" Target="../notesSlides/notesSlide15.xml" Type="http://schemas.openxmlformats.org/officeDocument/2006/relationships/notesSlide"/><Relationship Id="rId1" Target="../slideLayouts/slideLayout8.xml" Type="http://schemas.openxmlformats.org/officeDocument/2006/relationships/slideLayout"/><Relationship Id="rId4" Target="../media/image15.jpeg" Type="http://schemas.openxmlformats.org/officeDocument/2006/relationships/image"/></Relationships>
</file>

<file path=ppt/slides/_rels/slide18.xml.rels><?xml version="1.0" encoding="UTF-8" standalone="yes" ?><Relationships xmlns="http://schemas.openxmlformats.org/package/2006/relationships"><Relationship Id="rId3" Target="../media/image2.jpeg" Type="http://schemas.openxmlformats.org/officeDocument/2006/relationships/image"/><Relationship Id="rId2" Target="../notesSlides/notesSlide16.xml" Type="http://schemas.openxmlformats.org/officeDocument/2006/relationships/notesSlide"/><Relationship Id="rId1" Target="../slideLayouts/slideLayout8.xml" Type="http://schemas.openxmlformats.org/officeDocument/2006/relationships/slideLayout"/><Relationship Id="rId4" Target="../media/image16.jpeg" Type="http://schemas.openxmlformats.org/officeDocument/2006/relationships/image"/></Relationships>
</file>

<file path=ppt/slides/_rels/slide19.xml.rels><?xml version="1.0" encoding="UTF-8" standalone="yes" ?><Relationships xmlns="http://schemas.openxmlformats.org/package/2006/relationships"><Relationship Id="rId3" Target="../media/image2.jpeg" Type="http://schemas.openxmlformats.org/officeDocument/2006/relationships/image"/><Relationship Id="rId2" Target="../notesSlides/notesSlide17.xml" Type="http://schemas.openxmlformats.org/officeDocument/2006/relationships/notesSlide"/><Relationship Id="rId1" Target="../slideLayouts/slideLayout8.xml" Type="http://schemas.openxmlformats.org/officeDocument/2006/relationships/slideLayout"/></Relationships>
</file>

<file path=ppt/slides/_rels/slide2.xml.rels><?xml version="1.0" encoding="UTF-8" standalone="yes" ?><Relationships xmlns="http://schemas.openxmlformats.org/package/2006/relationships"><Relationship Id="rId3" Target="../media/image2.jpeg" Type="http://schemas.openxmlformats.org/officeDocument/2006/relationships/image"/><Relationship Id="rId2" Target="../notesSlides/notesSlide2.xml" Type="http://schemas.openxmlformats.org/officeDocument/2006/relationships/notesSlide"/><Relationship Id="rId1" Target="../slideLayouts/slideLayout8.xml" Type="http://schemas.openxmlformats.org/officeDocument/2006/relationships/slideLayout"/></Relationships>
</file>

<file path=ppt/slides/_rels/slide20.xml.rels><?xml version="1.0" encoding="UTF-8" standalone="yes" ?><Relationships xmlns="http://schemas.openxmlformats.org/package/2006/relationships"><Relationship Id="rId8" Target="http://www.london-moscow.ru/trudnosti_perevoda_idiom" TargetMode="External" Type="http://schemas.openxmlformats.org/officeDocument/2006/relationships/hyperlink"/><Relationship Id="rId3" Target="../media/image2.jpeg" Type="http://schemas.openxmlformats.org/officeDocument/2006/relationships/image"/><Relationship Id="rId7" Target="http://festival.1september.ru/articles/587729/" TargetMode="External" Type="http://schemas.openxmlformats.org/officeDocument/2006/relationships/hyperlink"/><Relationship Id="rId2" Target="../notesSlides/notesSlide18.xml" Type="http://schemas.openxmlformats.org/officeDocument/2006/relationships/notesSlide"/><Relationship Id="rId1" Target="../slideLayouts/slideLayout8.xml" Type="http://schemas.openxmlformats.org/officeDocument/2006/relationships/slideLayout"/><Relationship Id="rId6" Target="http://study-english.info/everyday-idioms.php" TargetMode="External" Type="http://schemas.openxmlformats.org/officeDocument/2006/relationships/hyperlink"/><Relationship Id="rId5" Target="https://goo.su/4qey" TargetMode="External" Type="http://schemas.openxmlformats.org/officeDocument/2006/relationships/hyperlink"/><Relationship Id="rId4" Target="https://catchenglish.ru/frazy-i-vyrazheniya/razlichnye-idiomy-svyazannye-s-dejstviyami.html" TargetMode="External" Type="http://schemas.openxmlformats.org/officeDocument/2006/relationships/hyperlink"/><Relationship Id="rId9" Target="https://smekni.com/a/129996/frazeologizmy-i-idiomy/" TargetMode="External" Type="http://schemas.openxmlformats.org/officeDocument/2006/relationships/hyperlink"/></Relationships>
</file>

<file path=ppt/slides/_rels/slide3.xml.rels><?xml version="1.0" encoding="UTF-8" standalone="yes" ?><Relationships xmlns="http://schemas.openxmlformats.org/package/2006/relationships"><Relationship Id="rId3" Target="../media/image2.jpeg" Type="http://schemas.openxmlformats.org/officeDocument/2006/relationships/image"/><Relationship Id="rId2" Target="../notesSlides/notesSlide3.xml" Type="http://schemas.openxmlformats.org/officeDocument/2006/relationships/notesSlide"/><Relationship Id="rId1" Target="../slideLayouts/slideLayout7.xml" Type="http://schemas.openxmlformats.org/officeDocument/2006/relationships/slideLayout"/></Relationships>
</file>

<file path=ppt/slides/_rels/slide4.xml.rels><?xml version="1.0" encoding="UTF-8" standalone="yes" ?><Relationships xmlns="http://schemas.openxmlformats.org/package/2006/relationships"><Relationship Id="rId3" Target="../media/image2.jpeg" Type="http://schemas.openxmlformats.org/officeDocument/2006/relationships/image"/><Relationship Id="rId2" Target="../notesSlides/notesSlide4.xml" Type="http://schemas.openxmlformats.org/officeDocument/2006/relationships/notesSlide"/><Relationship Id="rId1" Target="../slideLayouts/slideLayout8.xml" Type="http://schemas.openxmlformats.org/officeDocument/2006/relationships/slideLayout"/></Relationships>
</file>

<file path=ppt/slides/_rels/slide5.xml.rels><?xml version="1.0" encoding="UTF-8" standalone="yes" ?><Relationships xmlns="http://schemas.openxmlformats.org/package/2006/relationships"><Relationship Id="rId3" Target="../media/image2.jpeg" Type="http://schemas.openxmlformats.org/officeDocument/2006/relationships/image"/><Relationship Id="rId2" Target="../notesSlides/notesSlide5.xml" Type="http://schemas.openxmlformats.org/officeDocument/2006/relationships/notesSlide"/><Relationship Id="rId1" Target="../slideLayouts/slideLayout8.xml" Type="http://schemas.openxmlformats.org/officeDocument/2006/relationships/slideLayout"/></Relationships>
</file>

<file path=ppt/slides/_rels/slide6.xml.rels><?xml version="1.0" encoding="UTF-8" standalone="yes" ?><Relationships xmlns="http://schemas.openxmlformats.org/package/2006/relationships"><Relationship Id="rId3" Target="../media/image2.jpeg" Type="http://schemas.openxmlformats.org/officeDocument/2006/relationships/image"/><Relationship Id="rId2" Target="../notesSlides/notesSlide6.xml" Type="http://schemas.openxmlformats.org/officeDocument/2006/relationships/notesSlide"/><Relationship Id="rId1" Target="../slideLayouts/slideLayout8.xml" Type="http://schemas.openxmlformats.org/officeDocument/2006/relationships/slideLayout"/><Relationship Id="rId6" Target="slide14.xml" Type="http://schemas.openxmlformats.org/officeDocument/2006/relationships/slide"/><Relationship Id="rId5" Target="slide19.xml" Type="http://schemas.openxmlformats.org/officeDocument/2006/relationships/slide"/><Relationship Id="rId4" Target="slide13.xml" Type="http://schemas.openxmlformats.org/officeDocument/2006/relationships/slide"/></Relationships>
</file>

<file path=ppt/slides/_rels/slide7.xml.rels><?xml version="1.0" encoding="UTF-8" standalone="yes" ?><Relationships xmlns="http://schemas.openxmlformats.org/package/2006/relationships"><Relationship Id="rId3" Target="../media/image2.jpeg" Type="http://schemas.openxmlformats.org/officeDocument/2006/relationships/image"/><Relationship Id="rId2" Target="../notesSlides/notesSlide7.xml" Type="http://schemas.openxmlformats.org/officeDocument/2006/relationships/notesSlide"/><Relationship Id="rId1" Target="../slideLayouts/slideLayout8.xml" Type="http://schemas.openxmlformats.org/officeDocument/2006/relationships/slideLayout"/></Relationships>
</file>

<file path=ppt/slides/_rels/slide8.xml.rels><?xml version="1.0" encoding="UTF-8" standalone="yes" ?><Relationships xmlns="http://schemas.openxmlformats.org/package/2006/relationships"><Relationship Id="rId3" Target="../media/image2.jpeg" Type="http://schemas.openxmlformats.org/officeDocument/2006/relationships/image"/><Relationship Id="rId2" Target="../notesSlides/notesSlide8.xml" Type="http://schemas.openxmlformats.org/officeDocument/2006/relationships/notesSlide"/><Relationship Id="rId1" Target="../slideLayouts/slideLayout8.xml" Type="http://schemas.openxmlformats.org/officeDocument/2006/relationships/slideLayout"/><Relationship Id="rId5" Target="../media/image4.png" Type="http://schemas.openxmlformats.org/officeDocument/2006/relationships/image"/><Relationship Id="rId4" Target="../media/image3.png" Type="http://schemas.openxmlformats.org/officeDocument/2006/relationships/image"/></Relationships>
</file>

<file path=ppt/slides/_rels/slide9.xml.rels><?xml version="1.0" encoding="UTF-8" standalone="yes" ?><Relationships xmlns="http://schemas.openxmlformats.org/package/2006/relationships"><Relationship Id="rId3" Target="../media/image2.jpeg" Type="http://schemas.openxmlformats.org/officeDocument/2006/relationships/image"/><Relationship Id="rId2" Target="../notesSlides/notesSlide9.xml" Type="http://schemas.openxmlformats.org/officeDocument/2006/relationships/notesSlide"/><Relationship Id="rId1" Target="../slideLayouts/slideLayout8.xml" Type="http://schemas.openxmlformats.org/officeDocument/2006/relationships/slideLayout"/><Relationship Id="rId5" Target="../media/image6.png" Type="http://schemas.openxmlformats.org/officeDocument/2006/relationships/image"/><Relationship Id="rId4" Target="../media/image5.png" Type="http://schemas.openxmlformats.org/officeDocument/2006/relationships/image"/></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29684" cy="621510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3318" name="TextBox 3"/>
          <p:cNvSpPr txBox="1">
            <a:spLocks noChangeArrowheads="1"/>
          </p:cNvSpPr>
          <p:nvPr/>
        </p:nvSpPr>
        <p:spPr bwMode="auto">
          <a:xfrm>
            <a:off x="1428750" y="1285875"/>
            <a:ext cx="3857625" cy="646113"/>
          </a:xfrm>
          <a:prstGeom prst="rect">
            <a:avLst/>
          </a:prstGeom>
          <a:noFill/>
          <a:ln w="9525">
            <a:noFill/>
            <a:miter lim="800000"/>
            <a:headEnd/>
            <a:tailEnd/>
          </a:ln>
        </p:spPr>
        <p:txBody>
          <a:bodyPr>
            <a:spAutoFit/>
          </a:bodyPr>
          <a:lstStyle/>
          <a:p>
            <a:endParaRPr lang="ru-RU">
              <a:latin typeface="Trebuchet MS" pitchFamily="34" charset="0"/>
            </a:endParaRPr>
          </a:p>
          <a:p>
            <a:endParaRPr lang="ru-RU">
              <a:latin typeface="Trebuchet MS" pitchFamily="34" charset="0"/>
            </a:endParaRPr>
          </a:p>
        </p:txBody>
      </p:sp>
      <p:sp>
        <p:nvSpPr>
          <p:cNvPr id="8" name="Rectangle 1"/>
          <p:cNvSpPr>
            <a:spLocks noChangeArrowheads="1"/>
          </p:cNvSpPr>
          <p:nvPr/>
        </p:nvSpPr>
        <p:spPr bwMode="auto">
          <a:xfrm>
            <a:off x="395536" y="548680"/>
            <a:ext cx="8208913"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070100" algn="l"/>
              </a:tabLst>
            </a:pPr>
            <a:r>
              <a:rPr kumimoji="0" lang="ru-RU" b="1" i="0" u="none" strike="noStrike" cap="none" normalizeH="0" baseline="0" dirty="0" smtClean="0">
                <a:ln>
                  <a:noFill/>
                </a:ln>
                <a:solidFill>
                  <a:schemeClr val="tx1"/>
                </a:solidFill>
                <a:effectLst/>
                <a:latin typeface="Calibri" pitchFamily="34" charset="0"/>
                <a:ea typeface="MS Mincho" pitchFamily="49" charset="-128"/>
                <a:cs typeface="Times New Roman" pitchFamily="18" charset="0"/>
              </a:rPr>
              <a:t>МУНИЦИПАЛЬНОЕ БЮДЖЕТНОЕ ОБРАЗОВАТЕЛЬНОЕ</a:t>
            </a:r>
            <a:r>
              <a:rPr lang="ru-RU" dirty="0" smtClean="0">
                <a:latin typeface="Arial" pitchFamily="34" charset="0"/>
                <a:cs typeface="Arial" pitchFamily="34" charset="0"/>
              </a:rPr>
              <a:t> </a:t>
            </a:r>
            <a:r>
              <a:rPr kumimoji="0" lang="ru-RU" b="1" i="0" u="none" strike="noStrike" cap="none" normalizeH="0" baseline="0" dirty="0" smtClean="0">
                <a:ln>
                  <a:noFill/>
                </a:ln>
                <a:solidFill>
                  <a:schemeClr val="tx1"/>
                </a:solidFill>
                <a:effectLst/>
                <a:latin typeface="Calibri" pitchFamily="34" charset="0"/>
                <a:ea typeface="MS Mincho" pitchFamily="49" charset="-128"/>
                <a:cs typeface="Times New Roman" pitchFamily="18" charset="0"/>
              </a:rPr>
              <a:t>УЧРЕЖДЕНИЕ</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070100" algn="l"/>
              </a:tabLst>
            </a:pPr>
            <a:r>
              <a:rPr kumimoji="0" lang="ru-RU" b="1" i="0" u="none" strike="noStrike" cap="none" normalizeH="0" baseline="0" dirty="0" smtClean="0">
                <a:ln>
                  <a:noFill/>
                </a:ln>
                <a:solidFill>
                  <a:schemeClr val="tx1"/>
                </a:solidFill>
                <a:effectLst/>
                <a:latin typeface="Calibri" pitchFamily="34" charset="0"/>
                <a:ea typeface="MS Mincho" pitchFamily="49" charset="-128"/>
                <a:cs typeface="Times New Roman" pitchFamily="18" charset="0"/>
              </a:rPr>
              <a:t>«СРЕДНЯЯ ОБЩЕОБРАЗОВАТЕЛЬНАЯ ШКОЛА № 6»</a:t>
            </a:r>
          </a:p>
        </p:txBody>
      </p:sp>
      <p:sp>
        <p:nvSpPr>
          <p:cNvPr id="9" name="Заголовок 1">
            <a:extLst>
              <a:ext uri="{FF2B5EF4-FFF2-40B4-BE49-F238E27FC236}">
                <a16:creationId xmlns="" xmlns:a16="http://schemas.microsoft.com/office/drawing/2014/main" id="{34A1AD73-F86B-4073-A89D-458A8134D9D2}"/>
              </a:ext>
            </a:extLst>
          </p:cNvPr>
          <p:cNvSpPr>
            <a:spLocks noGrp="1"/>
          </p:cNvSpPr>
          <p:nvPr>
            <p:ph type="title"/>
          </p:nvPr>
        </p:nvSpPr>
        <p:spPr>
          <a:xfrm>
            <a:off x="623392" y="2132856"/>
            <a:ext cx="7765032" cy="1440160"/>
          </a:xfrm>
        </p:spPr>
        <p:txBody>
          <a:bodyPr>
            <a:noAutofit/>
          </a:bodyPr>
          <a:lstStyle/>
          <a:p>
            <a:pPr algn="ctr"/>
            <a:r>
              <a:rPr lang="ru-RU" sz="4800" b="1" dirty="0" smtClean="0">
                <a:solidFill>
                  <a:srgbClr val="FF0000"/>
                </a:solidFill>
                <a:latin typeface="Monotype Corsiva" pitchFamily="66" charset="0"/>
              </a:rPr>
              <a:t>Чудеса </a:t>
            </a:r>
            <a:br>
              <a:rPr lang="ru-RU" sz="4800" b="1" dirty="0" smtClean="0">
                <a:solidFill>
                  <a:srgbClr val="FF0000"/>
                </a:solidFill>
                <a:latin typeface="Monotype Corsiva" pitchFamily="66" charset="0"/>
              </a:rPr>
            </a:br>
            <a:r>
              <a:rPr lang="ru-RU" sz="4800" b="1" dirty="0" smtClean="0">
                <a:solidFill>
                  <a:srgbClr val="FF0000"/>
                </a:solidFill>
                <a:latin typeface="Monotype Corsiva" pitchFamily="66" charset="0"/>
              </a:rPr>
              <a:t>английских     идиом</a:t>
            </a:r>
            <a:endParaRPr lang="ru-RU" sz="4800" b="1" dirty="0">
              <a:solidFill>
                <a:srgbClr val="FF0000"/>
              </a:solidFill>
              <a:latin typeface="Monotype Corsiva" pitchFamily="66" charset="0"/>
            </a:endParaRPr>
          </a:p>
        </p:txBody>
      </p:sp>
      <p:sp>
        <p:nvSpPr>
          <p:cNvPr id="10" name="Rectangle 2"/>
          <p:cNvSpPr>
            <a:spLocks noChangeArrowheads="1"/>
          </p:cNvSpPr>
          <p:nvPr/>
        </p:nvSpPr>
        <p:spPr bwMode="auto">
          <a:xfrm>
            <a:off x="2915816" y="5301208"/>
            <a:ext cx="5543939"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tab pos="2070100" algn="l"/>
              </a:tabLst>
            </a:pPr>
            <a:r>
              <a:rPr kumimoji="0" lang="ru-RU"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Работу выполнила:</a:t>
            </a:r>
            <a:r>
              <a:rPr kumimoji="0" lang="ru-RU" sz="2000" b="1" i="0" u="none" strike="noStrike" cap="none" normalizeH="0" dirty="0" smtClean="0">
                <a:ln>
                  <a:noFill/>
                </a:ln>
                <a:solidFill>
                  <a:schemeClr val="tx1"/>
                </a:solidFill>
                <a:effectLst/>
                <a:latin typeface="Arial" pitchFamily="34" charset="0"/>
                <a:ea typeface="Calibri" pitchFamily="34" charset="0"/>
                <a:cs typeface="Arial" pitchFamily="34" charset="0"/>
              </a:rPr>
              <a:t> </a:t>
            </a:r>
            <a:r>
              <a:rPr kumimoji="0" lang="ru-RU" sz="2000" b="1" i="0" u="none" strike="noStrike" cap="none" normalizeH="0" dirty="0" err="1" smtClean="0">
                <a:ln>
                  <a:noFill/>
                </a:ln>
                <a:solidFill>
                  <a:schemeClr val="tx1"/>
                </a:solidFill>
                <a:effectLst/>
                <a:latin typeface="Arial" pitchFamily="34" charset="0"/>
                <a:ea typeface="Calibri" pitchFamily="34" charset="0"/>
                <a:cs typeface="Arial" pitchFamily="34" charset="0"/>
              </a:rPr>
              <a:t>Кожеватова</a:t>
            </a:r>
            <a:r>
              <a:rPr kumimoji="0" lang="ru-RU" sz="2000" b="1" i="0" u="none" strike="noStrike" cap="none" normalizeH="0" dirty="0" smtClean="0">
                <a:ln>
                  <a:noFill/>
                </a:ln>
                <a:solidFill>
                  <a:schemeClr val="tx1"/>
                </a:solidFill>
                <a:effectLst/>
                <a:latin typeface="Arial" pitchFamily="34" charset="0"/>
                <a:ea typeface="Calibri" pitchFamily="34" charset="0"/>
                <a:cs typeface="Arial" pitchFamily="34" charset="0"/>
              </a:rPr>
              <a:t> Арина</a:t>
            </a:r>
            <a:endParaRPr kumimoji="0" lang="ru-RU" sz="2000" b="1"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tab pos="2070100" algn="l"/>
              </a:tabLst>
            </a:pPr>
            <a:r>
              <a:rPr lang="ru-RU" sz="2000" b="1" dirty="0" smtClean="0">
                <a:latin typeface="Arial" pitchFamily="34" charset="0"/>
                <a:ea typeface="Calibri" pitchFamily="34" charset="0"/>
                <a:cs typeface="Arial" pitchFamily="34" charset="0"/>
              </a:rPr>
              <a:t> ученица 9 класса</a:t>
            </a:r>
            <a:r>
              <a:rPr kumimoji="0" lang="ru-RU"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ru-RU"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tab pos="2070100" algn="l"/>
              </a:tabLst>
            </a:pPr>
            <a:r>
              <a:rPr kumimoji="0" lang="ru-RU"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Руководитель: </a:t>
            </a:r>
            <a:r>
              <a:rPr kumimoji="0" lang="ru-RU"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Радионова</a:t>
            </a:r>
            <a:r>
              <a:rPr kumimoji="0" lang="ru-RU" sz="2000" b="1" i="0" u="none" strike="noStrike" cap="none" normalizeH="0" dirty="0" smtClean="0">
                <a:ln>
                  <a:noFill/>
                </a:ln>
                <a:solidFill>
                  <a:schemeClr val="tx1"/>
                </a:solidFill>
                <a:effectLst/>
                <a:latin typeface="Arial" pitchFamily="34" charset="0"/>
                <a:ea typeface="Calibri" pitchFamily="34" charset="0"/>
                <a:cs typeface="Arial" pitchFamily="34" charset="0"/>
              </a:rPr>
              <a:t> Е.О.</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251520"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endParaRPr lang="ru-RU" sz="2800" dirty="0">
              <a:solidFill>
                <a:schemeClr val="tx1"/>
              </a:solidFill>
            </a:endParaRPr>
          </a:p>
        </p:txBody>
      </p:sp>
      <p:sp>
        <p:nvSpPr>
          <p:cNvPr id="5" name="TextBox 4"/>
          <p:cNvSpPr txBox="1"/>
          <p:nvPr/>
        </p:nvSpPr>
        <p:spPr>
          <a:xfrm>
            <a:off x="1043608" y="476672"/>
            <a:ext cx="6984776" cy="646331"/>
          </a:xfrm>
          <a:prstGeom prst="rect">
            <a:avLst/>
          </a:prstGeom>
          <a:noFill/>
        </p:spPr>
        <p:txBody>
          <a:bodyPr wrap="square">
            <a:spAutoFit/>
          </a:bodyPr>
          <a:lstStyle/>
          <a:p>
            <a:pPr algn="ctr" fontAlgn="auto">
              <a:spcBef>
                <a:spcPts val="0"/>
              </a:spcBef>
              <a:spcAft>
                <a:spcPts val="0"/>
              </a:spcAft>
              <a:defRPr/>
            </a:pPr>
            <a:r>
              <a:rPr lang="ru-RU" sz="3600" b="1" dirty="0" smtClean="0">
                <a:ln w="11430"/>
                <a:solidFill>
                  <a:srgbClr val="1F0BB5"/>
                </a:solidFill>
                <a:effectLst>
                  <a:outerShdw blurRad="50800" dist="39000" dir="5460000" algn="tl">
                    <a:srgbClr val="000000">
                      <a:alpha val="38000"/>
                    </a:srgbClr>
                  </a:outerShdw>
                </a:effectLst>
                <a:latin typeface="+mn-lt"/>
              </a:rPr>
              <a:t>Как легче запомнить идиомы</a:t>
            </a:r>
            <a:endParaRPr lang="ru-RU" sz="3600" b="1" dirty="0">
              <a:ln w="11430"/>
              <a:solidFill>
                <a:srgbClr val="1F0BB5"/>
              </a:solidFill>
              <a:effectLst>
                <a:outerShdw blurRad="50800" dist="39000" dir="5460000" algn="tl">
                  <a:srgbClr val="000000">
                    <a:alpha val="38000"/>
                  </a:srgbClr>
                </a:outerShdw>
              </a:effectLst>
              <a:latin typeface="+mn-lt"/>
            </a:endParaRPr>
          </a:p>
        </p:txBody>
      </p:sp>
      <p:pic>
        <p:nvPicPr>
          <p:cNvPr id="6" name="Рисунок 5" descr="leadership.png"/>
          <p:cNvPicPr>
            <a:picLocks noChangeAspect="1"/>
          </p:cNvPicPr>
          <p:nvPr/>
        </p:nvPicPr>
        <p:blipFill>
          <a:blip r:embed="rId4" cstate="print"/>
          <a:stretch>
            <a:fillRect/>
          </a:stretch>
        </p:blipFill>
        <p:spPr>
          <a:xfrm>
            <a:off x="827584" y="1268760"/>
            <a:ext cx="864096" cy="864096"/>
          </a:xfrm>
          <a:prstGeom prst="rect">
            <a:avLst/>
          </a:prstGeom>
        </p:spPr>
      </p:pic>
      <p:pic>
        <p:nvPicPr>
          <p:cNvPr id="7" name="Рисунок 6" descr="clock.png"/>
          <p:cNvPicPr>
            <a:picLocks noChangeAspect="1"/>
          </p:cNvPicPr>
          <p:nvPr/>
        </p:nvPicPr>
        <p:blipFill>
          <a:blip r:embed="rId5" cstate="print"/>
          <a:stretch>
            <a:fillRect/>
          </a:stretch>
        </p:blipFill>
        <p:spPr>
          <a:xfrm>
            <a:off x="827584" y="2420888"/>
            <a:ext cx="864096" cy="864096"/>
          </a:xfrm>
          <a:prstGeom prst="rect">
            <a:avLst/>
          </a:prstGeom>
        </p:spPr>
      </p:pic>
      <p:pic>
        <p:nvPicPr>
          <p:cNvPr id="8" name="Рисунок 7" descr="mockup.png"/>
          <p:cNvPicPr>
            <a:picLocks noChangeAspect="1"/>
          </p:cNvPicPr>
          <p:nvPr/>
        </p:nvPicPr>
        <p:blipFill>
          <a:blip r:embed="rId6" cstate="print"/>
          <a:stretch>
            <a:fillRect/>
          </a:stretch>
        </p:blipFill>
        <p:spPr>
          <a:xfrm>
            <a:off x="827584" y="3717032"/>
            <a:ext cx="864096" cy="864096"/>
          </a:xfrm>
          <a:prstGeom prst="rect">
            <a:avLst/>
          </a:prstGeom>
        </p:spPr>
      </p:pic>
      <p:pic>
        <p:nvPicPr>
          <p:cNvPr id="9" name="Рисунок 8" descr="opacity.png"/>
          <p:cNvPicPr>
            <a:picLocks noChangeAspect="1"/>
          </p:cNvPicPr>
          <p:nvPr/>
        </p:nvPicPr>
        <p:blipFill>
          <a:blip r:embed="rId7" cstate="print"/>
          <a:stretch>
            <a:fillRect/>
          </a:stretch>
        </p:blipFill>
        <p:spPr>
          <a:xfrm>
            <a:off x="755576" y="5013176"/>
            <a:ext cx="864096" cy="864096"/>
          </a:xfrm>
          <a:prstGeom prst="rect">
            <a:avLst/>
          </a:prstGeom>
        </p:spPr>
      </p:pic>
      <p:sp>
        <p:nvSpPr>
          <p:cNvPr id="10" name="Прямоугольник 9"/>
          <p:cNvSpPr/>
          <p:nvPr/>
        </p:nvSpPr>
        <p:spPr>
          <a:xfrm>
            <a:off x="1763688" y="1412776"/>
            <a:ext cx="4027064" cy="492443"/>
          </a:xfrm>
          <a:prstGeom prst="rect">
            <a:avLst/>
          </a:prstGeom>
        </p:spPr>
        <p:txBody>
          <a:bodyPr wrap="none">
            <a:spAutoFit/>
          </a:bodyPr>
          <a:lstStyle/>
          <a:p>
            <a:pPr marL="457200" lvl="0" indent="-457200">
              <a:spcBef>
                <a:spcPct val="20000"/>
              </a:spcBef>
            </a:pPr>
            <a:r>
              <a:rPr lang="ru-RU" sz="2600" dirty="0">
                <a:solidFill>
                  <a:prstClr val="black"/>
                </a:solidFill>
                <a:latin typeface="+mn-lt"/>
              </a:rPr>
              <a:t>Используйте ассоциации</a:t>
            </a:r>
            <a:endParaRPr lang="en-US" sz="2600" dirty="0">
              <a:solidFill>
                <a:prstClr val="black"/>
              </a:solidFill>
              <a:latin typeface="+mn-lt"/>
            </a:endParaRPr>
          </a:p>
        </p:txBody>
      </p:sp>
      <p:sp>
        <p:nvSpPr>
          <p:cNvPr id="11" name="Прямоугольник 10"/>
          <p:cNvSpPr/>
          <p:nvPr/>
        </p:nvSpPr>
        <p:spPr>
          <a:xfrm>
            <a:off x="1691680" y="2492896"/>
            <a:ext cx="6536918" cy="492443"/>
          </a:xfrm>
          <a:prstGeom prst="rect">
            <a:avLst/>
          </a:prstGeom>
        </p:spPr>
        <p:txBody>
          <a:bodyPr wrap="none">
            <a:spAutoFit/>
          </a:bodyPr>
          <a:lstStyle/>
          <a:p>
            <a:r>
              <a:rPr lang="ru-RU" sz="2600" dirty="0" smtClean="0"/>
              <a:t>Узнайте историю возникновения идиомы</a:t>
            </a:r>
            <a:endParaRPr lang="ru-RU" sz="2600" dirty="0"/>
          </a:p>
        </p:txBody>
      </p:sp>
      <p:sp>
        <p:nvSpPr>
          <p:cNvPr id="12" name="Прямоугольник 11"/>
          <p:cNvSpPr/>
          <p:nvPr/>
        </p:nvSpPr>
        <p:spPr>
          <a:xfrm>
            <a:off x="1763688" y="4005064"/>
            <a:ext cx="5853654" cy="492443"/>
          </a:xfrm>
          <a:prstGeom prst="rect">
            <a:avLst/>
          </a:prstGeom>
        </p:spPr>
        <p:txBody>
          <a:bodyPr wrap="none">
            <a:spAutoFit/>
          </a:bodyPr>
          <a:lstStyle/>
          <a:p>
            <a:pPr marL="457200" lvl="0" indent="-457200">
              <a:spcBef>
                <a:spcPct val="20000"/>
              </a:spcBef>
            </a:pPr>
            <a:r>
              <a:rPr lang="ru-RU" sz="2600" dirty="0">
                <a:solidFill>
                  <a:prstClr val="black"/>
                </a:solidFill>
              </a:rPr>
              <a:t>Учите фразеологизмы по тематикам</a:t>
            </a:r>
          </a:p>
        </p:txBody>
      </p:sp>
      <p:sp>
        <p:nvSpPr>
          <p:cNvPr id="13" name="Прямоугольник 12"/>
          <p:cNvSpPr/>
          <p:nvPr/>
        </p:nvSpPr>
        <p:spPr>
          <a:xfrm>
            <a:off x="1763688" y="5229200"/>
            <a:ext cx="2560316" cy="492443"/>
          </a:xfrm>
          <a:prstGeom prst="rect">
            <a:avLst/>
          </a:prstGeom>
        </p:spPr>
        <p:txBody>
          <a:bodyPr wrap="none">
            <a:spAutoFit/>
          </a:bodyPr>
          <a:lstStyle/>
          <a:p>
            <a:pPr marL="457200" indent="-457200">
              <a:buNone/>
            </a:pPr>
            <a:r>
              <a:rPr lang="ru-RU" sz="2600" dirty="0" smtClean="0"/>
              <a:t>Ищите аналоги</a:t>
            </a:r>
            <a:endParaRPr lang="ru-RU" sz="260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95536"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endParaRPr lang="ru-RU" sz="2200" dirty="0">
              <a:solidFill>
                <a:schemeClr val="tx1"/>
              </a:solidFill>
            </a:endParaRPr>
          </a:p>
        </p:txBody>
      </p:sp>
      <p:sp>
        <p:nvSpPr>
          <p:cNvPr id="5" name="TextBox 4"/>
          <p:cNvSpPr txBox="1"/>
          <p:nvPr/>
        </p:nvSpPr>
        <p:spPr>
          <a:xfrm>
            <a:off x="1115616" y="476672"/>
            <a:ext cx="6984776" cy="954107"/>
          </a:xfrm>
          <a:prstGeom prst="rect">
            <a:avLst/>
          </a:prstGeom>
          <a:noFill/>
        </p:spPr>
        <p:txBody>
          <a:bodyPr wrap="square">
            <a:spAutoFit/>
          </a:bodyPr>
          <a:lstStyle/>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Памятка для учащихся </a:t>
            </a:r>
          </a:p>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«Как понять английские идиомы»</a:t>
            </a:r>
            <a:endParaRPr lang="ru-RU" sz="2800" b="1" dirty="0">
              <a:ln w="11430"/>
              <a:solidFill>
                <a:srgbClr val="1F0BB5"/>
              </a:solidFill>
              <a:effectLst>
                <a:outerShdw blurRad="50800" dist="39000" dir="5460000" algn="tl">
                  <a:srgbClr val="000000">
                    <a:alpha val="38000"/>
                  </a:srgbClr>
                </a:outerShdw>
              </a:effectLst>
              <a:latin typeface="+mn-lt"/>
            </a:endParaRPr>
          </a:p>
        </p:txBody>
      </p:sp>
      <p:sp>
        <p:nvSpPr>
          <p:cNvPr id="11" name="Прямоугольник 10"/>
          <p:cNvSpPr/>
          <p:nvPr/>
        </p:nvSpPr>
        <p:spPr>
          <a:xfrm>
            <a:off x="729738" y="1438419"/>
            <a:ext cx="7416824" cy="4708981"/>
          </a:xfrm>
          <a:prstGeom prst="rect">
            <a:avLst/>
          </a:prstGeom>
        </p:spPr>
        <p:txBody>
          <a:bodyPr wrap="square">
            <a:spAutoFit/>
          </a:bodyPr>
          <a:lstStyle/>
          <a:p>
            <a:pPr>
              <a:lnSpc>
                <a:spcPct val="150000"/>
              </a:lnSpc>
            </a:pPr>
            <a:r>
              <a:rPr lang="ru-RU" sz="2000" b="1" dirty="0" smtClean="0"/>
              <a:t>1</a:t>
            </a:r>
            <a:r>
              <a:rPr lang="ru-RU" sz="2000" b="1" dirty="0"/>
              <a:t>. Учите идиомы, разбивая их по тематикам</a:t>
            </a:r>
          </a:p>
          <a:p>
            <a:pPr>
              <a:lnSpc>
                <a:spcPct val="150000"/>
              </a:lnSpc>
            </a:pPr>
            <a:r>
              <a:rPr lang="ru-RU" sz="2000" b="1" dirty="0"/>
              <a:t>2. Находите аналогии в родном языке</a:t>
            </a:r>
          </a:p>
          <a:p>
            <a:pPr>
              <a:lnSpc>
                <a:spcPct val="150000"/>
              </a:lnSpc>
            </a:pPr>
            <a:r>
              <a:rPr lang="ru-RU" sz="2000" b="1" dirty="0"/>
              <a:t>3. Изучайте английские идиомы в контексте</a:t>
            </a:r>
          </a:p>
          <a:p>
            <a:pPr>
              <a:lnSpc>
                <a:spcPct val="150000"/>
              </a:lnSpc>
            </a:pPr>
            <a:r>
              <a:rPr lang="ru-RU" sz="2000" b="1" dirty="0"/>
              <a:t>4. Найдите живые примеры использования</a:t>
            </a:r>
          </a:p>
          <a:p>
            <a:pPr algn="just">
              <a:lnSpc>
                <a:spcPct val="150000"/>
              </a:lnSpc>
            </a:pPr>
            <a:r>
              <a:rPr lang="ru-RU" sz="2000" b="1" dirty="0"/>
              <a:t>5. Придумывайте свои примеры использования идиомы</a:t>
            </a:r>
          </a:p>
          <a:p>
            <a:pPr>
              <a:lnSpc>
                <a:spcPct val="150000"/>
              </a:lnSpc>
            </a:pPr>
            <a:r>
              <a:rPr lang="ru-RU" sz="2000" b="1" dirty="0"/>
              <a:t>6. Тестируйте полученные знания</a:t>
            </a:r>
          </a:p>
          <a:p>
            <a:pPr>
              <a:lnSpc>
                <a:spcPct val="150000"/>
              </a:lnSpc>
            </a:pPr>
            <a:r>
              <a:rPr lang="ru-RU" sz="2000" b="1" dirty="0"/>
              <a:t>7. Узнайте историю возникновения идиомы</a:t>
            </a:r>
          </a:p>
          <a:p>
            <a:pPr>
              <a:lnSpc>
                <a:spcPct val="150000"/>
              </a:lnSpc>
            </a:pPr>
            <a:r>
              <a:rPr lang="ru-RU" sz="2000" b="1" dirty="0"/>
              <a:t>8. Смотрите специальные видеоролики</a:t>
            </a:r>
          </a:p>
          <a:p>
            <a:pPr>
              <a:lnSpc>
                <a:spcPct val="150000"/>
              </a:lnSpc>
            </a:pPr>
            <a:r>
              <a:rPr lang="ru-RU" sz="2000" b="1" dirty="0"/>
              <a:t>10.</a:t>
            </a:r>
            <a:r>
              <a:rPr lang="ru-RU" sz="2000" dirty="0"/>
              <a:t> </a:t>
            </a:r>
            <a:r>
              <a:rPr lang="ru-RU" sz="2000" b="1" dirty="0"/>
              <a:t>Употребляйте идиомы в речи</a:t>
            </a:r>
            <a:endParaRPr lang="ru-RU" sz="2000" dirty="0"/>
          </a:p>
          <a:p>
            <a:pPr>
              <a:lnSpc>
                <a:spcPct val="150000"/>
              </a:lnSpc>
            </a:pPr>
            <a:r>
              <a:rPr lang="ru-RU" sz="2000" b="1" dirty="0"/>
              <a:t>9. Используйте полезные приложения</a:t>
            </a:r>
          </a:p>
        </p:txBody>
      </p:sp>
    </p:spTree>
    <p:extLst>
      <p:ext uri="{BB962C8B-B14F-4D97-AF65-F5344CB8AC3E}">
        <p14:creationId xmlns:p14="http://schemas.microsoft.com/office/powerpoint/2010/main" val="6077658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endParaRPr lang="ru-RU" sz="2200" dirty="0">
              <a:solidFill>
                <a:schemeClr val="tx1"/>
              </a:solidFill>
            </a:endParaRPr>
          </a:p>
        </p:txBody>
      </p:sp>
      <p:sp>
        <p:nvSpPr>
          <p:cNvPr id="5" name="TextBox 4"/>
          <p:cNvSpPr txBox="1"/>
          <p:nvPr/>
        </p:nvSpPr>
        <p:spPr>
          <a:xfrm>
            <a:off x="791580" y="476672"/>
            <a:ext cx="7560840" cy="954107"/>
          </a:xfrm>
          <a:prstGeom prst="rect">
            <a:avLst/>
          </a:prstGeom>
          <a:noFill/>
        </p:spPr>
        <p:txBody>
          <a:bodyPr wrap="square">
            <a:spAutoFit/>
          </a:bodyPr>
          <a:lstStyle/>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Результаты перевода идиоматических выражений </a:t>
            </a:r>
            <a:r>
              <a:rPr lang="ru-RU" sz="2800" b="1" dirty="0" err="1" smtClean="0">
                <a:ln w="11430"/>
                <a:solidFill>
                  <a:srgbClr val="1F0BB5"/>
                </a:solidFill>
                <a:effectLst>
                  <a:outerShdw blurRad="50800" dist="39000" dir="5460000" algn="tl">
                    <a:srgbClr val="000000">
                      <a:alpha val="38000"/>
                    </a:srgbClr>
                  </a:outerShdw>
                </a:effectLst>
                <a:latin typeface="+mn-lt"/>
              </a:rPr>
              <a:t>онлайн</a:t>
            </a:r>
            <a:r>
              <a:rPr lang="ru-RU" sz="2800" b="1" dirty="0" smtClean="0">
                <a:ln w="11430"/>
                <a:solidFill>
                  <a:srgbClr val="1F0BB5"/>
                </a:solidFill>
                <a:effectLst>
                  <a:outerShdw blurRad="50800" dist="39000" dir="5460000" algn="tl">
                    <a:srgbClr val="000000">
                      <a:alpha val="38000"/>
                    </a:srgbClr>
                  </a:outerShdw>
                </a:effectLst>
                <a:latin typeface="+mn-lt"/>
              </a:rPr>
              <a:t> - переводчиками </a:t>
            </a:r>
            <a:endParaRPr lang="ru-RU" sz="2800" b="1" dirty="0">
              <a:ln w="11430"/>
              <a:solidFill>
                <a:srgbClr val="1F0BB5"/>
              </a:solidFill>
              <a:effectLst>
                <a:outerShdw blurRad="50800" dist="39000" dir="5460000" algn="tl">
                  <a:srgbClr val="000000">
                    <a:alpha val="38000"/>
                  </a:srgbClr>
                </a:outerShdw>
              </a:effectLst>
              <a:latin typeface="+mn-lt"/>
            </a:endParaRPr>
          </a:p>
        </p:txBody>
      </p:sp>
      <p:graphicFrame>
        <p:nvGraphicFramePr>
          <p:cNvPr id="7" name="Содержимое 11"/>
          <p:cNvGraphicFramePr>
            <a:graphicFrameLocks noGrp="1"/>
          </p:cNvGraphicFramePr>
          <p:nvPr>
            <p:ph idx="1"/>
            <p:extLst>
              <p:ext uri="{D42A27DB-BD31-4B8C-83A1-F6EECF244321}">
                <p14:modId xmlns:p14="http://schemas.microsoft.com/office/powerpoint/2010/main" val="7046443"/>
              </p:ext>
            </p:extLst>
          </p:nvPr>
        </p:nvGraphicFramePr>
        <p:xfrm>
          <a:off x="611560" y="1628800"/>
          <a:ext cx="7885385" cy="5209576"/>
        </p:xfrm>
        <a:graphic>
          <a:graphicData uri="http://schemas.openxmlformats.org/drawingml/2006/table">
            <a:tbl>
              <a:tblPr/>
              <a:tblGrid>
                <a:gridCol w="2088232">
                  <a:extLst>
                    <a:ext uri="{9D8B030D-6E8A-4147-A177-3AD203B41FA5}">
                      <a16:colId xmlns:a16="http://schemas.microsoft.com/office/drawing/2014/main" xmlns="" val="20000"/>
                    </a:ext>
                  </a:extLst>
                </a:gridCol>
                <a:gridCol w="3024336">
                  <a:extLst>
                    <a:ext uri="{9D8B030D-6E8A-4147-A177-3AD203B41FA5}">
                      <a16:colId xmlns:a16="http://schemas.microsoft.com/office/drawing/2014/main" xmlns="" val="20001"/>
                    </a:ext>
                  </a:extLst>
                </a:gridCol>
                <a:gridCol w="2772817">
                  <a:extLst>
                    <a:ext uri="{9D8B030D-6E8A-4147-A177-3AD203B41FA5}">
                      <a16:colId xmlns:a16="http://schemas.microsoft.com/office/drawing/2014/main" xmlns="" val="20002"/>
                    </a:ext>
                  </a:extLst>
                </a:gridCol>
              </a:tblGrid>
              <a:tr h="1008112">
                <a:tc>
                  <a:txBody>
                    <a:bodyPr/>
                    <a:lstStyle/>
                    <a:p>
                      <a:pPr algn="ctr">
                        <a:lnSpc>
                          <a:spcPct val="150000"/>
                        </a:lnSpc>
                        <a:spcAft>
                          <a:spcPts val="0"/>
                        </a:spcAft>
                      </a:pPr>
                      <a:r>
                        <a:rPr lang="ru-RU" sz="2000" b="1" i="1" u="none" dirty="0">
                          <a:latin typeface="Arial" pitchFamily="34" charset="0"/>
                          <a:ea typeface="Times New Roman"/>
                          <a:cs typeface="Arial" pitchFamily="34" charset="0"/>
                        </a:rPr>
                        <a:t>Идиома</a:t>
                      </a:r>
                      <a:r>
                        <a:rPr lang="en-US" sz="2000" b="1" i="1" u="none" dirty="0">
                          <a:latin typeface="Arial" pitchFamily="34" charset="0"/>
                          <a:ea typeface="Times New Roman"/>
                          <a:cs typeface="Arial" pitchFamily="34" charset="0"/>
                        </a:rPr>
                        <a:t>​</a:t>
                      </a:r>
                      <a:endParaRPr lang="ru-RU" sz="2000" b="1" i="1" u="none" dirty="0">
                        <a:latin typeface="Arial" pitchFamily="34" charset="0"/>
                        <a:ea typeface="Times New Roman"/>
                        <a:cs typeface="Arial" pitchFamily="34" charset="0"/>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2000" b="1" i="1" u="none" dirty="0">
                          <a:latin typeface="Arial" pitchFamily="34" charset="0"/>
                          <a:ea typeface="Times New Roman"/>
                          <a:cs typeface="Arial" pitchFamily="34" charset="0"/>
                        </a:rPr>
                        <a:t>Перевод с помощью переводчика</a:t>
                      </a:r>
                      <a:r>
                        <a:rPr lang="en-US" sz="2000" b="1" i="1" u="none" dirty="0">
                          <a:latin typeface="Arial" pitchFamily="34" charset="0"/>
                          <a:ea typeface="Times New Roman"/>
                          <a:cs typeface="Arial" pitchFamily="34" charset="0"/>
                        </a:rPr>
                        <a:t>​</a:t>
                      </a:r>
                      <a:endParaRPr lang="ru-RU" sz="2000" b="1" i="1" u="none" dirty="0">
                        <a:latin typeface="Arial" pitchFamily="34" charset="0"/>
                        <a:ea typeface="Times New Roman"/>
                        <a:cs typeface="Arial" pitchFamily="34" charset="0"/>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2000" b="1" i="1" u="none" dirty="0">
                          <a:latin typeface="Arial" pitchFamily="34" charset="0"/>
                          <a:ea typeface="Times New Roman"/>
                          <a:cs typeface="Arial" pitchFamily="34" charset="0"/>
                        </a:rPr>
                        <a:t>Корректный перевод</a:t>
                      </a:r>
                      <a:r>
                        <a:rPr lang="en-US" sz="2000" b="1" i="1" u="none" dirty="0">
                          <a:latin typeface="Arial" pitchFamily="34" charset="0"/>
                          <a:ea typeface="Times New Roman"/>
                          <a:cs typeface="Arial" pitchFamily="34" charset="0"/>
                        </a:rPr>
                        <a:t>​</a:t>
                      </a:r>
                      <a:endParaRPr lang="ru-RU" sz="2000" b="1" i="1" u="none" dirty="0">
                        <a:latin typeface="Arial" pitchFamily="34" charset="0"/>
                        <a:ea typeface="Times New Roman"/>
                        <a:cs typeface="Arial" pitchFamily="34" charset="0"/>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784067">
                <a:tc>
                  <a:txBody>
                    <a:bodyPr/>
                    <a:lstStyle/>
                    <a:p>
                      <a:pPr algn="ctr">
                        <a:lnSpc>
                          <a:spcPct val="150000"/>
                        </a:lnSpc>
                        <a:spcAft>
                          <a:spcPts val="0"/>
                        </a:spcAft>
                      </a:pPr>
                      <a:r>
                        <a:rPr lang="en-US" sz="2000" kern="1200" dirty="0">
                          <a:solidFill>
                            <a:srgbClr val="000000"/>
                          </a:solidFill>
                          <a:latin typeface="Arial"/>
                          <a:ea typeface="Times New Roman"/>
                          <a:cs typeface="Times New Roman"/>
                        </a:rPr>
                        <a:t>Save for a rainy day</a:t>
                      </a:r>
                      <a:r>
                        <a:rPr lang="en-US" sz="2000" b="1" kern="1200" dirty="0">
                          <a:solidFill>
                            <a:srgbClr val="000000"/>
                          </a:solidFill>
                          <a:latin typeface="Arial"/>
                          <a:ea typeface="Times New Roman"/>
                          <a:cs typeface="Times New Roman"/>
                        </a:rPr>
                        <a:t>​</a:t>
                      </a:r>
                      <a:r>
                        <a:rPr lang="en-US" sz="2000" kern="1200" dirty="0">
                          <a:solidFill>
                            <a:srgbClr val="000000"/>
                          </a:solidFill>
                          <a:latin typeface="Arial"/>
                          <a:ea typeface="Times New Roman"/>
                          <a:cs typeface="Times New Roman"/>
                        </a:rPr>
                        <a:t> </a:t>
                      </a:r>
                      <a:endParaRPr lang="ru-RU" sz="1200" dirty="0">
                        <a:latin typeface="Times New Roman"/>
                        <a:ea typeface="Calibri"/>
                        <a:cs typeface="Times New Roman"/>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2000" kern="1200" dirty="0">
                          <a:solidFill>
                            <a:srgbClr val="000000"/>
                          </a:solidFill>
                          <a:latin typeface="Arial"/>
                          <a:ea typeface="Times New Roman"/>
                          <a:cs typeface="Times New Roman"/>
                        </a:rPr>
                        <a:t>Спастись в течение дождливого дня​</a:t>
                      </a:r>
                      <a:endParaRPr lang="ru-RU" sz="1200" dirty="0">
                        <a:latin typeface="Times New Roman"/>
                        <a:ea typeface="Calibri"/>
                        <a:cs typeface="Times New Roman"/>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2000" kern="1200" dirty="0">
                          <a:solidFill>
                            <a:srgbClr val="000000"/>
                          </a:solidFill>
                          <a:latin typeface="Arial"/>
                          <a:ea typeface="Times New Roman"/>
                          <a:cs typeface="Times New Roman"/>
                        </a:rPr>
                        <a:t>Копить, откладывать что-либо (обычно, деньги) на черный день</a:t>
                      </a:r>
                      <a:endParaRPr lang="ru-RU" sz="1200" dirty="0">
                        <a:latin typeface="Times New Roman"/>
                        <a:ea typeface="Calibri"/>
                        <a:cs typeface="Times New Roman"/>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962964">
                <a:tc>
                  <a:txBody>
                    <a:bodyPr/>
                    <a:lstStyle/>
                    <a:p>
                      <a:pPr algn="ctr">
                        <a:lnSpc>
                          <a:spcPct val="150000"/>
                        </a:lnSpc>
                        <a:spcAft>
                          <a:spcPts val="0"/>
                        </a:spcAft>
                      </a:pPr>
                      <a:r>
                        <a:rPr lang="af-ZA" sz="2000" dirty="0">
                          <a:latin typeface="Arial" pitchFamily="34" charset="0"/>
                          <a:ea typeface="Times New Roman"/>
                          <a:cs typeface="Arial" pitchFamily="34" charset="0"/>
                        </a:rPr>
                        <a:t>Fat cat</a:t>
                      </a:r>
                      <a:r>
                        <a:rPr lang="af-ZA" sz="2000" b="1" dirty="0">
                          <a:latin typeface="Arial" pitchFamily="34" charset="0"/>
                          <a:ea typeface="Times New Roman"/>
                          <a:cs typeface="Arial" pitchFamily="34" charset="0"/>
                        </a:rPr>
                        <a:t>​</a:t>
                      </a:r>
                      <a:endParaRPr lang="ru-RU" sz="2000" dirty="0">
                        <a:latin typeface="Arial" pitchFamily="34" charset="0"/>
                        <a:ea typeface="Times New Roman"/>
                        <a:cs typeface="Arial" pitchFamily="34" charset="0"/>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2000" dirty="0">
                          <a:latin typeface="Arial" pitchFamily="34" charset="0"/>
                          <a:ea typeface="Times New Roman"/>
                          <a:cs typeface="Arial" pitchFamily="34" charset="0"/>
                        </a:rPr>
                        <a:t>Толстый кот</a:t>
                      </a:r>
                      <a:r>
                        <a:rPr lang="en-US" sz="2000" dirty="0">
                          <a:latin typeface="Arial" pitchFamily="34" charset="0"/>
                          <a:ea typeface="Times New Roman"/>
                          <a:cs typeface="Arial" pitchFamily="34" charset="0"/>
                        </a:rPr>
                        <a:t>​</a:t>
                      </a:r>
                      <a:endParaRPr lang="ru-RU" sz="2000" dirty="0">
                        <a:latin typeface="Arial" pitchFamily="34" charset="0"/>
                        <a:ea typeface="Times New Roman"/>
                        <a:cs typeface="Arial" pitchFamily="34" charset="0"/>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2000" dirty="0">
                          <a:latin typeface="Arial" pitchFamily="34" charset="0"/>
                          <a:ea typeface="Times New Roman"/>
                          <a:cs typeface="Arial" pitchFamily="34" charset="0"/>
                        </a:rPr>
                        <a:t>Денежный мешок (толстосум)</a:t>
                      </a:r>
                      <a:r>
                        <a:rPr lang="en-US" sz="2000" dirty="0">
                          <a:latin typeface="Arial" pitchFamily="34" charset="0"/>
                          <a:ea typeface="Times New Roman"/>
                          <a:cs typeface="Arial" pitchFamily="34" charset="0"/>
                        </a:rPr>
                        <a:t>​</a:t>
                      </a:r>
                      <a:endParaRPr lang="ru-RU" sz="2000" dirty="0">
                        <a:latin typeface="Arial" pitchFamily="34" charset="0"/>
                        <a:ea typeface="Times New Roman"/>
                        <a:cs typeface="Arial" pitchFamily="34" charset="0"/>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342648">
                <a:tc>
                  <a:txBody>
                    <a:bodyPr/>
                    <a:lstStyle/>
                    <a:p>
                      <a:pPr algn="ctr">
                        <a:lnSpc>
                          <a:spcPct val="150000"/>
                        </a:lnSpc>
                        <a:spcAft>
                          <a:spcPts val="0"/>
                        </a:spcAft>
                      </a:pPr>
                      <a:r>
                        <a:rPr lang="en-US" sz="2000" dirty="0">
                          <a:latin typeface="Arial" pitchFamily="34" charset="0"/>
                          <a:ea typeface="Times New Roman"/>
                          <a:cs typeface="Arial" pitchFamily="34" charset="0"/>
                        </a:rPr>
                        <a:t>Earn ones bread and butter</a:t>
                      </a:r>
                      <a:r>
                        <a:rPr lang="en-US" sz="2000" b="1" dirty="0">
                          <a:latin typeface="Arial" pitchFamily="34" charset="0"/>
                          <a:ea typeface="Times New Roman"/>
                          <a:cs typeface="Arial" pitchFamily="34" charset="0"/>
                        </a:rPr>
                        <a:t>​</a:t>
                      </a:r>
                      <a:endParaRPr lang="ru-RU" sz="2000" dirty="0">
                        <a:latin typeface="Arial" pitchFamily="34" charset="0"/>
                        <a:ea typeface="Times New Roman"/>
                        <a:cs typeface="Arial" pitchFamily="34" charset="0"/>
                      </a:endParaRPr>
                    </a:p>
                    <a:p>
                      <a:pPr algn="ctr">
                        <a:lnSpc>
                          <a:spcPct val="150000"/>
                        </a:lnSpc>
                        <a:spcAft>
                          <a:spcPts val="0"/>
                        </a:spcAft>
                      </a:pPr>
                      <a:r>
                        <a:rPr lang="en-US" sz="2000" b="1" dirty="0">
                          <a:latin typeface="Arial" pitchFamily="34" charset="0"/>
                          <a:ea typeface="Times New Roman"/>
                          <a:cs typeface="Arial" pitchFamily="34" charset="0"/>
                        </a:rPr>
                        <a:t>​</a:t>
                      </a:r>
                      <a:endParaRPr lang="ru-RU" sz="2000" dirty="0">
                        <a:latin typeface="Arial" pitchFamily="34" charset="0"/>
                        <a:ea typeface="Times New Roman"/>
                        <a:cs typeface="Arial" pitchFamily="34" charset="0"/>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2000" dirty="0">
                          <a:latin typeface="Arial" pitchFamily="34" charset="0"/>
                          <a:ea typeface="Times New Roman"/>
                          <a:cs typeface="Arial" pitchFamily="34" charset="0"/>
                        </a:rPr>
                        <a:t>Заработать хлеб с маслом</a:t>
                      </a:r>
                      <a:r>
                        <a:rPr lang="en-US" sz="2000" dirty="0">
                          <a:latin typeface="Arial" pitchFamily="34" charset="0"/>
                          <a:ea typeface="Times New Roman"/>
                          <a:cs typeface="Arial" pitchFamily="34" charset="0"/>
                        </a:rPr>
                        <a:t>​</a:t>
                      </a:r>
                      <a:endParaRPr lang="ru-RU" sz="2000" dirty="0">
                        <a:latin typeface="Arial" pitchFamily="34" charset="0"/>
                        <a:ea typeface="Times New Roman"/>
                        <a:cs typeface="Arial" pitchFamily="34" charset="0"/>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ru-RU" sz="2000" dirty="0">
                          <a:latin typeface="Arial" pitchFamily="34" charset="0"/>
                          <a:ea typeface="Times New Roman"/>
                          <a:cs typeface="Arial" pitchFamily="34" charset="0"/>
                        </a:rPr>
                        <a:t>Зарабатывать на хлеб</a:t>
                      </a:r>
                      <a:r>
                        <a:rPr lang="en-US" sz="2000" dirty="0">
                          <a:latin typeface="Arial" pitchFamily="34" charset="0"/>
                          <a:ea typeface="Times New Roman"/>
                          <a:cs typeface="Arial" pitchFamily="34" charset="0"/>
                        </a:rPr>
                        <a:t>​</a:t>
                      </a:r>
                      <a:endParaRPr lang="ru-RU" sz="2000" dirty="0">
                        <a:latin typeface="Arial" pitchFamily="34" charset="0"/>
                        <a:ea typeface="Times New Roman"/>
                        <a:cs typeface="Arial" pitchFamily="34" charset="0"/>
                      </a:endParaRPr>
                    </a:p>
                  </a:txBody>
                  <a:tcPr marL="9525" marR="9525" marT="9525" marB="95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40343" y="476672"/>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endParaRPr lang="ru-RU" sz="2200" dirty="0">
              <a:solidFill>
                <a:schemeClr val="tx1"/>
              </a:solidFill>
            </a:endParaRPr>
          </a:p>
        </p:txBody>
      </p:sp>
      <p:sp>
        <p:nvSpPr>
          <p:cNvPr id="5" name="TextBox 4"/>
          <p:cNvSpPr txBox="1"/>
          <p:nvPr/>
        </p:nvSpPr>
        <p:spPr>
          <a:xfrm>
            <a:off x="755576" y="476672"/>
            <a:ext cx="7560840" cy="1384995"/>
          </a:xfrm>
          <a:prstGeom prst="rect">
            <a:avLst/>
          </a:prstGeom>
          <a:noFill/>
        </p:spPr>
        <p:txBody>
          <a:bodyPr wrap="square">
            <a:spAutoFit/>
          </a:bodyPr>
          <a:lstStyle/>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Результаты анкетирования учеников </a:t>
            </a:r>
          </a:p>
          <a:p>
            <a:pPr algn="ctr" fontAlgn="auto">
              <a:spcBef>
                <a:spcPts val="0"/>
              </a:spcBef>
              <a:spcAft>
                <a:spcPts val="0"/>
              </a:spcAft>
              <a:defRPr/>
            </a:pPr>
            <a:r>
              <a:rPr lang="ru-RU" sz="2800" b="1" dirty="0" smtClean="0">
                <a:ln w="11430"/>
                <a:solidFill>
                  <a:srgbClr val="00B050"/>
                </a:solidFill>
                <a:effectLst>
                  <a:outerShdw blurRad="50800" dist="39000" dir="5460000" algn="tl">
                    <a:srgbClr val="000000">
                      <a:alpha val="38000"/>
                    </a:srgbClr>
                  </a:outerShdw>
                </a:effectLst>
                <a:latin typeface="+mn-lt"/>
              </a:rPr>
              <a:t>9-х</a:t>
            </a:r>
            <a:r>
              <a:rPr lang="ru-RU" sz="2800" b="1" dirty="0" smtClean="0">
                <a:ln w="11430"/>
                <a:solidFill>
                  <a:srgbClr val="1F0BB5"/>
                </a:solidFill>
                <a:effectLst>
                  <a:outerShdw blurRad="50800" dist="39000" dir="5460000" algn="tl">
                    <a:srgbClr val="000000">
                      <a:alpha val="38000"/>
                    </a:srgbClr>
                  </a:outerShdw>
                </a:effectLst>
                <a:latin typeface="+mn-lt"/>
              </a:rPr>
              <a:t> и </a:t>
            </a:r>
            <a:r>
              <a:rPr lang="ru-RU" sz="2800" b="1" dirty="0" smtClean="0">
                <a:ln w="11430"/>
                <a:solidFill>
                  <a:schemeClr val="accent6">
                    <a:lumMod val="75000"/>
                  </a:schemeClr>
                </a:solidFill>
                <a:effectLst>
                  <a:outerShdw blurRad="50800" dist="39000" dir="5460000" algn="tl">
                    <a:srgbClr val="000000">
                      <a:alpha val="38000"/>
                    </a:srgbClr>
                  </a:outerShdw>
                </a:effectLst>
                <a:latin typeface="+mn-lt"/>
              </a:rPr>
              <a:t>10</a:t>
            </a:r>
            <a:r>
              <a:rPr lang="ru-RU" sz="2800" b="1" dirty="0" smtClean="0">
                <a:ln w="11430"/>
                <a:solidFill>
                  <a:srgbClr val="1F0BB5"/>
                </a:solidFill>
                <a:effectLst>
                  <a:outerShdw blurRad="50800" dist="39000" dir="5460000" algn="tl">
                    <a:srgbClr val="000000">
                      <a:alpha val="38000"/>
                    </a:srgbClr>
                  </a:outerShdw>
                </a:effectLst>
                <a:latin typeface="+mn-lt"/>
              </a:rPr>
              <a:t> классов на знание английских идиом</a:t>
            </a:r>
            <a:endParaRPr lang="ru-RU" sz="2800" b="1" dirty="0">
              <a:ln w="11430"/>
              <a:solidFill>
                <a:srgbClr val="1F0BB5"/>
              </a:solidFill>
              <a:effectLst>
                <a:outerShdw blurRad="50800" dist="39000" dir="5460000" algn="tl">
                  <a:srgbClr val="000000">
                    <a:alpha val="38000"/>
                  </a:srgbClr>
                </a:outerShdw>
              </a:effectLst>
              <a:latin typeface="+mn-lt"/>
            </a:endParaRPr>
          </a:p>
        </p:txBody>
      </p:sp>
      <p:graphicFrame>
        <p:nvGraphicFramePr>
          <p:cNvPr id="8" name="Диаграмма 7"/>
          <p:cNvGraphicFramePr/>
          <p:nvPr>
            <p:extLst>
              <p:ext uri="{D42A27DB-BD31-4B8C-83A1-F6EECF244321}">
                <p14:modId xmlns:p14="http://schemas.microsoft.com/office/powerpoint/2010/main" val="2463836225"/>
              </p:ext>
            </p:extLst>
          </p:nvPr>
        </p:nvGraphicFramePr>
        <p:xfrm>
          <a:off x="575556" y="2132856"/>
          <a:ext cx="3960440" cy="388843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Диаграмма 5"/>
          <p:cNvGraphicFramePr/>
          <p:nvPr>
            <p:extLst>
              <p:ext uri="{D42A27DB-BD31-4B8C-83A1-F6EECF244321}">
                <p14:modId xmlns:p14="http://schemas.microsoft.com/office/powerpoint/2010/main" val="1101702753"/>
              </p:ext>
            </p:extLst>
          </p:nvPr>
        </p:nvGraphicFramePr>
        <p:xfrm>
          <a:off x="4716016" y="2060848"/>
          <a:ext cx="3979184" cy="38391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r>
              <a:rPr lang="en-US" sz="2200" b="1" i="1" u="sng" dirty="0" smtClean="0">
                <a:solidFill>
                  <a:schemeClr val="tx1"/>
                </a:solidFill>
                <a:ea typeface="Calibri" charset="-52"/>
                <a:cs typeface="Times New Roman" pitchFamily="18" charset="0"/>
              </a:rPr>
              <a:t>QR</a:t>
            </a:r>
            <a:r>
              <a:rPr lang="ru-RU" sz="2200" b="1" i="1" u="sng" dirty="0" smtClean="0">
                <a:solidFill>
                  <a:schemeClr val="tx1"/>
                </a:solidFill>
                <a:ea typeface="Calibri" charset="-52"/>
                <a:cs typeface="Times New Roman" pitchFamily="18" charset="0"/>
              </a:rPr>
              <a:t> – код для скачивания </a:t>
            </a:r>
            <a:r>
              <a:rPr lang="ru-RU" sz="2200" b="1" i="1" u="sng" dirty="0" err="1" smtClean="0">
                <a:solidFill>
                  <a:schemeClr val="tx1"/>
                </a:solidFill>
                <a:ea typeface="Calibri" charset="-52"/>
                <a:cs typeface="Times New Roman" pitchFamily="18" charset="0"/>
              </a:rPr>
              <a:t>мультимедийного</a:t>
            </a:r>
            <a:r>
              <a:rPr lang="ru-RU" sz="2200" b="1" i="1" u="sng" dirty="0" smtClean="0">
                <a:solidFill>
                  <a:schemeClr val="tx1"/>
                </a:solidFill>
                <a:ea typeface="Calibri" charset="-52"/>
                <a:cs typeface="Times New Roman" pitchFamily="18" charset="0"/>
              </a:rPr>
              <a:t> приложения </a:t>
            </a:r>
            <a:r>
              <a:rPr lang="en-US" sz="2200" b="1" i="1" u="sng" dirty="0" err="1" smtClean="0">
                <a:solidFill>
                  <a:schemeClr val="tx1"/>
                </a:solidFill>
                <a:ea typeface="Calibri" charset="-52"/>
                <a:cs typeface="Times New Roman" pitchFamily="18" charset="0"/>
              </a:rPr>
              <a:t>Quizlet</a:t>
            </a:r>
            <a:r>
              <a:rPr lang="ru-RU" sz="2200" b="1" i="1" u="sng" dirty="0" smtClean="0">
                <a:solidFill>
                  <a:schemeClr val="tx1"/>
                </a:solidFill>
                <a:ea typeface="Calibri" charset="-52"/>
                <a:cs typeface="Times New Roman" pitchFamily="18" charset="0"/>
              </a:rPr>
              <a:t> для изучения, запоминания и проверки уровня усвоения заученных идиом</a:t>
            </a:r>
            <a:endParaRPr lang="ru-RU" sz="2200" b="1" i="1" u="sng" dirty="0" smtClean="0">
              <a:solidFill>
                <a:schemeClr val="tx1"/>
              </a:solidFill>
              <a:cs typeface="Arial" pitchFamily="34" charset="0"/>
            </a:endParaRPr>
          </a:p>
        </p:txBody>
      </p:sp>
      <p:sp>
        <p:nvSpPr>
          <p:cNvPr id="5" name="TextBox 4"/>
          <p:cNvSpPr txBox="1"/>
          <p:nvPr/>
        </p:nvSpPr>
        <p:spPr>
          <a:xfrm>
            <a:off x="755576" y="476672"/>
            <a:ext cx="7560840" cy="523220"/>
          </a:xfrm>
          <a:prstGeom prst="rect">
            <a:avLst/>
          </a:prstGeom>
          <a:noFill/>
        </p:spPr>
        <p:txBody>
          <a:bodyPr wrap="square">
            <a:spAutoFit/>
          </a:bodyPr>
          <a:lstStyle/>
          <a:p>
            <a:pPr algn="ctr" fontAlgn="auto">
              <a:spcBef>
                <a:spcPts val="0"/>
              </a:spcBef>
              <a:spcAft>
                <a:spcPts val="0"/>
              </a:spcAft>
              <a:defRPr/>
            </a:pPr>
            <a:r>
              <a:rPr lang="ru-RU" sz="2800" b="1" dirty="0" err="1" smtClean="0">
                <a:ln w="11430"/>
                <a:solidFill>
                  <a:srgbClr val="1F0BB5"/>
                </a:solidFill>
                <a:effectLst>
                  <a:outerShdw blurRad="50800" dist="39000" dir="5460000" algn="tl">
                    <a:srgbClr val="000000">
                      <a:alpha val="38000"/>
                    </a:srgbClr>
                  </a:outerShdw>
                </a:effectLst>
                <a:latin typeface="+mn-lt"/>
              </a:rPr>
              <a:t>Мультимедийное</a:t>
            </a:r>
            <a:r>
              <a:rPr lang="ru-RU" sz="2800" b="1" dirty="0" smtClean="0">
                <a:ln w="11430"/>
                <a:solidFill>
                  <a:srgbClr val="1F0BB5"/>
                </a:solidFill>
                <a:effectLst>
                  <a:outerShdw blurRad="50800" dist="39000" dir="5460000" algn="tl">
                    <a:srgbClr val="000000">
                      <a:alpha val="38000"/>
                    </a:srgbClr>
                  </a:outerShdw>
                </a:effectLst>
                <a:latin typeface="+mn-lt"/>
              </a:rPr>
              <a:t> приложение</a:t>
            </a:r>
            <a:endParaRPr lang="ru-RU" sz="2800" b="1" dirty="0">
              <a:ln w="11430"/>
              <a:solidFill>
                <a:srgbClr val="1F0BB5"/>
              </a:solidFill>
              <a:effectLst>
                <a:outerShdw blurRad="50800" dist="39000" dir="5460000" algn="tl">
                  <a:srgbClr val="000000">
                    <a:alpha val="38000"/>
                  </a:srgbClr>
                </a:outerShdw>
              </a:effectLst>
              <a:latin typeface="+mn-lt"/>
            </a:endParaRPr>
          </a:p>
        </p:txBody>
      </p:sp>
      <p:pic>
        <p:nvPicPr>
          <p:cNvPr id="7" name="Picture 2" descr="Quizlet — Национальная библиотека им. Н. Э. Баумана"/>
          <p:cNvPicPr>
            <a:picLocks noChangeAspect="1" noChangeArrowheads="1"/>
          </p:cNvPicPr>
          <p:nvPr/>
        </p:nvPicPr>
        <p:blipFill>
          <a:blip r:embed="rId4" cstate="print"/>
          <a:srcRect/>
          <a:stretch>
            <a:fillRect/>
          </a:stretch>
        </p:blipFill>
        <p:spPr bwMode="auto">
          <a:xfrm>
            <a:off x="755576" y="1196752"/>
            <a:ext cx="1224136" cy="1224136"/>
          </a:xfrm>
          <a:prstGeom prst="roundRect">
            <a:avLst/>
          </a:prstGeom>
          <a:noFill/>
        </p:spPr>
      </p:pic>
      <p:sp>
        <p:nvSpPr>
          <p:cNvPr id="8" name="Прямоугольник 7"/>
          <p:cNvSpPr/>
          <p:nvPr/>
        </p:nvSpPr>
        <p:spPr>
          <a:xfrm>
            <a:off x="2051720" y="1124744"/>
            <a:ext cx="6480720" cy="1938992"/>
          </a:xfrm>
          <a:prstGeom prst="rect">
            <a:avLst/>
          </a:prstGeom>
        </p:spPr>
        <p:txBody>
          <a:bodyPr wrap="square">
            <a:spAutoFit/>
          </a:bodyPr>
          <a:lstStyle/>
          <a:p>
            <a:pPr algn="just"/>
            <a:r>
              <a:rPr lang="ru-RU" sz="2400" b="1" u="sng" dirty="0">
                <a:solidFill>
                  <a:srgbClr val="FF0000"/>
                </a:solidFill>
                <a:latin typeface="+mn-lt"/>
              </a:rPr>
              <a:t>Quizlet </a:t>
            </a:r>
            <a:r>
              <a:rPr lang="ru-RU" sz="2400" dirty="0">
                <a:latin typeface="+mn-lt"/>
              </a:rPr>
              <a:t>- это сервис для создания электронных карточек, тестов и нескольких видов упражнений, </a:t>
            </a:r>
            <a:r>
              <a:rPr lang="ru-RU" sz="2400" dirty="0" smtClean="0">
                <a:latin typeface="+mn-lt"/>
              </a:rPr>
              <a:t>который поможет запомнить </a:t>
            </a:r>
            <a:r>
              <a:rPr lang="ru-RU" sz="2400" dirty="0">
                <a:latin typeface="+mn-lt"/>
              </a:rPr>
              <a:t>любой материал разными </a:t>
            </a:r>
            <a:r>
              <a:rPr lang="ru-RU" sz="2400" dirty="0" smtClean="0">
                <a:latin typeface="+mn-lt"/>
              </a:rPr>
              <a:t>способами</a:t>
            </a:r>
            <a:r>
              <a:rPr lang="en-US" sz="2400" dirty="0">
                <a:latin typeface="+mn-lt"/>
              </a:rPr>
              <a:t>.</a:t>
            </a:r>
            <a:endParaRPr lang="ru-RU" sz="2400" dirty="0">
              <a:latin typeface="+mn-lt"/>
            </a:endParaRPr>
          </a:p>
        </p:txBody>
      </p:sp>
      <p:pic>
        <p:nvPicPr>
          <p:cNvPr id="9" name="Рисунок 8" descr="curved-arrow.png"/>
          <p:cNvPicPr>
            <a:picLocks noChangeAspect="1"/>
          </p:cNvPicPr>
          <p:nvPr/>
        </p:nvPicPr>
        <p:blipFill>
          <a:blip r:embed="rId5" cstate="print"/>
          <a:stretch>
            <a:fillRect/>
          </a:stretch>
        </p:blipFill>
        <p:spPr>
          <a:xfrm rot="10800000">
            <a:off x="6300192" y="3717032"/>
            <a:ext cx="1872208" cy="1872208"/>
          </a:xfrm>
          <a:prstGeom prst="rect">
            <a:avLst/>
          </a:prstGeom>
        </p:spPr>
      </p:pic>
      <p:pic>
        <p:nvPicPr>
          <p:cNvPr id="1026" name="Picture 2" descr="http://qrcoder.ru/code/?https%3A%2F%2Fquizlet.com%2Fproekt81%2Ffolders%2Fenglish-idioms%2Fsets&amp;4&amp;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1840" y="4077072"/>
            <a:ext cx="1944216" cy="19442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ru-RU" sz="2400" dirty="0">
              <a:solidFill>
                <a:schemeClr val="tx1"/>
              </a:solidFill>
            </a:endParaRPr>
          </a:p>
        </p:txBody>
      </p:sp>
      <p:pic>
        <p:nvPicPr>
          <p:cNvPr id="4" name="Рисунок 3" descr="C:\Users\радионова\Downloads\image-07-10-22-12-28.jpe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741008"/>
            <a:ext cx="4248472" cy="5496303"/>
          </a:xfrm>
          <a:prstGeom prst="rect">
            <a:avLst/>
          </a:prstGeom>
          <a:noFill/>
          <a:ln>
            <a:noFill/>
          </a:ln>
        </p:spPr>
      </p:pic>
      <p:sp>
        <p:nvSpPr>
          <p:cNvPr id="5" name="TextBox 4"/>
          <p:cNvSpPr txBox="1"/>
          <p:nvPr/>
        </p:nvSpPr>
        <p:spPr>
          <a:xfrm>
            <a:off x="5292080" y="1628800"/>
            <a:ext cx="3168352" cy="3139321"/>
          </a:xfrm>
          <a:prstGeom prst="rect">
            <a:avLst/>
          </a:prstGeom>
          <a:noFill/>
        </p:spPr>
        <p:txBody>
          <a:bodyPr wrap="square" rtlCol="0">
            <a:spAutoFit/>
          </a:bodyPr>
          <a:lstStyle/>
          <a:p>
            <a:pPr algn="ctr"/>
            <a:r>
              <a:rPr lang="ru-RU" b="1" dirty="0"/>
              <a:t>Отсканировав </a:t>
            </a:r>
            <a:r>
              <a:rPr lang="en-US" b="1" dirty="0"/>
              <a:t>QR</a:t>
            </a:r>
            <a:r>
              <a:rPr lang="ru-RU" b="1" dirty="0"/>
              <a:t>-код, вы переходите на главную страницу приложения </a:t>
            </a:r>
            <a:r>
              <a:rPr lang="en-US" b="1" dirty="0" err="1"/>
              <a:t>Quizlet</a:t>
            </a:r>
            <a:r>
              <a:rPr lang="ru-RU" b="1" dirty="0"/>
              <a:t>, чтобы получить доступ ко всем созданным нами карточкам, вам необходимо зарегистрироваться. </a:t>
            </a:r>
            <a:endParaRPr lang="ru-RU" b="1" dirty="0" smtClean="0"/>
          </a:p>
          <a:p>
            <a:pPr algn="ctr"/>
            <a:r>
              <a:rPr lang="ru-RU" b="1" dirty="0" smtClean="0"/>
              <a:t>Это </a:t>
            </a:r>
            <a:r>
              <a:rPr lang="ru-RU" b="1" dirty="0"/>
              <a:t>бесплатно!</a:t>
            </a:r>
          </a:p>
          <a:p>
            <a:endParaRPr lang="ru-RU" dirty="0"/>
          </a:p>
        </p:txBody>
      </p:sp>
    </p:spTree>
    <p:extLst>
      <p:ext uri="{BB962C8B-B14F-4D97-AF65-F5344CB8AC3E}">
        <p14:creationId xmlns:p14="http://schemas.microsoft.com/office/powerpoint/2010/main" val="8360700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2000" dirty="0" smtClean="0">
              <a:solidFill>
                <a:schemeClr val="tx1"/>
              </a:solidFill>
            </a:endParaRPr>
          </a:p>
          <a:p>
            <a:pPr algn="just"/>
            <a:r>
              <a:rPr lang="ru-RU" sz="2000" dirty="0" smtClean="0">
                <a:solidFill>
                  <a:schemeClr val="tx1"/>
                </a:solidFill>
              </a:rPr>
              <a:t>В </a:t>
            </a:r>
            <a:r>
              <a:rPr lang="ru-RU" sz="2000" dirty="0">
                <a:solidFill>
                  <a:schemeClr val="tx1"/>
                </a:solidFill>
              </a:rPr>
              <a:t>ходе работы над исследовательским </a:t>
            </a:r>
            <a:r>
              <a:rPr lang="ru-RU" sz="2000" dirty="0" smtClean="0">
                <a:solidFill>
                  <a:schemeClr val="tx1"/>
                </a:solidFill>
              </a:rPr>
              <a:t>проектом:</a:t>
            </a:r>
          </a:p>
          <a:p>
            <a:pPr marL="285750" indent="-285750" algn="just">
              <a:buFont typeface="Wingdings" pitchFamily="2" charset="2"/>
              <a:buChar char="Ø"/>
            </a:pPr>
            <a:r>
              <a:rPr lang="ru-RU" sz="2000" dirty="0">
                <a:solidFill>
                  <a:schemeClr val="tx1"/>
                </a:solidFill>
              </a:rPr>
              <a:t>м</a:t>
            </a:r>
            <a:r>
              <a:rPr lang="ru-RU" sz="2000" dirty="0" smtClean="0">
                <a:solidFill>
                  <a:schemeClr val="tx1"/>
                </a:solidFill>
              </a:rPr>
              <a:t>ы создали </a:t>
            </a:r>
            <a:r>
              <a:rPr lang="en-US" sz="2000" dirty="0" smtClean="0">
                <a:solidFill>
                  <a:schemeClr val="tx1"/>
                </a:solidFill>
              </a:rPr>
              <a:t>QR</a:t>
            </a:r>
            <a:r>
              <a:rPr lang="ru-RU" sz="2000" dirty="0" smtClean="0">
                <a:solidFill>
                  <a:schemeClr val="tx1"/>
                </a:solidFill>
              </a:rPr>
              <a:t> </a:t>
            </a:r>
            <a:r>
              <a:rPr lang="ru-RU" sz="2000" dirty="0">
                <a:solidFill>
                  <a:schemeClr val="tx1"/>
                </a:solidFill>
              </a:rPr>
              <a:t>– код для скачивания мультимедийного приложения </a:t>
            </a:r>
            <a:r>
              <a:rPr lang="en-US" sz="2000" dirty="0" err="1">
                <a:solidFill>
                  <a:schemeClr val="tx1"/>
                </a:solidFill>
              </a:rPr>
              <a:t>Quizlet</a:t>
            </a:r>
            <a:r>
              <a:rPr lang="ru-RU" sz="2000" dirty="0">
                <a:solidFill>
                  <a:schemeClr val="tx1"/>
                </a:solidFill>
              </a:rPr>
              <a:t> для изучения, запоминания и проверки уровня усвоения заученных </a:t>
            </a:r>
            <a:r>
              <a:rPr lang="ru-RU" sz="2000" dirty="0" smtClean="0">
                <a:solidFill>
                  <a:schemeClr val="tx1"/>
                </a:solidFill>
              </a:rPr>
              <a:t>идиом;</a:t>
            </a:r>
          </a:p>
          <a:p>
            <a:pPr marL="285750" indent="-285750" algn="just">
              <a:buFont typeface="Wingdings" pitchFamily="2" charset="2"/>
              <a:buChar char="Ø"/>
            </a:pPr>
            <a:r>
              <a:rPr lang="ru-RU" sz="2000" dirty="0">
                <a:solidFill>
                  <a:schemeClr val="tx1"/>
                </a:solidFill>
              </a:rPr>
              <a:t>д</a:t>
            </a:r>
            <a:r>
              <a:rPr lang="ru-RU" sz="2000" dirty="0" smtClean="0">
                <a:solidFill>
                  <a:schemeClr val="tx1"/>
                </a:solidFill>
              </a:rPr>
              <a:t>анный </a:t>
            </a:r>
            <a:r>
              <a:rPr lang="en-US" sz="2000" dirty="0">
                <a:solidFill>
                  <a:schemeClr val="tx1"/>
                </a:solidFill>
              </a:rPr>
              <a:t>QR</a:t>
            </a:r>
            <a:r>
              <a:rPr lang="ru-RU" sz="2000" dirty="0">
                <a:solidFill>
                  <a:schemeClr val="tx1"/>
                </a:solidFill>
              </a:rPr>
              <a:t> – код мы предлагали  на цикле внеурочных занятий по английскому языку </a:t>
            </a:r>
            <a:r>
              <a:rPr lang="ru-RU" sz="2000" dirty="0" smtClean="0">
                <a:solidFill>
                  <a:schemeClr val="tx1"/>
                </a:solidFill>
              </a:rPr>
              <a:t>и в качестве материала для закрепления по учебнику </a:t>
            </a:r>
            <a:r>
              <a:rPr lang="en-US" sz="2000" dirty="0" smtClean="0">
                <a:solidFill>
                  <a:schemeClr val="tx1"/>
                </a:solidFill>
              </a:rPr>
              <a:t>Spotlight </a:t>
            </a:r>
            <a:endParaRPr lang="ru-RU" sz="2000" dirty="0" smtClean="0">
              <a:solidFill>
                <a:schemeClr val="tx1"/>
              </a:solidFill>
            </a:endParaRPr>
          </a:p>
          <a:p>
            <a:pPr marL="285750" indent="-285750" algn="just">
              <a:buFont typeface="Wingdings" pitchFamily="2" charset="2"/>
              <a:buChar char="Ø"/>
            </a:pPr>
            <a:r>
              <a:rPr lang="ru-RU" sz="2000" dirty="0">
                <a:solidFill>
                  <a:schemeClr val="tx1"/>
                </a:solidFill>
              </a:rPr>
              <a:t>р</a:t>
            </a:r>
            <a:r>
              <a:rPr lang="ru-RU" sz="2000" dirty="0" smtClean="0">
                <a:solidFill>
                  <a:schemeClr val="tx1"/>
                </a:solidFill>
              </a:rPr>
              <a:t>азработали памятку </a:t>
            </a:r>
            <a:r>
              <a:rPr lang="ru-RU" sz="2000" dirty="0">
                <a:solidFill>
                  <a:schemeClr val="tx1"/>
                </a:solidFill>
              </a:rPr>
              <a:t>«Как понять английские </a:t>
            </a:r>
            <a:r>
              <a:rPr lang="ru-RU" sz="2000" dirty="0" smtClean="0">
                <a:solidFill>
                  <a:schemeClr val="tx1"/>
                </a:solidFill>
              </a:rPr>
              <a:t>идиомы» и разослали </a:t>
            </a:r>
            <a:r>
              <a:rPr lang="ru-RU" sz="2000" dirty="0">
                <a:solidFill>
                  <a:schemeClr val="tx1"/>
                </a:solidFill>
              </a:rPr>
              <a:t>обучающимся МБОУ «СОШ №6» по средством цифровой образовательной платформы Ханты-Мансийского автономного </a:t>
            </a:r>
            <a:r>
              <a:rPr lang="ru-RU" sz="2000" dirty="0" smtClean="0">
                <a:solidFill>
                  <a:schemeClr val="tx1"/>
                </a:solidFill>
              </a:rPr>
              <a:t>округа-Югры;</a:t>
            </a:r>
          </a:p>
          <a:p>
            <a:pPr marL="285750" indent="-285750" algn="just">
              <a:buFont typeface="Wingdings" pitchFamily="2" charset="2"/>
              <a:buChar char="Ø"/>
            </a:pPr>
            <a:r>
              <a:rPr lang="ru-RU" sz="2000" dirty="0">
                <a:solidFill>
                  <a:schemeClr val="tx1"/>
                </a:solidFill>
              </a:rPr>
              <a:t>р</a:t>
            </a:r>
            <a:r>
              <a:rPr lang="ru-RU" sz="2000" dirty="0" smtClean="0">
                <a:solidFill>
                  <a:schemeClr val="tx1"/>
                </a:solidFill>
              </a:rPr>
              <a:t>азработали буклет «</a:t>
            </a:r>
            <a:r>
              <a:rPr lang="en-US" sz="2000" dirty="0" smtClean="0">
                <a:solidFill>
                  <a:schemeClr val="tx1"/>
                </a:solidFill>
              </a:rPr>
              <a:t>English idioms</a:t>
            </a:r>
            <a:r>
              <a:rPr lang="ru-RU" sz="2000" dirty="0" smtClean="0">
                <a:solidFill>
                  <a:schemeClr val="tx1"/>
                </a:solidFill>
              </a:rPr>
              <a:t>», разослали его </a:t>
            </a:r>
            <a:r>
              <a:rPr lang="ru-RU" sz="2000" dirty="0">
                <a:solidFill>
                  <a:schemeClr val="tx1"/>
                </a:solidFill>
              </a:rPr>
              <a:t>обучающимся МБОУ «СОШ №6» по средством цифровой образовательной платформы Ханты-Мансийского автономного </a:t>
            </a:r>
            <a:r>
              <a:rPr lang="ru-RU" sz="2000" dirty="0" smtClean="0">
                <a:solidFill>
                  <a:schemeClr val="tx1"/>
                </a:solidFill>
              </a:rPr>
              <a:t>округа-Югры и </a:t>
            </a:r>
            <a:r>
              <a:rPr lang="ru-RU" sz="2000" dirty="0">
                <a:solidFill>
                  <a:schemeClr val="tx1"/>
                </a:solidFill>
              </a:rPr>
              <a:t>разместили на классных стендах в учебных кабинетах по английскому языку.</a:t>
            </a:r>
          </a:p>
          <a:p>
            <a:endParaRPr lang="ru-RU" sz="1600" dirty="0">
              <a:solidFill>
                <a:schemeClr val="tx1"/>
              </a:solidFill>
            </a:endParaRPr>
          </a:p>
        </p:txBody>
      </p:sp>
      <p:sp>
        <p:nvSpPr>
          <p:cNvPr id="6" name="TextBox 5"/>
          <p:cNvSpPr txBox="1"/>
          <p:nvPr/>
        </p:nvSpPr>
        <p:spPr>
          <a:xfrm>
            <a:off x="1475656" y="548680"/>
            <a:ext cx="6192688" cy="523220"/>
          </a:xfrm>
          <a:prstGeom prst="rect">
            <a:avLst/>
          </a:prstGeom>
          <a:noFill/>
        </p:spPr>
        <p:txBody>
          <a:bodyPr wrap="square" rtlCol="0">
            <a:spAutoFit/>
          </a:bodyPr>
          <a:lstStyle/>
          <a:p>
            <a:pPr algn="ctr"/>
            <a:r>
              <a:rPr lang="ru-RU" sz="2800" b="1" dirty="0" smtClean="0">
                <a:solidFill>
                  <a:srgbClr val="1F0BB5"/>
                </a:solidFill>
                <a:latin typeface="+mj-lt"/>
              </a:rPr>
              <a:t>Использование результатов</a:t>
            </a:r>
            <a:endParaRPr lang="ru-RU" sz="2800" b="1" dirty="0">
              <a:solidFill>
                <a:srgbClr val="1F0BB5"/>
              </a:solidFill>
              <a:latin typeface="+mj-lt"/>
            </a:endParaRPr>
          </a:p>
        </p:txBody>
      </p:sp>
    </p:spTree>
    <p:extLst>
      <p:ext uri="{BB962C8B-B14F-4D97-AF65-F5344CB8AC3E}">
        <p14:creationId xmlns:p14="http://schemas.microsoft.com/office/powerpoint/2010/main" val="32466803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indent="0" algn="just">
              <a:buNone/>
            </a:pPr>
            <a:r>
              <a:rPr lang="ru-RU" sz="2400" dirty="0" smtClean="0">
                <a:solidFill>
                  <a:schemeClr val="tx1"/>
                </a:solidFill>
                <a:cs typeface="Arial" panose="020B0604020202020204" pitchFamily="34" charset="0"/>
              </a:rPr>
              <a:t>	</a:t>
            </a:r>
            <a:endParaRPr lang="ru-RU" sz="2400" dirty="0">
              <a:solidFill>
                <a:schemeClr val="tx1"/>
              </a:solidFill>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090" y="728700"/>
            <a:ext cx="7552190"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16716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indent="0" algn="just">
              <a:buNone/>
            </a:pPr>
            <a:r>
              <a:rPr lang="ru-RU" sz="2400" dirty="0" smtClean="0">
                <a:solidFill>
                  <a:schemeClr val="tx1"/>
                </a:solidFill>
                <a:cs typeface="Arial" panose="020B0604020202020204" pitchFamily="34" charset="0"/>
              </a:rPr>
              <a:t>	</a:t>
            </a:r>
            <a:endParaRPr lang="ru-RU" sz="2400" dirty="0">
              <a:solidFill>
                <a:schemeClr val="tx1"/>
              </a:solidFill>
            </a:endParaRPr>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8316" y="752164"/>
            <a:ext cx="7867368"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16716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indent="0" algn="just">
              <a:buNone/>
            </a:pPr>
            <a:r>
              <a:rPr lang="ru-RU" sz="2400" dirty="0" smtClean="0">
                <a:solidFill>
                  <a:schemeClr val="tx1"/>
                </a:solidFill>
                <a:cs typeface="Arial" panose="020B0604020202020204" pitchFamily="34" charset="0"/>
              </a:rPr>
              <a:t>	Полученные результаты исследования дают возможность утверждать, что продукт исследовательской работы является актуальным и востребованным. Знание и использование идиом в речи дает возможность лучше понимать носителей языка.</a:t>
            </a:r>
          </a:p>
          <a:p>
            <a:pPr algn="just"/>
            <a:r>
              <a:rPr lang="ru-RU" sz="2400" dirty="0" smtClean="0">
                <a:solidFill>
                  <a:schemeClr val="tx1"/>
                </a:solidFill>
                <a:cs typeface="Arial" panose="020B0604020202020204" pitchFamily="34" charset="0"/>
              </a:rPr>
              <a:t>	</a:t>
            </a:r>
            <a:r>
              <a:rPr lang="ru-RU" sz="2400" dirty="0" smtClean="0">
                <a:solidFill>
                  <a:schemeClr val="tx1"/>
                </a:solidFill>
              </a:rPr>
              <a:t>Благодаря разработанному нами </a:t>
            </a:r>
            <a:r>
              <a:rPr lang="ru-RU" sz="2400" dirty="0" err="1" smtClean="0">
                <a:solidFill>
                  <a:schemeClr val="tx1"/>
                </a:solidFill>
              </a:rPr>
              <a:t>мультимедийному</a:t>
            </a:r>
            <a:r>
              <a:rPr lang="ru-RU" sz="2400" dirty="0" smtClean="0">
                <a:solidFill>
                  <a:schemeClr val="tx1"/>
                </a:solidFill>
              </a:rPr>
              <a:t> приложению, учащиеся смогут познакомиться с идиомами, выучить, закрепить идиоматические выражения и использовать их в своей речи,  благодаря чему их  речь станет более яркой и близкой к  оригиналу! </a:t>
            </a:r>
            <a:endParaRPr lang="ru-RU" sz="2400" dirty="0">
              <a:solidFill>
                <a:schemeClr val="tx1"/>
              </a:solidFill>
            </a:endParaRPr>
          </a:p>
        </p:txBody>
      </p:sp>
      <p:sp>
        <p:nvSpPr>
          <p:cNvPr id="5" name="TextBox 4"/>
          <p:cNvSpPr txBox="1"/>
          <p:nvPr/>
        </p:nvSpPr>
        <p:spPr>
          <a:xfrm>
            <a:off x="755576" y="476672"/>
            <a:ext cx="7560840" cy="523220"/>
          </a:xfrm>
          <a:prstGeom prst="rect">
            <a:avLst/>
          </a:prstGeom>
          <a:noFill/>
        </p:spPr>
        <p:txBody>
          <a:bodyPr wrap="square">
            <a:spAutoFit/>
          </a:bodyPr>
          <a:lstStyle/>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Заключение</a:t>
            </a:r>
            <a:endParaRPr lang="ru-RU" sz="2800" b="1" dirty="0">
              <a:ln w="11430"/>
              <a:solidFill>
                <a:srgbClr val="1F0BB5"/>
              </a:solidFill>
              <a:effectLst>
                <a:outerShdw blurRad="50800" dist="39000" dir="5460000" algn="tl">
                  <a:srgbClr val="000000">
                    <a:alpha val="38000"/>
                  </a:srgbClr>
                </a:outerShdw>
              </a:effectLst>
              <a:latin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95536" y="332656"/>
            <a:ext cx="8391306"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endParaRPr lang="ru-RU" sz="2000" dirty="0" smtClean="0">
              <a:solidFill>
                <a:schemeClr val="tx1"/>
              </a:solidFill>
            </a:endParaRPr>
          </a:p>
          <a:p>
            <a:pPr algn="just" fontAlgn="auto">
              <a:spcBef>
                <a:spcPts val="0"/>
              </a:spcBef>
              <a:spcAft>
                <a:spcPts val="0"/>
              </a:spcAft>
              <a:defRPr/>
            </a:pPr>
            <a:endParaRPr lang="ru-RU" sz="2000" dirty="0" smtClean="0">
              <a:solidFill>
                <a:schemeClr val="tx1"/>
              </a:solidFill>
            </a:endParaRPr>
          </a:p>
          <a:p>
            <a:pPr algn="just" fontAlgn="auto">
              <a:spcBef>
                <a:spcPts val="0"/>
              </a:spcBef>
              <a:spcAft>
                <a:spcPts val="0"/>
              </a:spcAft>
              <a:defRPr/>
            </a:pPr>
            <a:r>
              <a:rPr lang="ru-RU" sz="2000" dirty="0" smtClean="0">
                <a:solidFill>
                  <a:schemeClr val="tx1"/>
                </a:solidFill>
              </a:rPr>
              <a:t>	Изучение английского языка как языка международного общения в современном мире крайне необходимо. При его изучении, а также в общении мы часто сталкиваемся с идиоматическими выражениями, понять которые бывает затруднительно, несмотря на то, что мы знаем перевод каждого отдельного слова, а значит, возникает необходимость в знании большего числа идиом для свободного общения с носителями английского языка.</a:t>
            </a:r>
          </a:p>
          <a:p>
            <a:pPr algn="just" fontAlgn="auto">
              <a:spcBef>
                <a:spcPts val="0"/>
              </a:spcBef>
              <a:spcAft>
                <a:spcPts val="0"/>
              </a:spcAft>
              <a:defRPr/>
            </a:pPr>
            <a:r>
              <a:rPr lang="ru-RU" sz="2000" dirty="0" smtClean="0">
                <a:solidFill>
                  <a:schemeClr val="tx1"/>
                </a:solidFill>
              </a:rPr>
              <a:t>	Знание английских устойчивых выражений в полной мере помогает наслаждаться чтением оригинальных английских текстов, ярко характеризуют уровень владения языком говорящего. Английские устойчивые выражения не только украшают речь, они также позволяют сократить громоздкие предложения до небольших  выражений (временами даже до двух-трех слов). Речь с использованием английских идиом становится более красивой и стройной.</a:t>
            </a:r>
          </a:p>
          <a:p>
            <a:pPr algn="ctr" fontAlgn="auto">
              <a:spcBef>
                <a:spcPts val="0"/>
              </a:spcBef>
              <a:spcAft>
                <a:spcPts val="0"/>
              </a:spcAft>
              <a:defRPr/>
            </a:pPr>
            <a:endParaRPr lang="ru-RU" sz="2400" dirty="0">
              <a:solidFill>
                <a:schemeClr val="tx1"/>
              </a:solidFill>
            </a:endParaRPr>
          </a:p>
        </p:txBody>
      </p:sp>
      <p:sp>
        <p:nvSpPr>
          <p:cNvPr id="5" name="TextBox 4"/>
          <p:cNvSpPr txBox="1"/>
          <p:nvPr/>
        </p:nvSpPr>
        <p:spPr>
          <a:xfrm>
            <a:off x="2051720" y="476672"/>
            <a:ext cx="5000625" cy="523875"/>
          </a:xfrm>
          <a:prstGeom prst="rect">
            <a:avLst/>
          </a:prstGeom>
          <a:noFill/>
        </p:spPr>
        <p:txBody>
          <a:bodyPr>
            <a:spAutoFit/>
          </a:bodyPr>
          <a:lstStyle/>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Актуальность</a:t>
            </a:r>
            <a:endParaRPr lang="ru-RU" sz="2800" b="1" dirty="0">
              <a:ln w="11430"/>
              <a:solidFill>
                <a:srgbClr val="1F0BB5"/>
              </a:solidFill>
              <a:effectLst>
                <a:outerShdw blurRad="50800" dist="39000" dir="5460000" algn="tl">
                  <a:srgbClr val="000000">
                    <a:alpha val="38000"/>
                  </a:srgbClr>
                </a:outerShdw>
              </a:effectLst>
              <a:latin typeface="+mn-l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95536" y="404664"/>
            <a:ext cx="8391306" cy="6239616"/>
          </a:xfrm>
          <a:prstGeom prst="roundRect">
            <a:avLst/>
          </a:prstGeom>
          <a:gradFill>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1200" b="1" dirty="0">
              <a:solidFill>
                <a:schemeClr val="tx1"/>
              </a:solidFill>
            </a:endParaRPr>
          </a:p>
          <a:p>
            <a:pPr marL="228600" lvl="0" indent="-228600">
              <a:buAutoNum type="arabicPeriod"/>
            </a:pPr>
            <a:endParaRPr lang="ru-RU" sz="1300" dirty="0" smtClean="0">
              <a:solidFill>
                <a:schemeClr val="tx1"/>
              </a:solidFill>
            </a:endParaRPr>
          </a:p>
          <a:p>
            <a:pPr marL="228600" lvl="0" indent="-228600">
              <a:buAutoNum type="arabicPeriod"/>
            </a:pPr>
            <a:endParaRPr lang="ru-RU" sz="1300" dirty="0">
              <a:solidFill>
                <a:schemeClr val="tx1"/>
              </a:solidFill>
            </a:endParaRPr>
          </a:p>
          <a:p>
            <a:pPr marL="228600" lvl="0" indent="-228600">
              <a:buAutoNum type="arabicPeriod"/>
            </a:pPr>
            <a:r>
              <a:rPr lang="ru-RU" sz="1300" dirty="0" smtClean="0">
                <a:solidFill>
                  <a:schemeClr val="tx1"/>
                </a:solidFill>
              </a:rPr>
              <a:t>Английские </a:t>
            </a:r>
            <a:r>
              <a:rPr lang="ru-RU" sz="1300" dirty="0">
                <a:solidFill>
                  <a:schemeClr val="tx1"/>
                </a:solidFill>
              </a:rPr>
              <a:t>идиомы с переводом [Электронный ресурс]. – Режим доступа: </a:t>
            </a:r>
            <a:r>
              <a:rPr lang="ru-RU" sz="1300" u="sng" dirty="0">
                <a:solidFill>
                  <a:schemeClr val="tx1"/>
                </a:solidFill>
                <a:hlinkClick r:id="rId4"/>
              </a:rPr>
              <a:t>https://</a:t>
            </a:r>
            <a:r>
              <a:rPr lang="ru-RU" sz="1300" u="sng" dirty="0" smtClean="0">
                <a:solidFill>
                  <a:schemeClr val="tx1"/>
                </a:solidFill>
                <a:hlinkClick r:id="rId4"/>
              </a:rPr>
              <a:t>catchenglish.ru/frazy-i-vyrazheniya/razlichnye-idiomy-svyazannye-s-dejstviyami.html</a:t>
            </a:r>
            <a:endParaRPr lang="ru-RU" sz="1300" dirty="0">
              <a:solidFill>
                <a:schemeClr val="tx1"/>
              </a:solidFill>
            </a:endParaRPr>
          </a:p>
          <a:p>
            <a:pPr marL="228600" lvl="0" indent="-228600">
              <a:buAutoNum type="arabicPeriod"/>
            </a:pPr>
            <a:r>
              <a:rPr lang="ru-RU" sz="1300" dirty="0" smtClean="0">
                <a:solidFill>
                  <a:schemeClr val="tx1"/>
                </a:solidFill>
              </a:rPr>
              <a:t>Виноградов </a:t>
            </a:r>
            <a:r>
              <a:rPr lang="ru-RU" sz="1300" dirty="0">
                <a:solidFill>
                  <a:schemeClr val="tx1"/>
                </a:solidFill>
              </a:rPr>
              <a:t>В.В. Об основных типах фразеологических единиц в русском языке. // Избранные труды. Лексикология и лексикография. – М., 1977. – С. </a:t>
            </a:r>
            <a:r>
              <a:rPr lang="ru-RU" sz="1300" dirty="0" smtClean="0">
                <a:solidFill>
                  <a:schemeClr val="tx1"/>
                </a:solidFill>
              </a:rPr>
              <a:t>140-161.</a:t>
            </a:r>
          </a:p>
          <a:p>
            <a:pPr marL="228600" lvl="0" indent="-228600">
              <a:buAutoNum type="arabicPeriod"/>
            </a:pPr>
            <a:r>
              <a:rPr lang="ru-RU" sz="1300" dirty="0" smtClean="0">
                <a:solidFill>
                  <a:schemeClr val="tx1"/>
                </a:solidFill>
              </a:rPr>
              <a:t>Виноградов </a:t>
            </a:r>
            <a:r>
              <a:rPr lang="ru-RU" sz="1300" dirty="0">
                <a:solidFill>
                  <a:schemeClr val="tx1"/>
                </a:solidFill>
              </a:rPr>
              <a:t>В.С. Перевод: Общие и лексические вопросы. – М.: КДУ, 2006. – 240 </a:t>
            </a:r>
            <a:r>
              <a:rPr lang="ru-RU" sz="1300" dirty="0" smtClean="0">
                <a:solidFill>
                  <a:schemeClr val="tx1"/>
                </a:solidFill>
              </a:rPr>
              <a:t>с.</a:t>
            </a:r>
          </a:p>
          <a:p>
            <a:pPr marL="228600" lvl="0" indent="-228600">
              <a:buAutoNum type="arabicPeriod"/>
            </a:pPr>
            <a:r>
              <a:rPr lang="ru-RU" sz="1300" dirty="0" smtClean="0">
                <a:solidFill>
                  <a:schemeClr val="tx1"/>
                </a:solidFill>
              </a:rPr>
              <a:t>Иванов </a:t>
            </a:r>
            <a:r>
              <a:rPr lang="ru-RU" sz="1300" dirty="0">
                <a:solidFill>
                  <a:schemeClr val="tx1"/>
                </a:solidFill>
              </a:rPr>
              <a:t>А.О. </a:t>
            </a:r>
            <a:r>
              <a:rPr lang="ru-RU" sz="1300" dirty="0" err="1">
                <a:solidFill>
                  <a:schemeClr val="tx1"/>
                </a:solidFill>
              </a:rPr>
              <a:t>Безэквивалентная</a:t>
            </a:r>
            <a:r>
              <a:rPr lang="ru-RU" sz="1300" dirty="0">
                <a:solidFill>
                  <a:schemeClr val="tx1"/>
                </a:solidFill>
              </a:rPr>
              <a:t> лексика. – СПб.: Филологический факультет СПбГУ; Изд-во С.-</a:t>
            </a:r>
            <a:r>
              <a:rPr lang="ru-RU" sz="1300" dirty="0" err="1">
                <a:solidFill>
                  <a:schemeClr val="tx1"/>
                </a:solidFill>
              </a:rPr>
              <a:t>Петсрб</a:t>
            </a:r>
            <a:r>
              <a:rPr lang="ru-RU" sz="1300" dirty="0">
                <a:solidFill>
                  <a:schemeClr val="tx1"/>
                </a:solidFill>
              </a:rPr>
              <a:t>. ун-та, 2006. – 192 </a:t>
            </a:r>
            <a:r>
              <a:rPr lang="ru-RU" sz="1300" dirty="0" smtClean="0">
                <a:solidFill>
                  <a:schemeClr val="tx1"/>
                </a:solidFill>
              </a:rPr>
              <a:t>с.</a:t>
            </a:r>
          </a:p>
          <a:p>
            <a:pPr marL="228600" lvl="0" indent="-228600">
              <a:buAutoNum type="arabicPeriod"/>
            </a:pPr>
            <a:r>
              <a:rPr lang="ru-RU" sz="1300" dirty="0" smtClean="0">
                <a:solidFill>
                  <a:schemeClr val="tx1"/>
                </a:solidFill>
              </a:rPr>
              <a:t>Идиома </a:t>
            </a:r>
            <a:r>
              <a:rPr lang="ru-RU" sz="1300" dirty="0">
                <a:solidFill>
                  <a:schemeClr val="tx1"/>
                </a:solidFill>
              </a:rPr>
              <a:t>[Электронный ресурс]. – Режим доступа: </a:t>
            </a:r>
            <a:r>
              <a:rPr lang="ru-RU" sz="1300" u="sng" dirty="0">
                <a:solidFill>
                  <a:srgbClr val="FF0000"/>
                </a:solidFill>
                <a:hlinkClick r:id="rId5"/>
              </a:rPr>
              <a:t>https://</a:t>
            </a:r>
            <a:r>
              <a:rPr lang="ru-RU" sz="1300" u="sng" dirty="0" smtClean="0">
                <a:solidFill>
                  <a:srgbClr val="FF0000"/>
                </a:solidFill>
                <a:hlinkClick r:id="rId5"/>
              </a:rPr>
              <a:t>goo.su/4qey</a:t>
            </a:r>
            <a:endParaRPr lang="ru-RU" sz="1300" dirty="0">
              <a:solidFill>
                <a:srgbClr val="FF0000"/>
              </a:solidFill>
            </a:endParaRPr>
          </a:p>
          <a:p>
            <a:pPr marL="228600" lvl="0" indent="-228600">
              <a:buAutoNum type="arabicPeriod"/>
            </a:pPr>
            <a:r>
              <a:rPr lang="ru-RU" sz="1300" dirty="0" err="1" smtClean="0">
                <a:solidFill>
                  <a:schemeClr val="tx1"/>
                </a:solidFill>
              </a:rPr>
              <a:t>Кунин</a:t>
            </a:r>
            <a:r>
              <a:rPr lang="ru-RU" sz="1300" dirty="0" smtClean="0">
                <a:solidFill>
                  <a:schemeClr val="tx1"/>
                </a:solidFill>
              </a:rPr>
              <a:t> </a:t>
            </a:r>
            <a:r>
              <a:rPr lang="ru-RU" sz="1300" dirty="0">
                <a:solidFill>
                  <a:schemeClr val="tx1"/>
                </a:solidFill>
              </a:rPr>
              <a:t>А.В.</a:t>
            </a:r>
            <a:r>
              <a:rPr lang="ru-RU" sz="1300" b="1" dirty="0">
                <a:solidFill>
                  <a:schemeClr val="tx1"/>
                </a:solidFill>
              </a:rPr>
              <a:t> </a:t>
            </a:r>
            <a:r>
              <a:rPr lang="ru-RU" sz="1300" dirty="0">
                <a:solidFill>
                  <a:schemeClr val="tx1"/>
                </a:solidFill>
              </a:rPr>
              <a:t>Курс фразеологии современного английского языка. – Дубна: Феникс+, 2005. – 488 </a:t>
            </a:r>
            <a:r>
              <a:rPr lang="ru-RU" sz="1300" dirty="0" smtClean="0">
                <a:solidFill>
                  <a:schemeClr val="tx1"/>
                </a:solidFill>
              </a:rPr>
              <a:t>с.</a:t>
            </a:r>
          </a:p>
          <a:p>
            <a:pPr marL="228600" lvl="0" indent="-228600">
              <a:buAutoNum type="arabicPeriod"/>
            </a:pPr>
            <a:r>
              <a:rPr lang="ru-RU" sz="1300" dirty="0" smtClean="0">
                <a:solidFill>
                  <a:schemeClr val="tx1"/>
                </a:solidFill>
              </a:rPr>
              <a:t>Ожегов </a:t>
            </a:r>
            <a:r>
              <a:rPr lang="ru-RU" sz="1300" dirty="0">
                <a:solidFill>
                  <a:schemeClr val="tx1"/>
                </a:solidFill>
              </a:rPr>
              <a:t>С. И. и Шведова Н. Ю. Толковый словарь русского языка: 80000 слов и фразеологических выражений / Российская академия наук. Институт русского языка им. В. В. Виноградова. – 4-е изд., дополненное. – М.: ООО «ИТИ Технологии», </a:t>
            </a:r>
            <a:r>
              <a:rPr lang="ru-RU" sz="1300" dirty="0" smtClean="0">
                <a:solidFill>
                  <a:schemeClr val="tx1"/>
                </a:solidFill>
              </a:rPr>
              <a:t>2003.</a:t>
            </a:r>
          </a:p>
          <a:p>
            <a:pPr marL="228600" lvl="0" indent="-228600">
              <a:buAutoNum type="arabicPeriod"/>
            </a:pPr>
            <a:r>
              <a:rPr lang="ru-RU" sz="1300" dirty="0" smtClean="0">
                <a:solidFill>
                  <a:schemeClr val="tx1"/>
                </a:solidFill>
              </a:rPr>
              <a:t>Разговорные </a:t>
            </a:r>
            <a:r>
              <a:rPr lang="ru-RU" sz="1300" dirty="0">
                <a:solidFill>
                  <a:schemeClr val="tx1"/>
                </a:solidFill>
              </a:rPr>
              <a:t>идиомы в английском языке с примерами и переводом       (</a:t>
            </a:r>
            <a:r>
              <a:rPr lang="en-US" sz="1300" dirty="0">
                <a:solidFill>
                  <a:schemeClr val="tx1"/>
                </a:solidFill>
              </a:rPr>
              <a:t>Everyday idioms</a:t>
            </a:r>
            <a:r>
              <a:rPr lang="ru-RU" sz="1300" dirty="0">
                <a:solidFill>
                  <a:schemeClr val="tx1"/>
                </a:solidFill>
              </a:rPr>
              <a:t>) [Электронный ресурс]. – Режим доступа: </a:t>
            </a:r>
            <a:r>
              <a:rPr lang="ru-RU" sz="1300" u="sng" dirty="0">
                <a:solidFill>
                  <a:schemeClr val="tx1"/>
                </a:solidFill>
                <a:hlinkClick r:id="rId6"/>
              </a:rPr>
              <a:t>http://</a:t>
            </a:r>
            <a:r>
              <a:rPr lang="ru-RU" sz="1300" u="sng" dirty="0" smtClean="0">
                <a:solidFill>
                  <a:schemeClr val="tx1"/>
                </a:solidFill>
                <a:hlinkClick r:id="rId6"/>
              </a:rPr>
              <a:t>study-english.info/everyday-idioms.php</a:t>
            </a:r>
            <a:endParaRPr lang="ru-RU" sz="1300" dirty="0">
              <a:solidFill>
                <a:schemeClr val="tx1"/>
              </a:solidFill>
            </a:endParaRPr>
          </a:p>
          <a:p>
            <a:pPr marL="228600" lvl="0" indent="-228600">
              <a:buAutoNum type="arabicPeriod"/>
            </a:pPr>
            <a:r>
              <a:rPr lang="ru-RU" sz="1300" dirty="0" smtClean="0">
                <a:solidFill>
                  <a:schemeClr val="tx1"/>
                </a:solidFill>
              </a:rPr>
              <a:t>Сравнение </a:t>
            </a:r>
            <a:r>
              <a:rPr lang="ru-RU" sz="1300" dirty="0">
                <a:solidFill>
                  <a:schemeClr val="tx1"/>
                </a:solidFill>
              </a:rPr>
              <a:t>фразеологизмов английского и русского языков [Электронный ресурс]. – Режим доступа: </a:t>
            </a:r>
            <a:r>
              <a:rPr lang="ru-RU" sz="1300" u="sng" dirty="0">
                <a:solidFill>
                  <a:schemeClr val="tx1"/>
                </a:solidFill>
                <a:hlinkClick r:id="rId7"/>
              </a:rPr>
              <a:t>http://</a:t>
            </a:r>
            <a:r>
              <a:rPr lang="ru-RU" sz="1300" u="sng" dirty="0" smtClean="0">
                <a:solidFill>
                  <a:schemeClr val="tx1"/>
                </a:solidFill>
                <a:hlinkClick r:id="rId7"/>
              </a:rPr>
              <a:t>festival.1september.ru/articles/587729/</a:t>
            </a:r>
            <a:endParaRPr lang="ru-RU" sz="1300" dirty="0">
              <a:solidFill>
                <a:schemeClr val="tx1"/>
              </a:solidFill>
            </a:endParaRPr>
          </a:p>
          <a:p>
            <a:pPr marL="228600" lvl="0" indent="-228600">
              <a:buAutoNum type="arabicPeriod"/>
            </a:pPr>
            <a:r>
              <a:rPr lang="ru-RU" sz="1300" dirty="0" smtClean="0">
                <a:solidFill>
                  <a:schemeClr val="tx1"/>
                </a:solidFill>
              </a:rPr>
              <a:t>Трудности </a:t>
            </a:r>
            <a:r>
              <a:rPr lang="ru-RU" sz="1300" dirty="0">
                <a:solidFill>
                  <a:schemeClr val="tx1"/>
                </a:solidFill>
              </a:rPr>
              <a:t>перевода идиом [Электронный ресурс]. – Режим доступа: </a:t>
            </a:r>
            <a:r>
              <a:rPr lang="ru-RU" sz="1300" u="sng" dirty="0">
                <a:solidFill>
                  <a:schemeClr val="tx1"/>
                </a:solidFill>
                <a:hlinkClick r:id="rId8"/>
              </a:rPr>
              <a:t>http://</a:t>
            </a:r>
            <a:r>
              <a:rPr lang="ru-RU" sz="1300" u="sng" dirty="0" smtClean="0">
                <a:solidFill>
                  <a:schemeClr val="tx1"/>
                </a:solidFill>
                <a:hlinkClick r:id="rId8"/>
              </a:rPr>
              <a:t>www.london-moscow.ru/trudnosti_perevoda_idiom</a:t>
            </a:r>
            <a:endParaRPr lang="ru-RU" sz="1300" dirty="0">
              <a:solidFill>
                <a:schemeClr val="tx1"/>
              </a:solidFill>
            </a:endParaRPr>
          </a:p>
          <a:p>
            <a:pPr marL="228600" lvl="0" indent="-228600">
              <a:buAutoNum type="arabicPeriod"/>
            </a:pPr>
            <a:r>
              <a:rPr lang="ru-RU" sz="1300" dirty="0" smtClean="0">
                <a:solidFill>
                  <a:schemeClr val="tx1"/>
                </a:solidFill>
              </a:rPr>
              <a:t>Фразеологизмы </a:t>
            </a:r>
            <a:r>
              <a:rPr lang="ru-RU" sz="1300" dirty="0">
                <a:solidFill>
                  <a:schemeClr val="tx1"/>
                </a:solidFill>
              </a:rPr>
              <a:t>и идиомы [Электронный ресурс]. – Режим доступа: </a:t>
            </a:r>
            <a:r>
              <a:rPr lang="ru-RU" sz="1300" u="sng" dirty="0">
                <a:solidFill>
                  <a:schemeClr val="tx1"/>
                </a:solidFill>
                <a:hlinkClick r:id="rId9"/>
              </a:rPr>
              <a:t>https://</a:t>
            </a:r>
            <a:r>
              <a:rPr lang="ru-RU" sz="1300" u="sng" dirty="0" smtClean="0">
                <a:solidFill>
                  <a:schemeClr val="tx1"/>
                </a:solidFill>
                <a:hlinkClick r:id="rId9"/>
              </a:rPr>
              <a:t>smekni.com/a/129996/frazeologizmy-i-idiomy/</a:t>
            </a:r>
            <a:endParaRPr lang="ru-RU" sz="1300" dirty="0">
              <a:solidFill>
                <a:schemeClr val="tx1"/>
              </a:solidFill>
            </a:endParaRPr>
          </a:p>
          <a:p>
            <a:pPr marL="228600" lvl="0" indent="-228600">
              <a:buAutoNum type="arabicPeriod"/>
            </a:pPr>
            <a:r>
              <a:rPr lang="ru-RU" sz="1300" dirty="0" smtClean="0">
                <a:solidFill>
                  <a:schemeClr val="tx1"/>
                </a:solidFill>
              </a:rPr>
              <a:t>Шитова </a:t>
            </a:r>
            <a:r>
              <a:rPr lang="ru-RU" sz="1300" dirty="0">
                <a:solidFill>
                  <a:schemeClr val="tx1"/>
                </a:solidFill>
              </a:rPr>
              <a:t>Л.Ф., </a:t>
            </a:r>
            <a:r>
              <a:rPr lang="ru-RU" sz="1300" dirty="0" err="1">
                <a:solidFill>
                  <a:schemeClr val="tx1"/>
                </a:solidFill>
              </a:rPr>
              <a:t>Брускина</a:t>
            </a:r>
            <a:r>
              <a:rPr lang="ru-RU" sz="1300" dirty="0">
                <a:solidFill>
                  <a:schemeClr val="tx1"/>
                </a:solidFill>
              </a:rPr>
              <a:t> Т. Л.. </a:t>
            </a:r>
            <a:r>
              <a:rPr lang="ru-RU" sz="1300" dirty="0" err="1">
                <a:solidFill>
                  <a:schemeClr val="tx1"/>
                </a:solidFill>
              </a:rPr>
              <a:t>English</a:t>
            </a:r>
            <a:r>
              <a:rPr lang="ru-RU" sz="1300" dirty="0">
                <a:solidFill>
                  <a:schemeClr val="tx1"/>
                </a:solidFill>
              </a:rPr>
              <a:t> </a:t>
            </a:r>
            <a:r>
              <a:rPr lang="ru-RU" sz="1300" dirty="0" err="1">
                <a:solidFill>
                  <a:schemeClr val="tx1"/>
                </a:solidFill>
              </a:rPr>
              <a:t>Idioms</a:t>
            </a:r>
            <a:r>
              <a:rPr lang="ru-RU" sz="1300" dirty="0">
                <a:solidFill>
                  <a:schemeClr val="tx1"/>
                </a:solidFill>
              </a:rPr>
              <a:t> </a:t>
            </a:r>
            <a:r>
              <a:rPr lang="ru-RU" sz="1300" dirty="0" err="1">
                <a:solidFill>
                  <a:schemeClr val="tx1"/>
                </a:solidFill>
              </a:rPr>
              <a:t>and</a:t>
            </a:r>
            <a:r>
              <a:rPr lang="ru-RU" sz="1300" dirty="0">
                <a:solidFill>
                  <a:schemeClr val="tx1"/>
                </a:solidFill>
              </a:rPr>
              <a:t> </a:t>
            </a:r>
            <a:r>
              <a:rPr lang="ru-RU" sz="1300" dirty="0" err="1">
                <a:solidFill>
                  <a:schemeClr val="tx1"/>
                </a:solidFill>
              </a:rPr>
              <a:t>Phrasal</a:t>
            </a:r>
            <a:r>
              <a:rPr lang="ru-RU" sz="1300" dirty="0">
                <a:solidFill>
                  <a:schemeClr val="tx1"/>
                </a:solidFill>
              </a:rPr>
              <a:t> </a:t>
            </a:r>
            <a:r>
              <a:rPr lang="ru-RU" sz="1300" dirty="0" err="1">
                <a:solidFill>
                  <a:schemeClr val="tx1"/>
                </a:solidFill>
              </a:rPr>
              <a:t>Verbs</a:t>
            </a:r>
            <a:r>
              <a:rPr lang="ru-RU" sz="1300" dirty="0">
                <a:solidFill>
                  <a:schemeClr val="tx1"/>
                </a:solidFill>
              </a:rPr>
              <a:t> =Англо-русский словарь идиом и фразовых глаголов. - 3-е издание. – СПб.: Антология, 2007. – 256 </a:t>
            </a:r>
            <a:r>
              <a:rPr lang="ru-RU" sz="1300" dirty="0" smtClean="0">
                <a:solidFill>
                  <a:schemeClr val="tx1"/>
                </a:solidFill>
              </a:rPr>
              <a:t>с.</a:t>
            </a:r>
          </a:p>
          <a:p>
            <a:pPr marL="228600" lvl="0" indent="-228600">
              <a:buAutoNum type="arabicPeriod"/>
            </a:pPr>
            <a:r>
              <a:rPr lang="ru-RU" sz="1300" dirty="0" smtClean="0">
                <a:solidFill>
                  <a:schemeClr val="tx1"/>
                </a:solidFill>
              </a:rPr>
              <a:t>Шевченко </a:t>
            </a:r>
            <a:r>
              <a:rPr lang="ru-RU" sz="1300" dirty="0">
                <a:solidFill>
                  <a:schemeClr val="tx1"/>
                </a:solidFill>
              </a:rPr>
              <a:t>А., Идиомы. Самый быстрый способ выучить английский язык. – Москва: Издательство АСТ, 2020, - 64 </a:t>
            </a:r>
            <a:r>
              <a:rPr lang="ru-RU" sz="1300" dirty="0" smtClean="0">
                <a:solidFill>
                  <a:schemeClr val="tx1"/>
                </a:solidFill>
              </a:rPr>
              <a:t>с.</a:t>
            </a:r>
          </a:p>
          <a:p>
            <a:pPr marL="228600" lvl="0" indent="-228600">
              <a:buAutoNum type="arabicPeriod"/>
            </a:pPr>
            <a:r>
              <a:rPr lang="en-US" sz="1300" dirty="0" smtClean="0">
                <a:solidFill>
                  <a:schemeClr val="tx1"/>
                </a:solidFill>
              </a:rPr>
              <a:t>Macmillan </a:t>
            </a:r>
            <a:r>
              <a:rPr lang="en-US" sz="1300" dirty="0">
                <a:solidFill>
                  <a:schemeClr val="tx1"/>
                </a:solidFill>
              </a:rPr>
              <a:t>English Dictionary for Advanced Learners. International Student Edition. – Bloomsbury Publishing Plc. - 2006.</a:t>
            </a:r>
            <a:endParaRPr lang="ru-RU" sz="1300" dirty="0">
              <a:solidFill>
                <a:schemeClr val="tx1"/>
              </a:solidFill>
            </a:endParaRPr>
          </a:p>
          <a:p>
            <a:pPr algn="just" fontAlgn="auto">
              <a:spcBef>
                <a:spcPts val="0"/>
              </a:spcBef>
              <a:spcAft>
                <a:spcPts val="0"/>
              </a:spcAft>
              <a:defRPr/>
            </a:pPr>
            <a:r>
              <a:rPr lang="ru-RU" sz="1300" dirty="0" smtClean="0">
                <a:solidFill>
                  <a:schemeClr val="tx1"/>
                </a:solidFill>
              </a:rPr>
              <a:t>	</a:t>
            </a:r>
            <a:endParaRPr lang="ru-RU" sz="1300" dirty="0">
              <a:solidFill>
                <a:schemeClr val="tx1"/>
              </a:solidFill>
            </a:endParaRPr>
          </a:p>
        </p:txBody>
      </p:sp>
      <p:sp>
        <p:nvSpPr>
          <p:cNvPr id="21505" name="Rectangle 1"/>
          <p:cNvSpPr>
            <a:spLocks noChangeArrowheads="1"/>
          </p:cNvSpPr>
          <p:nvPr/>
        </p:nvSpPr>
        <p:spPr bwMode="auto">
          <a:xfrm>
            <a:off x="683568" y="3518626"/>
            <a:ext cx="7776865"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endParaRPr lang="ru-RU" sz="2400" dirty="0" smtClean="0">
              <a:latin typeface="+mn-lt"/>
              <a:cs typeface="Times New Roman" pitchFamily="18" charset="0"/>
            </a:endParaRPr>
          </a:p>
          <a:p>
            <a:pPr algn="just"/>
            <a:endParaRPr lang="ru-RU" sz="2200" dirty="0" smtClean="0">
              <a:latin typeface="+mn-lt"/>
            </a:endParaRPr>
          </a:p>
        </p:txBody>
      </p:sp>
      <p:sp>
        <p:nvSpPr>
          <p:cNvPr id="5" name="TextBox 4"/>
          <p:cNvSpPr txBox="1"/>
          <p:nvPr/>
        </p:nvSpPr>
        <p:spPr>
          <a:xfrm>
            <a:off x="755576" y="476672"/>
            <a:ext cx="7560840" cy="523220"/>
          </a:xfrm>
          <a:prstGeom prst="rect">
            <a:avLst/>
          </a:prstGeom>
          <a:noFill/>
        </p:spPr>
        <p:txBody>
          <a:bodyPr wrap="square">
            <a:spAutoFit/>
          </a:bodyPr>
          <a:lstStyle/>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Список литературы</a:t>
            </a:r>
            <a:endParaRPr lang="ru-RU" sz="2800" b="1" dirty="0">
              <a:ln w="11430"/>
              <a:solidFill>
                <a:srgbClr val="1F0BB5"/>
              </a:solidFill>
              <a:effectLst>
                <a:outerShdw blurRad="50800" dist="39000" dir="5460000" algn="tl">
                  <a:srgbClr val="000000">
                    <a:alpha val="38000"/>
                  </a:srgbClr>
                </a:outerShdw>
              </a:effectLst>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251520" y="260648"/>
            <a:ext cx="8606760" cy="6408712"/>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390" name="TextBox 3"/>
          <p:cNvSpPr txBox="1">
            <a:spLocks noChangeArrowheads="1"/>
          </p:cNvSpPr>
          <p:nvPr/>
        </p:nvSpPr>
        <p:spPr bwMode="auto">
          <a:xfrm>
            <a:off x="1428750" y="1285875"/>
            <a:ext cx="3857625" cy="646113"/>
          </a:xfrm>
          <a:prstGeom prst="rect">
            <a:avLst/>
          </a:prstGeom>
          <a:noFill/>
          <a:ln w="9525">
            <a:noFill/>
            <a:miter lim="800000"/>
            <a:headEnd/>
            <a:tailEnd/>
          </a:ln>
        </p:spPr>
        <p:txBody>
          <a:bodyPr>
            <a:spAutoFit/>
          </a:bodyPr>
          <a:lstStyle/>
          <a:p>
            <a:endParaRPr lang="ru-RU">
              <a:latin typeface="Trebuchet MS" pitchFamily="34" charset="0"/>
            </a:endParaRPr>
          </a:p>
          <a:p>
            <a:endParaRPr lang="ru-RU">
              <a:latin typeface="Trebuchet MS" pitchFamily="34" charset="0"/>
            </a:endParaRPr>
          </a:p>
        </p:txBody>
      </p:sp>
      <p:sp>
        <p:nvSpPr>
          <p:cNvPr id="2050" name="Rectangle 2"/>
          <p:cNvSpPr>
            <a:spLocks noChangeArrowheads="1"/>
          </p:cNvSpPr>
          <p:nvPr/>
        </p:nvSpPr>
        <p:spPr bwMode="auto">
          <a:xfrm>
            <a:off x="323528" y="517806"/>
            <a:ext cx="8208912" cy="61555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kumimoji="0" lang="ru-RU" sz="2200" b="1" i="0" strike="noStrike" cap="none" normalizeH="0" baseline="0" dirty="0" smtClean="0">
                <a:ln>
                  <a:noFill/>
                </a:ln>
                <a:solidFill>
                  <a:srgbClr val="FF0000"/>
                </a:solidFill>
                <a:effectLst/>
                <a:latin typeface="+mn-lt"/>
                <a:ea typeface="Times New Roman" pitchFamily="18" charset="0"/>
                <a:cs typeface="Times New Roman" pitchFamily="18" charset="0"/>
              </a:rPr>
              <a:t>	</a:t>
            </a:r>
            <a:r>
              <a:rPr kumimoji="0" lang="ru-RU" sz="2200" b="1" i="0" u="sng" strike="noStrike" cap="none" normalizeH="0" baseline="0" dirty="0" smtClean="0">
                <a:ln>
                  <a:noFill/>
                </a:ln>
                <a:solidFill>
                  <a:srgbClr val="FF0000"/>
                </a:solidFill>
                <a:effectLst/>
                <a:latin typeface="+mn-lt"/>
                <a:ea typeface="Times New Roman" pitchFamily="18" charset="0"/>
                <a:cs typeface="Times New Roman" pitchFamily="18" charset="0"/>
              </a:rPr>
              <a:t>Цель исследования</a:t>
            </a:r>
            <a:r>
              <a:rPr kumimoji="0" lang="ru-RU" sz="2200" b="1" i="0" strike="noStrike" cap="none" normalizeH="0" baseline="0" dirty="0" smtClean="0">
                <a:ln>
                  <a:noFill/>
                </a:ln>
                <a:solidFill>
                  <a:srgbClr val="FF0000"/>
                </a:solidFill>
                <a:effectLst/>
                <a:latin typeface="+mn-lt"/>
                <a:ea typeface="Times New Roman" pitchFamily="18" charset="0"/>
                <a:cs typeface="Times New Roman" pitchFamily="18" charset="0"/>
              </a:rPr>
              <a:t> </a:t>
            </a:r>
            <a:r>
              <a:rPr kumimoji="0" lang="ru-RU" sz="2200" b="0" i="0" u="none" strike="noStrike" cap="none" normalizeH="0" baseline="0" dirty="0" smtClean="0">
                <a:ln>
                  <a:noFill/>
                </a:ln>
                <a:solidFill>
                  <a:schemeClr val="tx1"/>
                </a:solidFill>
                <a:effectLst/>
                <a:latin typeface="+mn-lt"/>
                <a:ea typeface="Times New Roman" pitchFamily="18" charset="0"/>
                <a:cs typeface="Times New Roman" pitchFamily="18" charset="0"/>
              </a:rPr>
              <a:t>– </a:t>
            </a:r>
            <a:r>
              <a:rPr lang="ru-RU" sz="2200" dirty="0" smtClean="0">
                <a:latin typeface="+mn-lt"/>
              </a:rPr>
              <a:t>разработать </a:t>
            </a:r>
            <a:r>
              <a:rPr lang="ru-RU" sz="2200" dirty="0" err="1" smtClean="0">
                <a:latin typeface="+mn-lt"/>
              </a:rPr>
              <a:t>мультимедийное</a:t>
            </a:r>
            <a:r>
              <a:rPr lang="ru-RU" sz="2200" dirty="0" smtClean="0">
                <a:latin typeface="+mn-lt"/>
              </a:rPr>
              <a:t> приложение для учеников старших классов для изучения и запоминания английских идиом.</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2100" b="0" i="0" u="none" strike="noStrike" cap="none" normalizeH="0" baseline="0" dirty="0" smtClean="0">
              <a:ln>
                <a:noFill/>
              </a:ln>
              <a:solidFill>
                <a:schemeClr val="tx1"/>
              </a:solidFill>
              <a:effectLst/>
              <a:latin typeface="+mn-lt"/>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ru-RU" sz="2100" dirty="0" smtClean="0">
                <a:latin typeface="+mn-lt"/>
                <a:ea typeface="Times New Roman" pitchFamily="18" charset="0"/>
                <a:cs typeface="Times New Roman" pitchFamily="18" charset="0"/>
              </a:rPr>
              <a:t>	</a:t>
            </a:r>
            <a:r>
              <a:rPr kumimoji="0" lang="ru-RU" sz="2200" b="0" i="0" u="none" strike="noStrike" cap="none" normalizeH="0" baseline="0" dirty="0" smtClean="0">
                <a:ln>
                  <a:noFill/>
                </a:ln>
                <a:solidFill>
                  <a:schemeClr val="tx1"/>
                </a:solidFill>
                <a:effectLst/>
                <a:latin typeface="+mj-lt"/>
                <a:ea typeface="Times New Roman" pitchFamily="18" charset="0"/>
                <a:cs typeface="Times New Roman" pitchFamily="18" charset="0"/>
              </a:rPr>
              <a:t>Достижение цели связано с  решением следующих  конкретных </a:t>
            </a:r>
            <a:r>
              <a:rPr kumimoji="0" lang="ru-RU" sz="2200" b="1" i="0" u="sng" strike="noStrike" cap="none" normalizeH="0" baseline="0" dirty="0" smtClean="0">
                <a:ln>
                  <a:noFill/>
                </a:ln>
                <a:solidFill>
                  <a:srgbClr val="FF0000"/>
                </a:solidFill>
                <a:effectLst/>
                <a:latin typeface="+mj-lt"/>
                <a:ea typeface="Times New Roman" pitchFamily="18" charset="0"/>
                <a:cs typeface="Times New Roman" pitchFamily="18" charset="0"/>
              </a:rPr>
              <a:t>задач</a:t>
            </a:r>
            <a:r>
              <a:rPr kumimoji="0" lang="ru-RU" sz="2200" b="1" i="0" u="none" strike="noStrike" cap="none" normalizeH="0" baseline="0" dirty="0" smtClean="0">
                <a:ln>
                  <a:noFill/>
                </a:ln>
                <a:solidFill>
                  <a:schemeClr val="tx1"/>
                </a:solidFill>
                <a:effectLst/>
                <a:latin typeface="+mj-lt"/>
                <a:ea typeface="Times New Roman" pitchFamily="18" charset="0"/>
                <a:cs typeface="Times New Roman" pitchFamily="18" charset="0"/>
              </a:rPr>
              <a:t> </a:t>
            </a:r>
            <a:r>
              <a:rPr kumimoji="0" lang="ru-RU" sz="2200" b="0" i="0" u="none" strike="noStrike" cap="none" normalizeH="0" baseline="0" dirty="0" smtClean="0">
                <a:ln>
                  <a:noFill/>
                </a:ln>
                <a:solidFill>
                  <a:schemeClr val="tx1"/>
                </a:solidFill>
                <a:effectLst/>
                <a:latin typeface="+mj-lt"/>
                <a:ea typeface="Times New Roman" pitchFamily="18" charset="0"/>
                <a:cs typeface="Times New Roman" pitchFamily="18" charset="0"/>
              </a:rPr>
              <a:t>исследования:</a:t>
            </a:r>
            <a:endParaRPr kumimoji="0" lang="ru-RU" sz="2200" b="0" i="0" u="none" strike="noStrike" cap="none" normalizeH="0" baseline="0" dirty="0" smtClean="0">
              <a:ln>
                <a:noFill/>
              </a:ln>
              <a:solidFill>
                <a:schemeClr val="tx1"/>
              </a:solidFill>
              <a:effectLst/>
              <a:latin typeface="+mj-lt"/>
              <a:cs typeface="Arial" pitchFamily="34" charset="0"/>
            </a:endParaRPr>
          </a:p>
          <a:p>
            <a:pPr marL="457200" lvl="0" indent="-457200">
              <a:buAutoNum type="arabicParenR"/>
            </a:pPr>
            <a:r>
              <a:rPr lang="ru-RU" sz="2200" dirty="0" smtClean="0">
                <a:latin typeface="+mj-lt"/>
              </a:rPr>
              <a:t>изучить литературные источники и определить понятие «идиома»;</a:t>
            </a:r>
          </a:p>
          <a:p>
            <a:pPr marL="457200" lvl="0" indent="-457200">
              <a:buAutoNum type="arabicParenR"/>
            </a:pPr>
            <a:r>
              <a:rPr lang="ru-RU" sz="2200" dirty="0" smtClean="0">
                <a:latin typeface="+mj-lt"/>
              </a:rPr>
              <a:t>проанализировать особенности перевода английских идиом;</a:t>
            </a:r>
          </a:p>
          <a:p>
            <a:pPr marL="457200" lvl="0" indent="-457200">
              <a:buAutoNum type="arabicParenR"/>
            </a:pPr>
            <a:r>
              <a:rPr lang="ru-RU" sz="2200" dirty="0" smtClean="0">
                <a:latin typeface="+mj-lt"/>
              </a:rPr>
              <a:t>определить наиболее распространенные английские идиомы;</a:t>
            </a:r>
          </a:p>
          <a:p>
            <a:pPr marL="457200" lvl="0" indent="-457200">
              <a:buAutoNum type="arabicParenR"/>
            </a:pPr>
            <a:r>
              <a:rPr lang="ru-RU" sz="2200" dirty="0" smtClean="0">
                <a:latin typeface="+mj-lt"/>
              </a:rPr>
              <a:t>провести анкетирование и выявить уровень знаний у учащихся 9-х классов </a:t>
            </a:r>
            <a:r>
              <a:rPr lang="ru-RU" sz="2200" dirty="0" smtClean="0">
                <a:latin typeface="+mj-lt"/>
              </a:rPr>
              <a:t>и 10-ого класса по </a:t>
            </a:r>
            <a:r>
              <a:rPr lang="ru-RU" sz="2200" dirty="0" smtClean="0">
                <a:latin typeface="+mj-lt"/>
              </a:rPr>
              <a:t>теме «Английские идиомы»;</a:t>
            </a:r>
          </a:p>
          <a:p>
            <a:pPr marL="457200" lvl="0" indent="-457200">
              <a:buAutoNum type="arabicParenR"/>
            </a:pPr>
            <a:r>
              <a:rPr lang="ru-RU" sz="2200" dirty="0" smtClean="0">
                <a:latin typeface="+mj-lt"/>
              </a:rPr>
              <a:t>разработать </a:t>
            </a:r>
            <a:r>
              <a:rPr lang="ru-RU" sz="2200" dirty="0" smtClean="0">
                <a:latin typeface="+mj-lt"/>
              </a:rPr>
              <a:t>памятку «Как понять английские идиомы» с целью размещения ее на сайте школы</a:t>
            </a:r>
            <a:r>
              <a:rPr lang="ru-RU" sz="2400" dirty="0" smtClean="0"/>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900" b="0" i="0" u="none" strike="noStrike" cap="none" normalizeH="0" baseline="0" dirty="0" smtClean="0">
              <a:ln>
                <a:noFill/>
              </a:ln>
              <a:solidFill>
                <a:schemeClr val="tx1"/>
              </a:solidFill>
              <a:effectLst/>
              <a:latin typeface="Trebuchet MS"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95536" y="404664"/>
            <a:ext cx="8391306"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endParaRPr lang="ru-RU" sz="2000" dirty="0" smtClean="0">
              <a:solidFill>
                <a:schemeClr val="tx1"/>
              </a:solidFill>
            </a:endParaRPr>
          </a:p>
          <a:p>
            <a:pPr algn="just" fontAlgn="auto">
              <a:spcBef>
                <a:spcPts val="0"/>
              </a:spcBef>
              <a:spcAft>
                <a:spcPts val="0"/>
              </a:spcAft>
              <a:defRPr/>
            </a:pPr>
            <a:endParaRPr lang="ru-RU" sz="2000" dirty="0" smtClean="0">
              <a:solidFill>
                <a:schemeClr val="tx1"/>
              </a:solidFill>
            </a:endParaRPr>
          </a:p>
          <a:p>
            <a:pPr algn="just" fontAlgn="auto">
              <a:spcBef>
                <a:spcPts val="0"/>
              </a:spcBef>
              <a:spcAft>
                <a:spcPts val="0"/>
              </a:spcAft>
              <a:defRPr/>
            </a:pPr>
            <a:r>
              <a:rPr lang="ru-RU" sz="2000" dirty="0" smtClean="0">
                <a:solidFill>
                  <a:schemeClr val="tx1"/>
                </a:solidFill>
              </a:rPr>
              <a:t>	</a:t>
            </a:r>
            <a:endParaRPr lang="ru-RU" sz="2400" dirty="0">
              <a:solidFill>
                <a:schemeClr val="tx1"/>
              </a:solidFill>
            </a:endParaRPr>
          </a:p>
        </p:txBody>
      </p:sp>
      <p:sp>
        <p:nvSpPr>
          <p:cNvPr id="21505" name="Rectangle 1"/>
          <p:cNvSpPr>
            <a:spLocks noChangeArrowheads="1"/>
          </p:cNvSpPr>
          <p:nvPr/>
        </p:nvSpPr>
        <p:spPr bwMode="auto">
          <a:xfrm>
            <a:off x="683568" y="810191"/>
            <a:ext cx="7776865" cy="62170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200" b="1" u="sng" dirty="0" smtClean="0">
                <a:solidFill>
                  <a:srgbClr val="FF0000"/>
                </a:solidFill>
                <a:latin typeface="+mj-lt"/>
              </a:rPr>
              <a:t>Гипотеза</a:t>
            </a:r>
            <a:r>
              <a:rPr lang="ru-RU" sz="2200" dirty="0" smtClean="0">
                <a:latin typeface="+mj-lt"/>
              </a:rPr>
              <a:t> исследования: если не знать значения идиом, устойчивых выражений, то будет сложно понимать носителей языка.</a:t>
            </a:r>
          </a:p>
          <a:p>
            <a:r>
              <a:rPr lang="ru-RU" sz="2200" b="1" u="sng" dirty="0" smtClean="0">
                <a:solidFill>
                  <a:srgbClr val="FF0000"/>
                </a:solidFill>
                <a:latin typeface="+mj-lt"/>
              </a:rPr>
              <a:t>Объектом</a:t>
            </a:r>
            <a:r>
              <a:rPr lang="ru-RU" sz="2200" dirty="0" smtClean="0">
                <a:latin typeface="+mj-lt"/>
              </a:rPr>
              <a:t> исследования являются идиомы английского языка.</a:t>
            </a:r>
          </a:p>
          <a:p>
            <a:r>
              <a:rPr lang="ru-RU" sz="2200" b="1" u="sng" dirty="0" smtClean="0">
                <a:solidFill>
                  <a:srgbClr val="FF0000"/>
                </a:solidFill>
                <a:latin typeface="+mj-lt"/>
              </a:rPr>
              <a:t>Предмет</a:t>
            </a:r>
            <a:r>
              <a:rPr lang="ru-RU" sz="2200" b="1" dirty="0" smtClean="0">
                <a:latin typeface="+mj-lt"/>
              </a:rPr>
              <a:t> </a:t>
            </a:r>
            <a:r>
              <a:rPr lang="ru-RU" sz="2200" dirty="0" smtClean="0">
                <a:latin typeface="+mj-lt"/>
              </a:rPr>
              <a:t>исследования: значения идиом, их употребление в речи.</a:t>
            </a:r>
          </a:p>
          <a:p>
            <a:r>
              <a:rPr lang="ru-RU" sz="2200" b="1" u="sng" dirty="0" smtClean="0">
                <a:solidFill>
                  <a:srgbClr val="FF0000"/>
                </a:solidFill>
                <a:latin typeface="+mj-lt"/>
              </a:rPr>
              <a:t>Методы</a:t>
            </a:r>
            <a:r>
              <a:rPr lang="ru-RU" sz="2200" dirty="0" smtClean="0">
                <a:latin typeface="+mj-lt"/>
              </a:rPr>
              <a:t> исследования:</a:t>
            </a:r>
          </a:p>
          <a:p>
            <a:pPr lvl="0">
              <a:buFont typeface="Wingdings" pitchFamily="2" charset="2"/>
              <a:buChar char="ü"/>
            </a:pPr>
            <a:r>
              <a:rPr lang="ru-RU" sz="2200" dirty="0" smtClean="0">
                <a:latin typeface="+mj-lt"/>
              </a:rPr>
              <a:t>теоретический  анализ и обобщение литературы;</a:t>
            </a:r>
          </a:p>
          <a:p>
            <a:pPr lvl="0">
              <a:buFont typeface="Wingdings" pitchFamily="2" charset="2"/>
              <a:buChar char="ü"/>
            </a:pPr>
            <a:r>
              <a:rPr lang="ru-RU" sz="2200" dirty="0" smtClean="0">
                <a:latin typeface="+mj-lt"/>
              </a:rPr>
              <a:t>сравнение;</a:t>
            </a:r>
          </a:p>
          <a:p>
            <a:pPr lvl="0">
              <a:buFont typeface="Wingdings" pitchFamily="2" charset="2"/>
              <a:buChar char="ü"/>
            </a:pPr>
            <a:r>
              <a:rPr lang="ru-RU" sz="2200" dirty="0" smtClean="0">
                <a:latin typeface="+mj-lt"/>
              </a:rPr>
              <a:t>выборка;</a:t>
            </a:r>
          </a:p>
          <a:p>
            <a:pPr lvl="0">
              <a:buFont typeface="Wingdings" pitchFamily="2" charset="2"/>
              <a:buChar char="ü"/>
            </a:pPr>
            <a:r>
              <a:rPr lang="ru-RU" sz="2200" dirty="0" smtClean="0">
                <a:latin typeface="+mj-lt"/>
              </a:rPr>
              <a:t>систематизация особенностей перевода английских идиом на русский</a:t>
            </a:r>
          </a:p>
          <a:p>
            <a:pPr lvl="0">
              <a:buFont typeface="Wingdings" pitchFamily="2" charset="2"/>
              <a:buChar char="ü"/>
            </a:pPr>
            <a:r>
              <a:rPr lang="ru-RU" sz="2200" dirty="0" smtClean="0">
                <a:latin typeface="+mj-lt"/>
              </a:rPr>
              <a:t>классификация английских идиом по темам</a:t>
            </a:r>
          </a:p>
          <a:p>
            <a:pPr lvl="0">
              <a:buFont typeface="Wingdings" pitchFamily="2" charset="2"/>
              <a:buChar char="ü"/>
            </a:pPr>
            <a:r>
              <a:rPr lang="ru-RU" sz="2200" dirty="0" smtClean="0">
                <a:latin typeface="+mj-lt"/>
              </a:rPr>
              <a:t>анкетирование учащихся </a:t>
            </a:r>
          </a:p>
          <a:p>
            <a:pPr lvl="0">
              <a:buFont typeface="Wingdings" pitchFamily="2" charset="2"/>
              <a:buChar char="ü"/>
            </a:pPr>
            <a:r>
              <a:rPr lang="ru-RU" sz="2200" dirty="0" smtClean="0">
                <a:latin typeface="+mj-lt"/>
              </a:rPr>
              <a:t>обобщение</a:t>
            </a:r>
          </a:p>
          <a:p>
            <a:pPr lvl="0">
              <a:buFont typeface="Wingdings" pitchFamily="2" charset="2"/>
              <a:buChar char="ü"/>
            </a:pPr>
            <a:endParaRPr lang="ru-RU" sz="2400" dirty="0" smtClean="0">
              <a:latin typeface="+mn-lt"/>
              <a:cs typeface="Times New Roman" pitchFamily="18" charset="0"/>
            </a:endParaRPr>
          </a:p>
          <a:p>
            <a:pPr algn="just"/>
            <a:endParaRPr lang="ru-RU" sz="2200" dirty="0" smtClean="0">
              <a:latin typeface="+mn-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r>
              <a:rPr lang="ru-RU" sz="2200" dirty="0" smtClean="0">
                <a:solidFill>
                  <a:srgbClr val="FF0000"/>
                </a:solidFill>
                <a:cs typeface="Times New Roman" pitchFamily="18" charset="0"/>
              </a:rPr>
              <a:t>Идиома</a:t>
            </a:r>
            <a:r>
              <a:rPr lang="ru-RU" sz="2200" dirty="0" smtClean="0">
                <a:solidFill>
                  <a:schemeClr val="tx1"/>
                </a:solidFill>
                <a:cs typeface="Times New Roman" pitchFamily="18" charset="0"/>
              </a:rPr>
              <a:t> - оборот речи, значение которого не определяется отдельными значениями входящих в него слов. Например в русском языке, «</a:t>
            </a:r>
            <a:r>
              <a:rPr lang="ru-RU" sz="2200" dirty="0" smtClean="0">
                <a:solidFill>
                  <a:schemeClr val="tx1"/>
                </a:solidFill>
              </a:rPr>
              <a:t>бить баклуши», </a:t>
            </a:r>
          </a:p>
          <a:p>
            <a:pPr fontAlgn="auto">
              <a:spcBef>
                <a:spcPts val="0"/>
              </a:spcBef>
              <a:spcAft>
                <a:spcPts val="0"/>
              </a:spcAft>
              <a:defRPr/>
            </a:pPr>
            <a:r>
              <a:rPr lang="ru-RU" sz="2200" dirty="0" smtClean="0">
                <a:solidFill>
                  <a:schemeClr val="tx1"/>
                </a:solidFill>
              </a:rPr>
              <a:t>означает «бездельничать»</a:t>
            </a:r>
            <a:r>
              <a:rPr lang="ru-RU" sz="2200" dirty="0" smtClean="0">
                <a:solidFill>
                  <a:schemeClr val="tx1"/>
                </a:solidFill>
                <a:cs typeface="Times New Roman" pitchFamily="18" charset="0"/>
              </a:rPr>
              <a:t/>
            </a:r>
            <a:br>
              <a:rPr lang="ru-RU" sz="2200" dirty="0" smtClean="0">
                <a:solidFill>
                  <a:schemeClr val="tx1"/>
                </a:solidFill>
                <a:cs typeface="Times New Roman" pitchFamily="18" charset="0"/>
              </a:rPr>
            </a:br>
            <a:r>
              <a:rPr lang="ru-RU" sz="2200" dirty="0" smtClean="0">
                <a:solidFill>
                  <a:schemeClr val="tx1"/>
                </a:solidFill>
                <a:cs typeface="Times New Roman" pitchFamily="18" charset="0"/>
              </a:rPr>
              <a:t>                                        Ожегов С. И. и Шведова Н. Ю. </a:t>
            </a:r>
          </a:p>
          <a:p>
            <a:pPr algn="just" fontAlgn="auto">
              <a:spcBef>
                <a:spcPts val="0"/>
              </a:spcBef>
              <a:spcAft>
                <a:spcPts val="0"/>
              </a:spcAft>
              <a:defRPr/>
            </a:pPr>
            <a:endParaRPr lang="ru-RU" sz="2200" dirty="0" smtClean="0">
              <a:solidFill>
                <a:schemeClr val="tx1"/>
              </a:solidFill>
            </a:endParaRPr>
          </a:p>
          <a:p>
            <a:pPr algn="just" fontAlgn="auto">
              <a:spcBef>
                <a:spcPts val="0"/>
              </a:spcBef>
              <a:spcAft>
                <a:spcPts val="0"/>
              </a:spcAft>
              <a:defRPr/>
            </a:pPr>
            <a:r>
              <a:rPr lang="ru-RU" sz="2200" dirty="0" smtClean="0">
                <a:solidFill>
                  <a:schemeClr val="tx1"/>
                </a:solidFill>
              </a:rPr>
              <a:t>В английском языке это понятие трактуется следующим образом. </a:t>
            </a:r>
            <a:r>
              <a:rPr lang="en-US" sz="2200" dirty="0" smtClean="0">
                <a:solidFill>
                  <a:srgbClr val="FF0000"/>
                </a:solidFill>
              </a:rPr>
              <a:t>An idiom </a:t>
            </a:r>
            <a:r>
              <a:rPr lang="en-US" sz="2200" dirty="0" smtClean="0">
                <a:solidFill>
                  <a:schemeClr val="tx1"/>
                </a:solidFill>
              </a:rPr>
              <a:t>is an expression whose meaning is different from the meaning of the individual words. For example, “to have your feet on the ground” is an idiom meaning  “to be sensible”</a:t>
            </a:r>
            <a:endParaRPr lang="ru-RU" sz="2200" dirty="0" smtClean="0">
              <a:solidFill>
                <a:schemeClr val="tx1"/>
              </a:solidFill>
            </a:endParaRPr>
          </a:p>
          <a:p>
            <a:pPr algn="just" fontAlgn="auto">
              <a:spcBef>
                <a:spcPts val="0"/>
              </a:spcBef>
              <a:spcAft>
                <a:spcPts val="0"/>
              </a:spcAft>
              <a:defRPr/>
            </a:pPr>
            <a:r>
              <a:rPr lang="ru-RU" sz="2200" dirty="0" smtClean="0">
                <a:solidFill>
                  <a:schemeClr val="tx1"/>
                </a:solidFill>
              </a:rPr>
              <a:t>                              </a:t>
            </a:r>
            <a:r>
              <a:rPr lang="en-US" sz="2200" dirty="0" smtClean="0">
                <a:solidFill>
                  <a:schemeClr val="tx1"/>
                </a:solidFill>
              </a:rPr>
              <a:t>English Dictionary for Advanced Learners</a:t>
            </a:r>
            <a:endParaRPr lang="ru-RU" sz="2200" dirty="0">
              <a:solidFill>
                <a:schemeClr val="tx1"/>
              </a:solidFill>
            </a:endParaRPr>
          </a:p>
        </p:txBody>
      </p:sp>
      <p:sp>
        <p:nvSpPr>
          <p:cNvPr id="5" name="TextBox 4"/>
          <p:cNvSpPr txBox="1"/>
          <p:nvPr/>
        </p:nvSpPr>
        <p:spPr>
          <a:xfrm>
            <a:off x="1115616" y="476672"/>
            <a:ext cx="6984776" cy="523220"/>
          </a:xfrm>
          <a:prstGeom prst="rect">
            <a:avLst/>
          </a:prstGeom>
          <a:noFill/>
        </p:spPr>
        <p:txBody>
          <a:bodyPr wrap="square">
            <a:spAutoFit/>
          </a:bodyPr>
          <a:lstStyle/>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Понятие идиомы</a:t>
            </a:r>
            <a:endParaRPr lang="ru-RU" sz="2800" b="1" dirty="0">
              <a:ln w="11430"/>
              <a:solidFill>
                <a:srgbClr val="1F0BB5"/>
              </a:solidFill>
              <a:effectLst>
                <a:outerShdw blurRad="50800" dist="39000" dir="5460000" algn="tl">
                  <a:srgbClr val="000000">
                    <a:alpha val="38000"/>
                  </a:srgbClr>
                </a:outerShdw>
              </a:effectLst>
              <a:latin typeface="+mn-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251520" y="260648"/>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endParaRPr lang="ru-RU" sz="2200" dirty="0">
              <a:solidFill>
                <a:schemeClr val="tx1"/>
              </a:solidFill>
            </a:endParaRPr>
          </a:p>
        </p:txBody>
      </p:sp>
      <p:sp>
        <p:nvSpPr>
          <p:cNvPr id="5" name="TextBox 4"/>
          <p:cNvSpPr txBox="1"/>
          <p:nvPr/>
        </p:nvSpPr>
        <p:spPr>
          <a:xfrm>
            <a:off x="1979712" y="2564904"/>
            <a:ext cx="4968552" cy="1200329"/>
          </a:xfrm>
          <a:prstGeom prst="rect">
            <a:avLst/>
          </a:prstGeom>
          <a:noFill/>
        </p:spPr>
        <p:txBody>
          <a:bodyPr wrap="square">
            <a:spAutoFit/>
          </a:bodyPr>
          <a:lstStyle/>
          <a:p>
            <a:pPr algn="ctr" fontAlgn="auto">
              <a:spcBef>
                <a:spcPts val="0"/>
              </a:spcBef>
              <a:spcAft>
                <a:spcPts val="0"/>
              </a:spcAft>
              <a:defRPr/>
            </a:pPr>
            <a:r>
              <a:rPr lang="ru-RU" sz="3600" b="1" dirty="0" smtClean="0">
                <a:ln w="11430"/>
                <a:solidFill>
                  <a:srgbClr val="1F0BB5"/>
                </a:solidFill>
                <a:effectLst>
                  <a:outerShdw blurRad="50800" dist="39000" dir="5460000" algn="tl">
                    <a:srgbClr val="000000">
                      <a:alpha val="38000"/>
                    </a:srgbClr>
                  </a:outerShdw>
                </a:effectLst>
                <a:latin typeface="+mn-lt"/>
              </a:rPr>
              <a:t>Классификация идиом</a:t>
            </a:r>
            <a:endParaRPr lang="ru-RU" sz="3600" b="1" dirty="0">
              <a:ln w="11430"/>
              <a:solidFill>
                <a:srgbClr val="1F0BB5"/>
              </a:solidFill>
              <a:effectLst>
                <a:outerShdw blurRad="50800" dist="39000" dir="5460000" algn="tl">
                  <a:srgbClr val="000000">
                    <a:alpha val="38000"/>
                  </a:srgbClr>
                </a:outerShdw>
              </a:effectLst>
              <a:latin typeface="+mn-lt"/>
            </a:endParaRPr>
          </a:p>
        </p:txBody>
      </p:sp>
      <p:sp>
        <p:nvSpPr>
          <p:cNvPr id="6" name="Прямоугольник 5"/>
          <p:cNvSpPr/>
          <p:nvPr/>
        </p:nvSpPr>
        <p:spPr>
          <a:xfrm>
            <a:off x="611560" y="908720"/>
            <a:ext cx="2430602" cy="1428760"/>
          </a:xfrm>
          <a:prstGeom prst="rect">
            <a:avLst/>
          </a:prstGeom>
          <a:solidFill>
            <a:srgbClr val="FFC000"/>
          </a:solidFill>
          <a:ln>
            <a:noFill/>
            <a:prstDash val="sysDot"/>
          </a:ln>
          <a:effectLst>
            <a:outerShdw blurRad="57150" dist="38100" dir="5400000" algn="ctr" rotWithShape="0">
              <a:schemeClr val="accent4">
                <a:shade val="9000"/>
                <a:satMod val="105000"/>
                <a:alpha val="48000"/>
              </a:schemeClr>
            </a:outerShdw>
          </a:effectLst>
        </p:spPr>
        <p:style>
          <a:lnRef idx="0">
            <a:schemeClr val="accent4"/>
          </a:lnRef>
          <a:fillRef idx="3">
            <a:schemeClr val="accent4"/>
          </a:fillRef>
          <a:effectRef idx="3">
            <a:schemeClr val="accent4"/>
          </a:effectRef>
          <a:fontRef idx="minor">
            <a:schemeClr val="lt1"/>
          </a:fontRef>
        </p:style>
        <p:txBody>
          <a:bodyPr rtlCol="0" anchor="ctr"/>
          <a:lstStyle/>
          <a:p>
            <a:pPr algn="ctr"/>
            <a:r>
              <a:rPr lang="ru-RU" sz="2200" b="1" dirty="0" smtClean="0">
                <a:solidFill>
                  <a:schemeClr val="tx1"/>
                </a:solidFill>
                <a:latin typeface="+mj-lt"/>
                <a:cs typeface="Times New Roman" pitchFamily="18" charset="0"/>
              </a:rPr>
              <a:t>По способу образования </a:t>
            </a:r>
            <a:endParaRPr lang="ru-RU" sz="2200" b="1" dirty="0">
              <a:solidFill>
                <a:schemeClr val="tx1"/>
              </a:solidFill>
              <a:latin typeface="+mj-lt"/>
              <a:cs typeface="Times New Roman" pitchFamily="18" charset="0"/>
            </a:endParaRPr>
          </a:p>
        </p:txBody>
      </p:sp>
      <p:sp>
        <p:nvSpPr>
          <p:cNvPr id="7" name="Прямоугольник 6"/>
          <p:cNvSpPr/>
          <p:nvPr/>
        </p:nvSpPr>
        <p:spPr>
          <a:xfrm>
            <a:off x="3275856" y="620688"/>
            <a:ext cx="2376264" cy="1428760"/>
          </a:xfrm>
          <a:prstGeom prst="rect">
            <a:avLst/>
          </a:prstGeom>
          <a:solidFill>
            <a:srgbClr val="7030A0"/>
          </a:solidFill>
          <a:effectLst>
            <a:outerShdw blurRad="57150" dist="38100" dir="5400000" algn="ctr" rotWithShape="0">
              <a:schemeClr val="accent1">
                <a:shade val="9000"/>
                <a:satMod val="105000"/>
                <a:alpha val="48000"/>
              </a:schemeClr>
            </a:outerShdw>
          </a:effectLst>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200" b="1" dirty="0" smtClean="0">
                <a:solidFill>
                  <a:schemeClr val="tx1"/>
                </a:solidFill>
                <a:latin typeface="+mj-lt"/>
                <a:cs typeface="Times New Roman" pitchFamily="18" charset="0"/>
              </a:rPr>
              <a:t>Тематическая</a:t>
            </a:r>
            <a:r>
              <a:rPr lang="ru-RU" sz="2200" b="1" dirty="0" smtClean="0">
                <a:solidFill>
                  <a:schemeClr val="tx1"/>
                </a:solidFill>
                <a:latin typeface="+mj-lt"/>
              </a:rPr>
              <a:t> </a:t>
            </a:r>
            <a:endParaRPr lang="ru-RU" sz="2200" b="1" dirty="0">
              <a:solidFill>
                <a:schemeClr val="tx1"/>
              </a:solidFill>
              <a:latin typeface="+mj-lt"/>
            </a:endParaRPr>
          </a:p>
        </p:txBody>
      </p:sp>
      <p:sp>
        <p:nvSpPr>
          <p:cNvPr id="8" name="Прямоугольник 7">
            <a:hlinkClick r:id="rId4" action="ppaction://hlinksldjump"/>
          </p:cNvPr>
          <p:cNvSpPr/>
          <p:nvPr/>
        </p:nvSpPr>
        <p:spPr>
          <a:xfrm>
            <a:off x="395536" y="3284984"/>
            <a:ext cx="2646626" cy="1428760"/>
          </a:xfrm>
          <a:prstGeom prst="rect">
            <a:avLst/>
          </a:prstGeom>
          <a:solidFill>
            <a:srgbClr val="C00000"/>
          </a:solidFill>
        </p:spPr>
        <p:style>
          <a:lnRef idx="0">
            <a:schemeClr val="accent6"/>
          </a:lnRef>
          <a:fillRef idx="3">
            <a:schemeClr val="accent6"/>
          </a:fillRef>
          <a:effectRef idx="3">
            <a:schemeClr val="accent6"/>
          </a:effectRef>
          <a:fontRef idx="minor">
            <a:schemeClr val="lt1"/>
          </a:fontRef>
        </p:style>
        <p:txBody>
          <a:bodyPr rtlCol="0" anchor="ctr"/>
          <a:lstStyle/>
          <a:p>
            <a:pPr algn="ctr"/>
            <a:r>
              <a:rPr lang="ru-RU" sz="2200" b="1" dirty="0" smtClean="0">
                <a:solidFill>
                  <a:schemeClr val="tx1"/>
                </a:solidFill>
                <a:latin typeface="+mj-lt"/>
                <a:cs typeface="Times New Roman" pitchFamily="18" charset="0"/>
              </a:rPr>
              <a:t>Этимологическая</a:t>
            </a:r>
          </a:p>
          <a:p>
            <a:pPr algn="ctr"/>
            <a:r>
              <a:rPr lang="en-GB" sz="2200" dirty="0" smtClean="0">
                <a:latin typeface="+mj-lt"/>
              </a:rPr>
              <a:t> </a:t>
            </a:r>
            <a:r>
              <a:rPr lang="ru-RU" sz="2200" dirty="0" smtClean="0">
                <a:latin typeface="+mj-lt"/>
              </a:rPr>
              <a:t> </a:t>
            </a:r>
            <a:endParaRPr lang="ru-RU" sz="2200" dirty="0">
              <a:latin typeface="+mj-lt"/>
            </a:endParaRPr>
          </a:p>
        </p:txBody>
      </p:sp>
      <p:sp>
        <p:nvSpPr>
          <p:cNvPr id="9" name="Прямоугольник 8">
            <a:hlinkClick r:id="rId5" action="ppaction://hlinksldjump"/>
          </p:cNvPr>
          <p:cNvSpPr/>
          <p:nvPr/>
        </p:nvSpPr>
        <p:spPr>
          <a:xfrm>
            <a:off x="3203848" y="4221088"/>
            <a:ext cx="2520280" cy="1428760"/>
          </a:xfrm>
          <a:prstGeom prst="rect">
            <a:avLst/>
          </a:prstGeom>
          <a:solidFill>
            <a:srgbClr val="7030A0"/>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200" b="1" dirty="0" smtClean="0">
                <a:solidFill>
                  <a:schemeClr val="tx1"/>
                </a:solidFill>
                <a:latin typeface="+mj-lt"/>
                <a:cs typeface="Times New Roman" pitchFamily="18" charset="0"/>
              </a:rPr>
              <a:t>Стилистическая</a:t>
            </a:r>
            <a:r>
              <a:rPr lang="ru-RU" sz="2200" dirty="0" smtClean="0">
                <a:latin typeface="+mj-lt"/>
              </a:rPr>
              <a:t> </a:t>
            </a:r>
            <a:endParaRPr lang="ru-RU" sz="2200" dirty="0">
              <a:latin typeface="+mj-lt"/>
            </a:endParaRPr>
          </a:p>
        </p:txBody>
      </p:sp>
      <p:sp>
        <p:nvSpPr>
          <p:cNvPr id="10" name="Прямоугольник 9">
            <a:hlinkClick r:id="" action="ppaction://noaction"/>
          </p:cNvPr>
          <p:cNvSpPr/>
          <p:nvPr/>
        </p:nvSpPr>
        <p:spPr>
          <a:xfrm>
            <a:off x="5940152" y="3356992"/>
            <a:ext cx="2304256" cy="1428760"/>
          </a:xfrm>
          <a:prstGeom prst="rect">
            <a:avLst/>
          </a:prstGeom>
          <a:solidFill>
            <a:srgbClr val="92D050"/>
          </a:solidFill>
        </p:spPr>
        <p:style>
          <a:lnRef idx="0">
            <a:schemeClr val="accent1"/>
          </a:lnRef>
          <a:fillRef idx="3">
            <a:schemeClr val="accent1"/>
          </a:fillRef>
          <a:effectRef idx="3">
            <a:schemeClr val="accent1"/>
          </a:effectRef>
          <a:fontRef idx="minor">
            <a:schemeClr val="lt1"/>
          </a:fontRef>
        </p:style>
        <p:txBody>
          <a:bodyPr rtlCol="0" anchor="ctr"/>
          <a:lstStyle/>
          <a:p>
            <a:pPr algn="ctr"/>
            <a:r>
              <a:rPr lang="ru-RU" sz="2200" b="1" dirty="0" smtClean="0">
                <a:solidFill>
                  <a:schemeClr val="tx1"/>
                </a:solidFill>
                <a:latin typeface="+mj-lt"/>
                <a:cs typeface="Times New Roman" pitchFamily="18" charset="0"/>
              </a:rPr>
              <a:t>Семантическая </a:t>
            </a:r>
            <a:endParaRPr lang="ru-RU" sz="2200" b="1" dirty="0">
              <a:solidFill>
                <a:schemeClr val="tx1"/>
              </a:solidFill>
              <a:latin typeface="+mj-lt"/>
              <a:cs typeface="Times New Roman" pitchFamily="18" charset="0"/>
            </a:endParaRPr>
          </a:p>
        </p:txBody>
      </p:sp>
      <p:sp>
        <p:nvSpPr>
          <p:cNvPr id="11" name="Прямоугольник 10">
            <a:hlinkClick r:id="rId6" action="ppaction://hlinksldjump"/>
          </p:cNvPr>
          <p:cNvSpPr/>
          <p:nvPr/>
        </p:nvSpPr>
        <p:spPr>
          <a:xfrm>
            <a:off x="5796136" y="836712"/>
            <a:ext cx="2376264" cy="1429330"/>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r>
              <a:rPr lang="ru-RU" sz="2200" b="1" dirty="0" smtClean="0">
                <a:solidFill>
                  <a:schemeClr val="tx1"/>
                </a:solidFill>
                <a:latin typeface="+mj-lt"/>
                <a:cs typeface="Times New Roman" pitchFamily="18" charset="0"/>
              </a:rPr>
              <a:t>Структурная</a:t>
            </a:r>
            <a:r>
              <a:rPr lang="ru-RU" sz="2200" b="1" dirty="0" smtClean="0">
                <a:solidFill>
                  <a:schemeClr val="tx1"/>
                </a:solidFill>
                <a:latin typeface="+mj-lt"/>
              </a:rPr>
              <a:t> </a:t>
            </a:r>
            <a:endParaRPr lang="ru-RU" sz="2200" b="1" dirty="0">
              <a:solidFill>
                <a:schemeClr val="tx1"/>
              </a:solidFill>
              <a:latin typeface="+mj-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endParaRPr lang="ru-RU" sz="2200" dirty="0">
              <a:solidFill>
                <a:schemeClr val="tx1"/>
              </a:solidFill>
            </a:endParaRPr>
          </a:p>
        </p:txBody>
      </p:sp>
      <p:sp>
        <p:nvSpPr>
          <p:cNvPr id="5" name="TextBox 4"/>
          <p:cNvSpPr txBox="1"/>
          <p:nvPr/>
        </p:nvSpPr>
        <p:spPr>
          <a:xfrm>
            <a:off x="1043608" y="836712"/>
            <a:ext cx="6984776" cy="523220"/>
          </a:xfrm>
          <a:prstGeom prst="rect">
            <a:avLst/>
          </a:prstGeom>
          <a:noFill/>
        </p:spPr>
        <p:txBody>
          <a:bodyPr wrap="square">
            <a:spAutoFit/>
          </a:bodyPr>
          <a:lstStyle/>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Классификация идиом</a:t>
            </a:r>
            <a:endParaRPr lang="ru-RU" sz="2800" b="1" dirty="0">
              <a:ln w="11430"/>
              <a:solidFill>
                <a:srgbClr val="1F0BB5"/>
              </a:solidFill>
              <a:effectLst>
                <a:outerShdw blurRad="50800" dist="39000" dir="5460000" algn="tl">
                  <a:srgbClr val="000000">
                    <a:alpha val="38000"/>
                  </a:srgbClr>
                </a:outerShdw>
              </a:effectLst>
              <a:latin typeface="+mn-lt"/>
            </a:endParaRPr>
          </a:p>
        </p:txBody>
      </p:sp>
      <p:sp>
        <p:nvSpPr>
          <p:cNvPr id="23553" name="Rectangle 1"/>
          <p:cNvSpPr>
            <a:spLocks noChangeArrowheads="1"/>
          </p:cNvSpPr>
          <p:nvPr/>
        </p:nvSpPr>
        <p:spPr bwMode="auto">
          <a:xfrm>
            <a:off x="611560" y="1628800"/>
            <a:ext cx="7776864" cy="38774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kumimoji="0" lang="ru-RU" sz="2200" b="0" i="0" u="none" strike="noStrike" cap="none" normalizeH="0" baseline="0" dirty="0" smtClean="0">
                <a:ln>
                  <a:noFill/>
                </a:ln>
                <a:effectLst/>
                <a:latin typeface="+mn-lt"/>
                <a:ea typeface="Times New Roman" pitchFamily="18" charset="0"/>
                <a:cs typeface="Times New Roman" pitchFamily="18" charset="0"/>
              </a:rPr>
              <a:t>	</a:t>
            </a:r>
            <a:r>
              <a:rPr lang="ru-RU" sz="2200" dirty="0" smtClean="0"/>
              <a:t> </a:t>
            </a:r>
            <a:r>
              <a:rPr lang="ru-RU" sz="2400" dirty="0" smtClean="0"/>
              <a:t>В данной исследовательской работе остановимся на наиболее распространённой классификации - </a:t>
            </a:r>
            <a:r>
              <a:rPr lang="ru-RU" sz="2400" b="1" u="sng" dirty="0" smtClean="0">
                <a:solidFill>
                  <a:srgbClr val="FF0000"/>
                </a:solidFill>
              </a:rPr>
              <a:t>тематической</a:t>
            </a:r>
            <a:r>
              <a:rPr lang="ru-RU" sz="2400" dirty="0" smtClean="0"/>
              <a:t>, согласно которой выделяются группы выражений, связанные: с человеком и его характером, с животными, с частями тела, с одеждой, с палитрой цветов, с продуктами, с деньгами, с названиями цветов, со школой и учебой, с предметами быта, с погодой. </a:t>
            </a:r>
          </a:p>
          <a:p>
            <a:pPr algn="just"/>
            <a:r>
              <a:rPr lang="ru-RU" sz="2400" dirty="0" smtClean="0"/>
              <a:t>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2200" b="0" i="0" u="none" strike="noStrike" cap="none" normalizeH="0" baseline="0" dirty="0" smtClean="0">
              <a:ln>
                <a:noFill/>
              </a:ln>
              <a:effectLst/>
              <a:latin typeface="+mn-lt"/>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23528"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endParaRPr lang="ru-RU" sz="2200" dirty="0">
              <a:solidFill>
                <a:schemeClr val="tx1"/>
              </a:solidFill>
            </a:endParaRPr>
          </a:p>
        </p:txBody>
      </p:sp>
      <p:sp>
        <p:nvSpPr>
          <p:cNvPr id="5" name="TextBox 4"/>
          <p:cNvSpPr txBox="1"/>
          <p:nvPr/>
        </p:nvSpPr>
        <p:spPr>
          <a:xfrm>
            <a:off x="1043608" y="836712"/>
            <a:ext cx="6984776" cy="954107"/>
          </a:xfrm>
          <a:prstGeom prst="rect">
            <a:avLst/>
          </a:prstGeom>
          <a:noFill/>
        </p:spPr>
        <p:txBody>
          <a:bodyPr wrap="square">
            <a:spAutoFit/>
          </a:bodyPr>
          <a:lstStyle/>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Трудности перевода идиом на русский язык</a:t>
            </a:r>
            <a:endParaRPr lang="ru-RU" sz="2800" b="1" dirty="0">
              <a:ln w="11430"/>
              <a:solidFill>
                <a:srgbClr val="1F0BB5"/>
              </a:solidFill>
              <a:effectLst>
                <a:outerShdw blurRad="50800" dist="39000" dir="5460000" algn="tl">
                  <a:srgbClr val="000000">
                    <a:alpha val="38000"/>
                  </a:srgbClr>
                </a:outerShdw>
              </a:effectLst>
              <a:latin typeface="+mn-lt"/>
            </a:endParaRPr>
          </a:p>
        </p:txBody>
      </p:sp>
      <p:sp>
        <p:nvSpPr>
          <p:cNvPr id="23553" name="Rectangle 1"/>
          <p:cNvSpPr>
            <a:spLocks noChangeArrowheads="1"/>
          </p:cNvSpPr>
          <p:nvPr/>
        </p:nvSpPr>
        <p:spPr bwMode="auto">
          <a:xfrm>
            <a:off x="611560" y="1726650"/>
            <a:ext cx="7776864"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ru-RU" sz="2400" dirty="0" smtClean="0">
                <a:latin typeface="+mn-lt"/>
                <a:cs typeface="Arial" panose="020B0604020202020204" pitchFamily="34" charset="0"/>
              </a:rPr>
              <a:t>Идиома, у которой очень сложно узнать значение по переводу отдельных слов:</a:t>
            </a:r>
          </a:p>
          <a:p>
            <a:pPr algn="just"/>
            <a:endParaRPr kumimoji="0" lang="ru-RU" sz="2200" b="0" i="0" u="none" strike="noStrike" cap="none" normalizeH="0" baseline="0" dirty="0" smtClean="0">
              <a:ln>
                <a:noFill/>
              </a:ln>
              <a:effectLst/>
              <a:latin typeface="+mn-lt"/>
              <a:cs typeface="Arial" pitchFamily="34" charset="0"/>
            </a:endParaRPr>
          </a:p>
        </p:txBody>
      </p:sp>
      <p:sp>
        <p:nvSpPr>
          <p:cNvPr id="6" name="Скругленный прямоугольник 5"/>
          <p:cNvSpPr/>
          <p:nvPr/>
        </p:nvSpPr>
        <p:spPr>
          <a:xfrm>
            <a:off x="2267744" y="2564904"/>
            <a:ext cx="4392488" cy="1296144"/>
          </a:xfrm>
          <a:prstGeom prst="roundRect">
            <a:avLst/>
          </a:prstGeom>
          <a:solidFill>
            <a:srgbClr val="F8F4E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ctr" fontAlgn="auto">
              <a:spcBef>
                <a:spcPct val="20000"/>
              </a:spcBef>
              <a:spcAft>
                <a:spcPts val="0"/>
              </a:spcAft>
              <a:defRPr/>
            </a:pPr>
            <a:r>
              <a:rPr lang="en-US" sz="2800" b="1" dirty="0" smtClean="0">
                <a:solidFill>
                  <a:schemeClr val="tx1"/>
                </a:solidFill>
                <a:cs typeface="Arial" panose="020B0604020202020204" pitchFamily="34" charset="0"/>
              </a:rPr>
              <a:t>St</a:t>
            </a:r>
            <a:r>
              <a:rPr lang="ru-RU" sz="2800" b="1" dirty="0" err="1" smtClean="0">
                <a:solidFill>
                  <a:schemeClr val="tx1"/>
                </a:solidFill>
                <a:cs typeface="Arial" panose="020B0604020202020204" pitchFamily="34" charset="0"/>
              </a:rPr>
              <a:t>orm</a:t>
            </a:r>
            <a:r>
              <a:rPr lang="ru-RU" sz="2800" b="1" dirty="0" smtClean="0">
                <a:solidFill>
                  <a:schemeClr val="tx1"/>
                </a:solidFill>
                <a:cs typeface="Arial" panose="020B0604020202020204" pitchFamily="34" charset="0"/>
              </a:rPr>
              <a:t> </a:t>
            </a:r>
            <a:r>
              <a:rPr lang="ru-RU" sz="2800" b="1" dirty="0" err="1" smtClean="0">
                <a:solidFill>
                  <a:schemeClr val="tx1"/>
                </a:solidFill>
                <a:cs typeface="Arial" panose="020B0604020202020204" pitchFamily="34" charset="0"/>
              </a:rPr>
              <a:t>in</a:t>
            </a:r>
            <a:r>
              <a:rPr lang="ru-RU" sz="2800" b="1" dirty="0" smtClean="0">
                <a:solidFill>
                  <a:schemeClr val="tx1"/>
                </a:solidFill>
                <a:cs typeface="Arial" panose="020B0604020202020204" pitchFamily="34" charset="0"/>
              </a:rPr>
              <a:t> </a:t>
            </a:r>
            <a:r>
              <a:rPr lang="ru-RU" sz="2800" b="1" dirty="0" err="1" smtClean="0">
                <a:solidFill>
                  <a:schemeClr val="tx1"/>
                </a:solidFill>
                <a:cs typeface="Arial" panose="020B0604020202020204" pitchFamily="34" charset="0"/>
              </a:rPr>
              <a:t>a</a:t>
            </a:r>
            <a:r>
              <a:rPr lang="ru-RU" sz="2800" b="1" dirty="0" smtClean="0">
                <a:solidFill>
                  <a:schemeClr val="tx1"/>
                </a:solidFill>
                <a:cs typeface="Arial" panose="020B0604020202020204" pitchFamily="34" charset="0"/>
              </a:rPr>
              <a:t> </a:t>
            </a:r>
            <a:r>
              <a:rPr lang="ru-RU" sz="2800" b="1" dirty="0" err="1" smtClean="0">
                <a:solidFill>
                  <a:schemeClr val="tx1"/>
                </a:solidFill>
                <a:cs typeface="Arial" panose="020B0604020202020204" pitchFamily="34" charset="0"/>
              </a:rPr>
              <a:t>teacup</a:t>
            </a:r>
            <a:r>
              <a:rPr lang="en-US" sz="2800" b="1" dirty="0" smtClean="0">
                <a:solidFill>
                  <a:schemeClr val="tx1"/>
                </a:solidFill>
                <a:cs typeface="Arial" panose="020B0604020202020204" pitchFamily="34" charset="0"/>
              </a:rPr>
              <a:t> </a:t>
            </a:r>
            <a:r>
              <a:rPr lang="en-US" sz="2800" dirty="0" smtClean="0">
                <a:solidFill>
                  <a:schemeClr val="tx1"/>
                </a:solidFill>
                <a:cs typeface="Arial" panose="020B0604020202020204" pitchFamily="34" charset="0"/>
              </a:rPr>
              <a:t>–</a:t>
            </a:r>
            <a:r>
              <a:rPr lang="ru-RU" sz="2800" dirty="0" smtClean="0">
                <a:solidFill>
                  <a:schemeClr val="tx1"/>
                </a:solidFill>
                <a:cs typeface="Arial" panose="020B0604020202020204" pitchFamily="34" charset="0"/>
              </a:rPr>
              <a:t> </a:t>
            </a:r>
          </a:p>
          <a:p>
            <a:pPr marL="342900" lvl="0" indent="-342900" algn="ctr" fontAlgn="auto">
              <a:spcBef>
                <a:spcPct val="20000"/>
              </a:spcBef>
              <a:spcAft>
                <a:spcPts val="0"/>
              </a:spcAft>
              <a:defRPr/>
            </a:pPr>
            <a:r>
              <a:rPr lang="ru-RU" sz="2800" dirty="0" smtClean="0">
                <a:solidFill>
                  <a:schemeClr val="tx1"/>
                </a:solidFill>
                <a:cs typeface="Arial" panose="020B0604020202020204" pitchFamily="34" charset="0"/>
              </a:rPr>
              <a:t>буря в чашке</a:t>
            </a:r>
            <a:endParaRPr lang="ru-RU" sz="2800" dirty="0">
              <a:solidFill>
                <a:schemeClr val="tx1"/>
              </a:solidFill>
              <a:cs typeface="Arial" panose="020B0604020202020204" pitchFamily="34" charset="0"/>
            </a:endParaRPr>
          </a:p>
        </p:txBody>
      </p:sp>
      <p:pic>
        <p:nvPicPr>
          <p:cNvPr id="7" name="Рисунок 6" descr="tea-cup.png"/>
          <p:cNvPicPr>
            <a:picLocks noChangeAspect="1"/>
          </p:cNvPicPr>
          <p:nvPr/>
        </p:nvPicPr>
        <p:blipFill>
          <a:blip r:embed="rId4" cstate="print"/>
          <a:stretch>
            <a:fillRect/>
          </a:stretch>
        </p:blipFill>
        <p:spPr>
          <a:xfrm>
            <a:off x="3707904" y="4653136"/>
            <a:ext cx="1944216" cy="1944216"/>
          </a:xfrm>
          <a:prstGeom prst="rect">
            <a:avLst/>
          </a:prstGeom>
        </p:spPr>
      </p:pic>
      <p:pic>
        <p:nvPicPr>
          <p:cNvPr id="8" name="Рисунок 7" descr="flash.png"/>
          <p:cNvPicPr>
            <a:picLocks noChangeAspect="1"/>
          </p:cNvPicPr>
          <p:nvPr/>
        </p:nvPicPr>
        <p:blipFill>
          <a:blip r:embed="rId5" cstate="print"/>
          <a:stretch>
            <a:fillRect/>
          </a:stretch>
        </p:blipFill>
        <p:spPr>
          <a:xfrm>
            <a:off x="4211960" y="4005064"/>
            <a:ext cx="1152128" cy="115212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Скругленный прямоугольник 2"/>
          <p:cNvSpPr/>
          <p:nvPr/>
        </p:nvSpPr>
        <p:spPr>
          <a:xfrm>
            <a:off x="395536" y="332656"/>
            <a:ext cx="8463314" cy="6239616"/>
          </a:xfrm>
          <a:prstGeom prst="roundRect">
            <a:avLst/>
          </a:prstGeom>
          <a:gradFill flip="none" rotWithShape="1">
            <a:gsLst>
              <a:gs pos="50000">
                <a:srgbClr val="00B0F0">
                  <a:tint val="66000"/>
                  <a:satMod val="160000"/>
                  <a:alpha val="53000"/>
                </a:srgbClr>
              </a:gs>
              <a:gs pos="50000">
                <a:srgbClr val="00B0F0">
                  <a:tint val="44500"/>
                  <a:satMod val="160000"/>
                </a:srgbClr>
              </a:gs>
              <a:gs pos="100000">
                <a:srgbClr val="00B0F0">
                  <a:tint val="23500"/>
                  <a:satMod val="160000"/>
                </a:srgbClr>
              </a:gs>
            </a:gsLst>
            <a:path path="circle">
              <a:fillToRect l="50000" t="50000" r="50000" b="50000"/>
            </a:path>
            <a:tileRect/>
          </a:gradFill>
          <a:ln>
            <a:solidFill>
              <a:srgbClr val="1F0B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fontAlgn="auto">
              <a:spcBef>
                <a:spcPts val="0"/>
              </a:spcBef>
              <a:spcAft>
                <a:spcPts val="0"/>
              </a:spcAft>
              <a:defRPr/>
            </a:pPr>
            <a:endParaRPr lang="ru-RU" sz="2200" dirty="0">
              <a:solidFill>
                <a:schemeClr val="tx1"/>
              </a:solidFill>
            </a:endParaRPr>
          </a:p>
        </p:txBody>
      </p:sp>
      <p:sp>
        <p:nvSpPr>
          <p:cNvPr id="5" name="TextBox 4"/>
          <p:cNvSpPr txBox="1"/>
          <p:nvPr/>
        </p:nvSpPr>
        <p:spPr>
          <a:xfrm>
            <a:off x="1115616" y="476672"/>
            <a:ext cx="6984776" cy="954107"/>
          </a:xfrm>
          <a:prstGeom prst="rect">
            <a:avLst/>
          </a:prstGeom>
          <a:noFill/>
        </p:spPr>
        <p:txBody>
          <a:bodyPr wrap="square">
            <a:spAutoFit/>
          </a:bodyPr>
          <a:lstStyle/>
          <a:p>
            <a:pPr algn="ctr" fontAlgn="auto">
              <a:spcBef>
                <a:spcPts val="0"/>
              </a:spcBef>
              <a:spcAft>
                <a:spcPts val="0"/>
              </a:spcAft>
              <a:defRPr/>
            </a:pPr>
            <a:r>
              <a:rPr lang="ru-RU" sz="2800" b="1" dirty="0" smtClean="0">
                <a:ln w="11430"/>
                <a:solidFill>
                  <a:srgbClr val="1F0BB5"/>
                </a:solidFill>
                <a:effectLst>
                  <a:outerShdw blurRad="50800" dist="39000" dir="5460000" algn="tl">
                    <a:srgbClr val="000000">
                      <a:alpha val="38000"/>
                    </a:srgbClr>
                  </a:outerShdw>
                </a:effectLst>
                <a:latin typeface="+mn-lt"/>
              </a:rPr>
              <a:t>Трудности перевода идиом на русский язык</a:t>
            </a:r>
            <a:endParaRPr lang="ru-RU" sz="2800" b="1" dirty="0">
              <a:ln w="11430"/>
              <a:solidFill>
                <a:srgbClr val="1F0BB5"/>
              </a:solidFill>
              <a:effectLst>
                <a:outerShdw blurRad="50800" dist="39000" dir="5460000" algn="tl">
                  <a:srgbClr val="000000">
                    <a:alpha val="38000"/>
                  </a:srgbClr>
                </a:outerShdw>
              </a:effectLst>
              <a:latin typeface="+mn-lt"/>
            </a:endParaRPr>
          </a:p>
        </p:txBody>
      </p:sp>
      <p:sp>
        <p:nvSpPr>
          <p:cNvPr id="23553" name="Rectangle 1"/>
          <p:cNvSpPr>
            <a:spLocks noChangeArrowheads="1"/>
          </p:cNvSpPr>
          <p:nvPr/>
        </p:nvSpPr>
        <p:spPr bwMode="auto">
          <a:xfrm>
            <a:off x="611560" y="1541984"/>
            <a:ext cx="7776864" cy="15388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buNone/>
            </a:pPr>
            <a:r>
              <a:rPr lang="ru-RU" sz="2400" dirty="0" smtClean="0">
                <a:latin typeface="Arial" panose="020B0604020202020204" pitchFamily="34" charset="0"/>
                <a:cs typeface="Arial" panose="020B0604020202020204" pitchFamily="34" charset="0"/>
              </a:rPr>
              <a:t>Идиома, имеющая похожий фразеологизм на русском, значение которой можем логически додумать.</a:t>
            </a:r>
          </a:p>
          <a:p>
            <a:pPr algn="just"/>
            <a:endParaRPr kumimoji="0" lang="ru-RU" sz="2200" b="0" i="0" u="none" strike="noStrike" cap="none" normalizeH="0" baseline="0" dirty="0" smtClean="0">
              <a:ln>
                <a:noFill/>
              </a:ln>
              <a:effectLst/>
              <a:latin typeface="+mn-lt"/>
              <a:cs typeface="Arial" pitchFamily="34" charset="0"/>
            </a:endParaRPr>
          </a:p>
        </p:txBody>
      </p:sp>
      <p:sp>
        <p:nvSpPr>
          <p:cNvPr id="6" name="Скругленный прямоугольник 5"/>
          <p:cNvSpPr/>
          <p:nvPr/>
        </p:nvSpPr>
        <p:spPr>
          <a:xfrm>
            <a:off x="2195736" y="2852936"/>
            <a:ext cx="4392488" cy="1296144"/>
          </a:xfrm>
          <a:prstGeom prst="roundRect">
            <a:avLst/>
          </a:prstGeom>
          <a:solidFill>
            <a:srgbClr val="F8F4E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cs typeface="Arial" panose="020B0604020202020204" pitchFamily="34" charset="0"/>
              </a:rPr>
              <a:t>On cloud nine</a:t>
            </a:r>
            <a:r>
              <a:rPr lang="ru-RU" sz="2800" dirty="0" smtClean="0">
                <a:solidFill>
                  <a:schemeClr val="tx1"/>
                </a:solidFill>
                <a:cs typeface="Arial" panose="020B0604020202020204" pitchFamily="34" charset="0"/>
              </a:rPr>
              <a:t>- </a:t>
            </a:r>
          </a:p>
          <a:p>
            <a:pPr algn="ctr"/>
            <a:r>
              <a:rPr lang="ru-RU" sz="2800" dirty="0" smtClean="0">
                <a:solidFill>
                  <a:schemeClr val="tx1"/>
                </a:solidFill>
                <a:cs typeface="Arial" panose="020B0604020202020204" pitchFamily="34" charset="0"/>
              </a:rPr>
              <a:t>на девятом облаке</a:t>
            </a:r>
            <a:endParaRPr lang="ru-RU" sz="2800" dirty="0">
              <a:solidFill>
                <a:schemeClr val="tx1"/>
              </a:solidFill>
              <a:cs typeface="Arial" panose="020B0604020202020204" pitchFamily="34" charset="0"/>
            </a:endParaRPr>
          </a:p>
        </p:txBody>
      </p:sp>
      <p:pic>
        <p:nvPicPr>
          <p:cNvPr id="9" name="Рисунок 8" descr="cloud.png"/>
          <p:cNvPicPr>
            <a:picLocks noChangeAspect="1"/>
          </p:cNvPicPr>
          <p:nvPr/>
        </p:nvPicPr>
        <p:blipFill>
          <a:blip r:embed="rId4" cstate="print"/>
          <a:stretch>
            <a:fillRect/>
          </a:stretch>
        </p:blipFill>
        <p:spPr>
          <a:xfrm>
            <a:off x="3059832" y="4049688"/>
            <a:ext cx="2808312" cy="2808312"/>
          </a:xfrm>
          <a:prstGeom prst="rect">
            <a:avLst/>
          </a:prstGeom>
        </p:spPr>
      </p:pic>
      <p:pic>
        <p:nvPicPr>
          <p:cNvPr id="10" name="Рисунок 9" descr="9.png"/>
          <p:cNvPicPr>
            <a:picLocks noChangeAspect="1"/>
          </p:cNvPicPr>
          <p:nvPr/>
        </p:nvPicPr>
        <p:blipFill>
          <a:blip r:embed="rId5" cstate="print"/>
          <a:stretch>
            <a:fillRect/>
          </a:stretch>
        </p:blipFill>
        <p:spPr>
          <a:xfrm>
            <a:off x="3923928" y="5157192"/>
            <a:ext cx="864096" cy="864096"/>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Default Theme</Template>
  <TotalTime>995</TotalTime>
  <Words>663</Words>
  <Application>Microsoft Office PowerPoint</Application>
  <PresentationFormat>Экран (4:3)</PresentationFormat>
  <Paragraphs>147</Paragraphs>
  <Slides>20</Slides>
  <Notes>18</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Default Theme</vt:lpstr>
      <vt:lpstr>Чудеса  английских     идиом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Екатерина Олеговна Радионова</cp:lastModifiedBy>
  <cp:revision>37</cp:revision>
  <dcterms:created xsi:type="dcterms:W3CDTF">2011-07-14T12:15:00Z</dcterms:created>
  <dcterms:modified xsi:type="dcterms:W3CDTF">2022-12-05T07:57:50Z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408359</vt:lpwstr>
  </property>
  <property fmtid="{D5CDD505-2E9C-101B-9397-08002B2CF9AE}" name="NXPowerLiteSettings" pid="3">
    <vt:lpwstr>F7000400038000</vt:lpwstr>
  </property>
  <property fmtid="{D5CDD505-2E9C-101B-9397-08002B2CF9AE}" name="NXPowerLiteVersion" pid="4">
    <vt:lpwstr>S10.0.0</vt:lpwstr>
  </property>
</Properties>
</file>