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3"/>
  </p:notesMasterIdLst>
  <p:sldIdLst>
    <p:sldId id="256" r:id="rId3"/>
    <p:sldId id="272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8" autoAdjust="0"/>
    <p:restoredTop sz="94634" autoAdjust="0"/>
  </p:normalViewPr>
  <p:slideViewPr>
    <p:cSldViewPr>
      <p:cViewPr varScale="1">
        <p:scale>
          <a:sx n="80" d="100"/>
          <a:sy n="80" d="100"/>
        </p:scale>
        <p:origin x="10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"/>
    </p:cViewPr>
  </p:sorterViewPr>
  <p:notesViewPr>
    <p:cSldViewPr>
      <p:cViewPr varScale="1">
        <p:scale>
          <a:sx n="53" d="100"/>
          <a:sy n="53" d="100"/>
        </p:scale>
        <p:origin x="-2256" y="-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43BEB-653D-4920-BDAE-7A16C3208D58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F5A41-4230-4F3C-BB2E-C41920AC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F5A41-4230-4F3C-BB2E-C41920AC869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893C9-C361-4FDE-A804-B406D6111784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23AA1-E7DD-4B22-B530-F7A6A47B3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2" r:id="rId9"/>
    <p:sldLayoutId id="2147483669" r:id="rId10"/>
    <p:sldLayoutId id="2147483670" r:id="rId11"/>
    <p:sldLayoutId id="21474836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8788B-4597-4D69-A8DE-A6C32E4E417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4534-CF9C-4E3A-B3AF-FA335ECF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46640" cy="319578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</a:t>
            </a:r>
            <a:r>
              <a:rPr lang="ru-RU" sz="3600" dirty="0" smtClean="0"/>
              <a:t>рганизация проектной </a:t>
            </a:r>
            <a:r>
              <a:rPr lang="ru-RU" sz="3600" dirty="0" smtClean="0"/>
              <a:t>исследовательской деятельности учащихся </a:t>
            </a:r>
            <a:br>
              <a:rPr lang="ru-RU" sz="3600" dirty="0" smtClean="0"/>
            </a:br>
            <a:r>
              <a:rPr lang="ru-RU" sz="3600" dirty="0" smtClean="0"/>
              <a:t>в процессе изучения</a:t>
            </a:r>
            <a:br>
              <a:rPr lang="ru-RU" sz="3600" dirty="0" smtClean="0"/>
            </a:br>
            <a:r>
              <a:rPr lang="ru-RU" sz="3600" dirty="0" smtClean="0"/>
              <a:t>общественных наук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b="1" dirty="0" err="1" smtClean="0">
                <a:solidFill>
                  <a:schemeClr val="tx1"/>
                </a:solidFill>
              </a:rPr>
              <a:t>Пятибратова</a:t>
            </a:r>
            <a:r>
              <a:rPr lang="ru-RU" sz="1800" b="1" dirty="0" smtClean="0">
                <a:solidFill>
                  <a:schemeClr val="tx1"/>
                </a:solidFill>
              </a:rPr>
              <a:t> Светлана Игоревна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Учитель </a:t>
            </a:r>
            <a:r>
              <a:rPr lang="ru-RU" sz="1800" b="1" dirty="0" smtClean="0">
                <a:solidFill>
                  <a:schemeClr val="tx1"/>
                </a:solidFill>
              </a:rPr>
              <a:t> истории и обществознания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ГБОУ СОШ № </a:t>
            </a:r>
            <a:r>
              <a:rPr lang="ru-RU" sz="1800" b="1" dirty="0" smtClean="0">
                <a:solidFill>
                  <a:schemeClr val="tx1"/>
                </a:solidFill>
              </a:rPr>
              <a:t>218</a:t>
            </a:r>
            <a:endParaRPr lang="ru-RU" sz="1800" b="1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г. Санкт-Петербурга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:\users\Maria\metod\osn.jpg"/>
          <p:cNvPicPr/>
          <p:nvPr/>
        </p:nvPicPr>
        <p:blipFill>
          <a:blip r:embed="rId2" cstate="print">
            <a:lum bright="6000" contrast="24000"/>
          </a:blip>
          <a:srcRect/>
          <a:stretch>
            <a:fillRect/>
          </a:stretch>
        </p:blipFill>
        <p:spPr bwMode="auto">
          <a:xfrm>
            <a:off x="2339752" y="260648"/>
            <a:ext cx="4396105" cy="6334125"/>
          </a:xfrm>
          <a:prstGeom prst="rect">
            <a:avLst/>
          </a:prstGeom>
          <a:noFill/>
        </p:spPr>
      </p:pic>
      <p:pic>
        <p:nvPicPr>
          <p:cNvPr id="5" name="Picture 5" descr="S:\users\Maria\metod\osn.jpg"/>
          <p:cNvPicPr/>
          <p:nvPr/>
        </p:nvPicPr>
        <p:blipFill rotWithShape="1">
          <a:blip r:embed="rId2" cstate="print">
            <a:lum bright="6000" contrast="24000"/>
          </a:blip>
          <a:srcRect l="-1" t="3" r="905" b="10505"/>
          <a:stretch/>
        </p:blipFill>
        <p:spPr bwMode="auto">
          <a:xfrm>
            <a:off x="2400300" y="603250"/>
            <a:ext cx="4343400" cy="5651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309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5573" r="5573"/>
          <a:stretch>
            <a:fillRect/>
          </a:stretch>
        </p:blipFill>
        <p:spPr bwMode="auto">
          <a:xfrm>
            <a:off x="1259632" y="980728"/>
            <a:ext cx="72009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У</a:t>
            </a:r>
            <a:r>
              <a:rPr lang="ru-RU" sz="2400" b="1" dirty="0" smtClean="0"/>
              <a:t>чебная  программа «Основы </a:t>
            </a:r>
            <a:r>
              <a:rPr lang="ru-RU" sz="2400" b="1" dirty="0" smtClean="0"/>
              <a:t>исследовательской </a:t>
            </a:r>
            <a:r>
              <a:rPr lang="ru-RU" sz="2400" b="1" dirty="0" smtClean="0"/>
              <a:t>и проектной деятельности в общественных науках»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25658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Фундаментом программы «Основы учебно-исследовательской и проектной деятельности в общественных науках»  является реализация учебно-исследовательской деятельности обучающихся .</a:t>
            </a:r>
          </a:p>
          <a:p>
            <a:pPr algn="just">
              <a:buNone/>
            </a:pPr>
            <a:r>
              <a:rPr lang="ru-RU" dirty="0" smtClean="0"/>
              <a:t>     Каждый учащийся выполняет по выбранной им тематике </a:t>
            </a:r>
            <a:r>
              <a:rPr lang="ru-RU" dirty="0" smtClean="0"/>
              <a:t>исследовательскую проектную </a:t>
            </a:r>
            <a:r>
              <a:rPr lang="ru-RU" dirty="0" smtClean="0"/>
              <a:t>работу в области общественных наук. Защита работ осуществляется на ежегодных гуманитарных чтениях или конференции. Участие в конференции предполагает формирование у школьников культуры научного, профессионального общения, навыков ведения научной дискуссии, являясь ступенью научного и личностного роста юных исследователей. Подготовка исследовательской работы является способом формирования навыков поисковой деятельности, повышения мотивации к обучению.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64896" cy="28803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В ходе реализации программы</a:t>
            </a:r>
            <a:br>
              <a:rPr lang="ru-RU" sz="2400" b="1" dirty="0" smtClean="0"/>
            </a:br>
            <a:r>
              <a:rPr lang="ru-RU" sz="2400" b="1" dirty="0" smtClean="0"/>
              <a:t> выпускник школы научится: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/>
              <a:t>планировать и выполнять учебное исследование и учебный проект, используя оборудование, модели, методы и приёмы, адекватные исследуемой проблеме;</a:t>
            </a:r>
          </a:p>
          <a:p>
            <a:pPr lvl="0"/>
            <a:r>
              <a:rPr lang="ru-RU" sz="1600" b="1" dirty="0" smtClean="0"/>
              <a:t>выбирать и использовать методы, релевантные рассматриваемой проблеме;</a:t>
            </a:r>
          </a:p>
          <a:p>
            <a:pPr lvl="0"/>
            <a:r>
              <a:rPr lang="ru-RU" sz="1600" b="1" dirty="0" smtClean="0"/>
              <a:t>распознавать и ставить вопросы, ответы на которые могут быть получены путём научного исследования, отбирать адекватные методы исследования, формулировать вытекающие из исследования выводы;</a:t>
            </a:r>
          </a:p>
          <a:p>
            <a:pPr lvl="0"/>
            <a:r>
              <a:rPr lang="ru-RU" sz="1600" b="1" dirty="0" smtClean="0"/>
              <a:t>использовать такие математические методы и приёмы, как абстракция и идеализация, доказательство, доказательство от противного, доказательство по аналогии, опровержение, </a:t>
            </a:r>
            <a:r>
              <a:rPr lang="ru-RU" sz="1600" b="1" dirty="0" err="1" smtClean="0"/>
              <a:t>контрпример</a:t>
            </a:r>
            <a:r>
              <a:rPr lang="ru-RU" sz="1600" b="1" dirty="0" smtClean="0"/>
              <a:t>, индуктивные и дедуктивные рассуждения, построение и исполнение алгоритма;</a:t>
            </a:r>
          </a:p>
          <a:p>
            <a:pPr lvl="0"/>
            <a:r>
              <a:rPr lang="ru-RU" sz="1600" b="1" dirty="0" smtClean="0"/>
              <a:t>использовать такие </a:t>
            </a:r>
            <a:r>
              <a:rPr lang="ru-RU" sz="1600" b="1" dirty="0" err="1" smtClean="0"/>
              <a:t>естественно-научные</a:t>
            </a:r>
            <a:r>
              <a:rPr lang="ru-RU" sz="1600" b="1" dirty="0" smtClean="0"/>
              <a:t> методы и приёмы, как наблюдение, постановка проблемы, выдвижение «хорошей гипотезы», эксперимент, моделирование, использование математических моделей, теоретическое обоснование, установление границ применимости модели/теории;</a:t>
            </a:r>
          </a:p>
          <a:p>
            <a:pPr lvl="0"/>
            <a:r>
              <a:rPr lang="ru-RU" sz="1600" b="1" dirty="0" smtClean="0"/>
              <a:t>использовать некоторые методы получения знаний, характерные для социальных и исторических наук: постановка проблемы, опросы, описание, сравнительное историческое описание, объяснение, использование статистических данных, интерпретация фактов;</a:t>
            </a:r>
          </a:p>
          <a:p>
            <a:pPr lvl="0"/>
            <a:r>
              <a:rPr lang="ru-RU" sz="1600" b="1" dirty="0" smtClean="0"/>
              <a:t>ясно, логично и точно излагать свою точку зрения, использовать языковые средства, адекватные обсуждаемой проблеме;</a:t>
            </a:r>
          </a:p>
          <a:p>
            <a:pPr lvl="0"/>
            <a:r>
              <a:rPr lang="ru-RU" sz="1600" b="1" dirty="0" smtClean="0"/>
              <a:t>отличать факты от суждений, мнений и оценок, критически относиться к суждениям, мнениям, оценкам, реконструировать их основания;</a:t>
            </a:r>
          </a:p>
          <a:p>
            <a:pPr lvl="0"/>
            <a:r>
              <a:rPr lang="ru-RU" sz="1600" b="1" dirty="0" smtClean="0"/>
              <a:t>видеть и комментировать связь научного знания и ценностных установок, моральных суждений при получении, распространении и применении научного знания.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1196752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В ходе реализации </a:t>
            </a:r>
            <a:r>
              <a:rPr lang="ru-RU" sz="2200" b="1" dirty="0" smtClean="0"/>
              <a:t>исследовательской проектной деятельности </a:t>
            </a:r>
            <a:r>
              <a:rPr lang="ru-RU" sz="2200" b="1" dirty="0" smtClean="0"/>
              <a:t>обучающийся получает возможность научиться</a:t>
            </a:r>
            <a:r>
              <a:rPr lang="ru-RU" sz="2200" dirty="0" smtClean="0"/>
              <a:t>: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507288" cy="568863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 smtClean="0"/>
              <a:t>самостоятельно задумывать, планировать и выполнять учебное исследование, учебный и социальный проект;</a:t>
            </a:r>
            <a:endParaRPr lang="ru-RU" sz="8000" i="1" dirty="0" smtClean="0"/>
          </a:p>
          <a:p>
            <a:pPr lvl="0"/>
            <a:r>
              <a:rPr lang="ru-RU" sz="8000" dirty="0" smtClean="0"/>
              <a:t>использовать догадку, озарение, интуицию;</a:t>
            </a:r>
            <a:endParaRPr lang="ru-RU" sz="8000" i="1" dirty="0" smtClean="0"/>
          </a:p>
          <a:p>
            <a:pPr lvl="0"/>
            <a:r>
              <a:rPr lang="ru-RU" sz="8000" dirty="0" smtClean="0"/>
              <a:t>использовать такие математические методы и приёмы, как перебор логических возможностей, математическое моделирование;</a:t>
            </a:r>
            <a:endParaRPr lang="ru-RU" sz="8000" i="1" dirty="0" smtClean="0"/>
          </a:p>
          <a:p>
            <a:pPr lvl="0"/>
            <a:r>
              <a:rPr lang="ru-RU" sz="8000" dirty="0" smtClean="0"/>
              <a:t>использовать такие естественно-научные методы</a:t>
            </a:r>
            <a:r>
              <a:rPr lang="ru-RU" sz="8000" i="1" dirty="0" smtClean="0"/>
              <a:t> </a:t>
            </a:r>
            <a:r>
              <a:rPr lang="ru-RU" sz="8000" dirty="0" smtClean="0"/>
              <a:t>и приёмы, как абстрагирование от </a:t>
            </a:r>
            <a:r>
              <a:rPr lang="ru-RU" sz="8000" dirty="0" smtClean="0"/>
              <a:t>происходящих </a:t>
            </a:r>
            <a:r>
              <a:rPr lang="ru-RU" sz="8000" dirty="0" smtClean="0"/>
              <a:t>факторов,</a:t>
            </a:r>
            <a:r>
              <a:rPr lang="ru-RU" sz="8000" i="1" dirty="0" smtClean="0"/>
              <a:t> </a:t>
            </a:r>
            <a:r>
              <a:rPr lang="ru-RU" sz="8000" dirty="0" smtClean="0"/>
              <a:t>проверка на совместимость с другими известными фактами;</a:t>
            </a:r>
            <a:endParaRPr lang="ru-RU" sz="8000" i="1" dirty="0" smtClean="0"/>
          </a:p>
          <a:p>
            <a:pPr lvl="0"/>
            <a:r>
              <a:rPr lang="ru-RU" sz="8000" dirty="0" smtClean="0"/>
              <a:t>использовать некоторые методы получения знаний,</a:t>
            </a:r>
            <a:r>
              <a:rPr lang="ru-RU" sz="8000" i="1" dirty="0" smtClean="0"/>
              <a:t> </a:t>
            </a:r>
            <a:r>
              <a:rPr lang="ru-RU" sz="8000" dirty="0" smtClean="0"/>
              <a:t>характерные для социальных и исторических наук: анкетирование, моделирование, поиск исторических образцов;</a:t>
            </a:r>
            <a:endParaRPr lang="ru-RU" sz="8000" i="1" dirty="0" smtClean="0"/>
          </a:p>
          <a:p>
            <a:pPr lvl="0"/>
            <a:r>
              <a:rPr lang="ru-RU" sz="8000" dirty="0" smtClean="0"/>
              <a:t>использовать некоторые приёмы художественного познания мира: целостное отображение мира, образность, художественный вымысел, органическое единство общего, особенного (типичного) и единичного, оригинальность;</a:t>
            </a:r>
            <a:endParaRPr lang="ru-RU" sz="8000" i="1" dirty="0" smtClean="0"/>
          </a:p>
          <a:p>
            <a:pPr lvl="0"/>
            <a:r>
              <a:rPr lang="ru-RU" sz="8000" dirty="0" smtClean="0"/>
              <a:t>целенаправленно и осознанно развивать свои коммуникативные способности, осваивать новые языковые средства;</a:t>
            </a:r>
            <a:endParaRPr lang="ru-RU" sz="8000" i="1" dirty="0" smtClean="0"/>
          </a:p>
          <a:p>
            <a:pPr lvl="0"/>
            <a:r>
              <a:rPr lang="ru-RU" sz="8000" dirty="0" smtClean="0"/>
              <a:t>осознавать свою ответственность за достоверность</a:t>
            </a:r>
            <a:r>
              <a:rPr lang="ru-RU" sz="8000" i="1" dirty="0" smtClean="0"/>
              <a:t> </a:t>
            </a:r>
            <a:r>
              <a:rPr lang="ru-RU" sz="8000" dirty="0" smtClean="0"/>
              <a:t>полученных знаний, за качество выполненного проекта.</a:t>
            </a:r>
            <a:endParaRPr lang="ru-RU" sz="8000" i="1" dirty="0" smtClean="0"/>
          </a:p>
          <a:p>
            <a:pPr>
              <a:buNone/>
            </a:pPr>
            <a:r>
              <a:rPr lang="ru-RU" sz="5500" dirty="0" smtClean="0"/>
              <a:t/>
            </a:r>
            <a:br>
              <a:rPr lang="ru-RU" sz="5500" dirty="0" smtClean="0"/>
            </a:br>
            <a:r>
              <a:rPr lang="ru-RU" sz="55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55679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Критерии оценки </a:t>
            </a:r>
            <a:r>
              <a:rPr lang="ru-RU" sz="2200" b="1" dirty="0" smtClean="0"/>
              <a:t>исследовательской работы  </a:t>
            </a:r>
            <a:r>
              <a:rPr lang="ru-RU" sz="2200" b="1" dirty="0" smtClean="0"/>
              <a:t>разработаны с учётом целей и задач проектной деятельности на данном этапе образования. Исследовательская работа учащегося оценивается  по следующим критериям: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50405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1. Способность к самостоятельному приобретению знаний и решению проблем,</a:t>
            </a:r>
            <a:r>
              <a:rPr lang="ru-RU" dirty="0" smtClean="0"/>
              <a:t> проявляющаяся в умении поставить проблему и выбрать адекватные способы её решения, включая поиск и обработку информации, формулировку выводов и/или обоснование и реализацию/апробацию принятого решения, обоснование и создание прогноза, модели, макета, объекта, творческого решения и т. п. Данный критерий в целом включает оценку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познавательных учебных действий.</a:t>
            </a:r>
          </a:p>
          <a:p>
            <a:r>
              <a:rPr lang="ru-RU" b="1" dirty="0" smtClean="0"/>
              <a:t>2. 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предметных знаний и способов действий,</a:t>
            </a:r>
            <a:r>
              <a:rPr lang="ru-RU" dirty="0" smtClean="0"/>
              <a:t> проявляющаяся в умении раскрыть содержание работы, грамотно и обоснованно в соответствии с рассматриваемой проблемой/темой </a:t>
            </a:r>
            <a:r>
              <a:rPr lang="ru-RU" dirty="0" err="1" smtClean="0"/>
              <a:t>исполь-зовать</a:t>
            </a:r>
            <a:r>
              <a:rPr lang="ru-RU" dirty="0" smtClean="0"/>
              <a:t> имеющиеся знания и способы действий.</a:t>
            </a:r>
          </a:p>
          <a:p>
            <a:r>
              <a:rPr lang="ru-RU" b="1" dirty="0" smtClean="0"/>
              <a:t>3. 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регулятивных действий,</a:t>
            </a:r>
            <a:r>
              <a:rPr lang="ru-RU" dirty="0" smtClean="0"/>
              <a:t> проявляющаяся в умении самостоятельно планировать и управлять своей познавательной деятельностью во времени, использовать ресурсные возможности для достижения целей, осуществлять выбор конструктивных стратегий в трудных ситуациях.</a:t>
            </a:r>
          </a:p>
          <a:p>
            <a:r>
              <a:rPr lang="ru-RU" b="1" dirty="0" smtClean="0"/>
              <a:t>4. 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коммуникативных действий, </a:t>
            </a:r>
            <a:r>
              <a:rPr lang="ru-RU" dirty="0" smtClean="0"/>
              <a:t>проявляющаяся в умении ясно изложить и оформить выполненную работу, представить её результаты, </a:t>
            </a:r>
            <a:r>
              <a:rPr lang="ru-RU" dirty="0" err="1" smtClean="0"/>
              <a:t>аргументированно</a:t>
            </a:r>
            <a:r>
              <a:rPr lang="ru-RU" dirty="0" smtClean="0"/>
              <a:t> ответить на вопросы.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При построении учебно-исследовательского процесса в школе педагогический коллектив обязательно учитывает следующие моменты: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1"/>
            <a:ext cx="8291264" cy="48574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тема исследования должна быть на самом деле интересна для ученика и совпадать с кругом интереса учителя;</a:t>
            </a:r>
          </a:p>
          <a:p>
            <a:r>
              <a:rPr lang="ru-RU" dirty="0" smtClean="0"/>
              <a:t> необходимо, чтобы обучающийся хорошо осознавал суть проблемы, иначе весь ход поиска её решения будет бессмыслен, даже если он будет проведён учителем безукоризненно правильно;</a:t>
            </a:r>
          </a:p>
          <a:p>
            <a:r>
              <a:rPr lang="ru-RU" dirty="0" smtClean="0"/>
              <a:t> организация хода работы над раскрытием проблемы исследования должна строиться на взаимоответственности учителя и ученика друг перед другом и взаимопомощи;</a:t>
            </a:r>
          </a:p>
          <a:p>
            <a:r>
              <a:rPr lang="ru-RU" dirty="0" smtClean="0"/>
              <a:t> раскрытие проблемы в первую очередь должно приносить что-то новое ученику, а уже потом науке.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11569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Для успешного осуществления учебно-исследовательской деятельности обучающиеся  овладевают следующими действиями: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5"/>
            <a:ext cx="8219256" cy="4641380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 постановка проблемы и аргументирование её актуальности;</a:t>
            </a:r>
          </a:p>
          <a:p>
            <a:r>
              <a:rPr lang="ru-RU" sz="3400" dirty="0" smtClean="0"/>
              <a:t> формулировка гипотезы исследования и раскрытие замысла — сущности будущей деятельности;</a:t>
            </a:r>
          </a:p>
          <a:p>
            <a:r>
              <a:rPr lang="ru-RU" sz="3400" dirty="0" smtClean="0"/>
              <a:t> планирование исследовательских работ и выбор необходимого инструментария;</a:t>
            </a:r>
          </a:p>
          <a:p>
            <a:r>
              <a:rPr lang="ru-RU" sz="3400" dirty="0" smtClean="0"/>
              <a:t> собственно проведение исследования с обязательным поэтапным контролем и коррекцией результатов работ;</a:t>
            </a:r>
          </a:p>
          <a:p>
            <a:r>
              <a:rPr lang="ru-RU" sz="3400" dirty="0" smtClean="0"/>
              <a:t>оформление результатов </a:t>
            </a:r>
            <a:r>
              <a:rPr lang="ru-RU" sz="3400" dirty="0" smtClean="0"/>
              <a:t>исследовательской проектной </a:t>
            </a:r>
            <a:r>
              <a:rPr lang="ru-RU" sz="3400" dirty="0" smtClean="0"/>
              <a:t>деятельности как конечного продукта;</a:t>
            </a:r>
          </a:p>
          <a:p>
            <a:r>
              <a:rPr lang="ru-RU" sz="3400" dirty="0" smtClean="0"/>
              <a:t> представление результатов исследования широкому кругу заинтересованных лиц для обсуждения и возможного дальнейшего практического использования.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Формы организации учебно-исследовательской деятельности в школе: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3"/>
            <a:ext cx="8291264" cy="4929412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 smtClean="0"/>
              <a:t> исследовательская практика обучающихся;</a:t>
            </a:r>
          </a:p>
          <a:p>
            <a:r>
              <a:rPr lang="ru-RU" sz="3300" dirty="0" smtClean="0"/>
              <a:t> образовательные экспедиции — походы, поездки, экскурсии с чётко обозначенными образовательными целями, программой деятельности, продуманными формами контроля. Образовательные экспедиции предусматривают активную образовательную деятельность школьников, в том числе и исследовательского характера;</a:t>
            </a:r>
          </a:p>
          <a:p>
            <a:r>
              <a:rPr lang="ru-RU" sz="3300" dirty="0" smtClean="0"/>
              <a:t> занятия в коллективах дополнительного образования, предполагающие углублённое изучение предмета, дают большие возможности для реализации на них учебно-исследовательской деятельности обучающихся;</a:t>
            </a:r>
          </a:p>
          <a:p>
            <a:r>
              <a:rPr lang="ru-RU" sz="3300" dirty="0" smtClean="0"/>
              <a:t>ученическое научно-исследовательское самоуправление — форма внеурочной деятельности, которая сочетает в себе работу над учебными исследованиями, коллективное обсуждение промежуточных и итоговых результатов этой работы, организацию круглых столов, дискуссий, дебатов, интеллектуальных игр, публичных защит, конференций и др., а также встречи с представителями науки и образования, экскурсии в учреждения науки и образования;</a:t>
            </a:r>
          </a:p>
          <a:p>
            <a:r>
              <a:rPr lang="ru-RU" sz="3300" dirty="0" smtClean="0"/>
              <a:t> участие обучающихся в олимпиадах, конкурсах, конференциях, в том числе дистанционных, предметных неделях, интеллектуальных марафонах предполагает выполнение ими учебных исследований или их элементов в рамках данных мероприятий;</a:t>
            </a:r>
          </a:p>
          <a:p>
            <a:r>
              <a:rPr lang="ru-RU" sz="3300" dirty="0" smtClean="0"/>
              <a:t>Ежегодная учебно-исследовательская конференция или гуманитарные чтения.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</TotalTime>
  <Words>545</Words>
  <Application>Microsoft Office PowerPoint</Application>
  <PresentationFormat>Экран (4:3)</PresentationFormat>
  <Paragraphs>53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Специальное оформление</vt:lpstr>
      <vt:lpstr>1_Специальное оформление</vt:lpstr>
      <vt:lpstr>Организация проектной исследовательской деятельности учащихся  в процессе изучения общественных наук</vt:lpstr>
      <vt:lpstr>Презентация PowerPoint</vt:lpstr>
      <vt:lpstr>Учебная  программа «Основы исследовательской и проектной деятельности в общественных науках» </vt:lpstr>
      <vt:lpstr>В ходе реализации программы  выпускник школы научится: </vt:lpstr>
      <vt:lpstr>В ходе реализации исследовательской проектной деятельности обучающийся получает возможность научиться:</vt:lpstr>
      <vt:lpstr>Критерии оценки исследовательской работы  разработаны с учётом целей и задач проектной деятельности на данном этапе образования. Исследовательская работа учащегося оценивается  по следующим критериям: </vt:lpstr>
      <vt:lpstr>При построении учебно-исследовательского процесса в школе педагогический коллектив обязательно учитывает следующие моменты: </vt:lpstr>
      <vt:lpstr>Для успешного осуществления учебно-исследовательской деятельности обучающиеся  овладевают следующими действиями: </vt:lpstr>
      <vt:lpstr>Формы организации учебно-исследовательской деятельности в школе: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110</cp:revision>
  <dcterms:created xsi:type="dcterms:W3CDTF">2012-04-08T18:34:21Z</dcterms:created>
  <dcterms:modified xsi:type="dcterms:W3CDTF">2023-06-08T11:17:42Z</dcterms:modified>
</cp:coreProperties>
</file>