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7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0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6" r:id="rId28"/>
    <p:sldId id="288" r:id="rId29"/>
    <p:sldId id="284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7E2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21" autoAdjust="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758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545D7-90A0-4B5A-BEDF-781EBA4E4B42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C577-FC38-410B-A0C9-9B2E1FA4A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545D7-90A0-4B5A-BEDF-781EBA4E4B42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C577-FC38-410B-A0C9-9B2E1FA4A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545D7-90A0-4B5A-BEDF-781EBA4E4B42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C577-FC38-410B-A0C9-9B2E1FA4A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9B61F-C955-4083-80B2-81C04BBDC3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A77BA-198B-4D96-8EA2-F00868D28B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545D7-90A0-4B5A-BEDF-781EBA4E4B42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C577-FC38-410B-A0C9-9B2E1FA4A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545D7-90A0-4B5A-BEDF-781EBA4E4B42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C577-FC38-410B-A0C9-9B2E1FA4A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545D7-90A0-4B5A-BEDF-781EBA4E4B42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C577-FC38-410B-A0C9-9B2E1FA4A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545D7-90A0-4B5A-BEDF-781EBA4E4B42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C577-FC38-410B-A0C9-9B2E1FA4A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545D7-90A0-4B5A-BEDF-781EBA4E4B42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C577-FC38-410B-A0C9-9B2E1FA4A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545D7-90A0-4B5A-BEDF-781EBA4E4B42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C577-FC38-410B-A0C9-9B2E1FA4A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545D7-90A0-4B5A-BEDF-781EBA4E4B42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C577-FC38-410B-A0C9-9B2E1FA4A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545D7-90A0-4B5A-BEDF-781EBA4E4B42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F0C577-FC38-410B-A0C9-9B2E1FA4A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545D7-90A0-4B5A-BEDF-781EBA4E4B42}" type="datetimeFigureOut">
              <a:rPr lang="ru-RU" smtClean="0"/>
              <a:pPr/>
              <a:t>31.03.2023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0C577-FC38-410B-A0C9-9B2E1FA4AB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png" Type="http://schemas.openxmlformats.org/officeDocument/2006/relationships/image"/><Relationship Id="rId1" Target="../slideLayouts/slideLayout13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4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5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6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7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926" y="714356"/>
            <a:ext cx="9183283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Формы и методы работы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/>
              </a:rPr>
              <a:t>по преодолению нарушений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устной и письменной речи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/>
              </a:rPr>
              <a:t>у учащихся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</a:rPr>
              <a:t>начальной школы</a:t>
            </a:r>
            <a:endParaRPr lang="ru-RU" sz="54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57752" y="4786322"/>
            <a:ext cx="33575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        Михеева Т.М. 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Направления работы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00660"/>
          </a:xfrm>
        </p:spPr>
        <p:txBody>
          <a:bodyPr>
            <a:normAutofit fontScale="92500" lnSpcReduction="10000"/>
          </a:bodyPr>
          <a:lstStyle/>
          <a:p>
            <a:r>
              <a:rPr lang="ru-RU" sz="3000" b="1" dirty="0" smtClean="0">
                <a:solidFill>
                  <a:srgbClr val="7030A0"/>
                </a:solidFill>
              </a:rPr>
              <a:t>Формирование звукопроизношения</a:t>
            </a:r>
          </a:p>
          <a:p>
            <a:r>
              <a:rPr lang="ru-RU" sz="3000" b="1" dirty="0" smtClean="0">
                <a:solidFill>
                  <a:srgbClr val="0070C0"/>
                </a:solidFill>
              </a:rPr>
              <a:t>Развитие фонематического слуха, анализа и синтеза слов, представлений.</a:t>
            </a:r>
          </a:p>
          <a:p>
            <a:r>
              <a:rPr lang="ru-RU" sz="3000" b="1" dirty="0" smtClean="0">
                <a:solidFill>
                  <a:srgbClr val="7030A0"/>
                </a:solidFill>
              </a:rPr>
              <a:t>Расширение словарного запаса.</a:t>
            </a:r>
          </a:p>
          <a:p>
            <a:r>
              <a:rPr lang="ru-RU" sz="3000" b="1" dirty="0" smtClean="0">
                <a:solidFill>
                  <a:srgbClr val="0070C0"/>
                </a:solidFill>
              </a:rPr>
              <a:t>Развитие внимания, мышления, памяти.</a:t>
            </a:r>
          </a:p>
          <a:p>
            <a:r>
              <a:rPr lang="ru-RU" sz="3000" b="1" dirty="0" smtClean="0">
                <a:solidFill>
                  <a:srgbClr val="7030A0"/>
                </a:solidFill>
              </a:rPr>
              <a:t>Формирование связной речи.</a:t>
            </a:r>
          </a:p>
          <a:p>
            <a:r>
              <a:rPr lang="ru-RU" sz="3000" b="1" dirty="0" smtClean="0">
                <a:solidFill>
                  <a:srgbClr val="0070C0"/>
                </a:solidFill>
              </a:rPr>
              <a:t>Развитие пространственно-временной ориентировки.</a:t>
            </a:r>
          </a:p>
          <a:p>
            <a:r>
              <a:rPr lang="ru-RU" sz="3000" b="1" dirty="0" smtClean="0">
                <a:solidFill>
                  <a:srgbClr val="7030A0"/>
                </a:solidFill>
              </a:rPr>
              <a:t>Развитие мелкой моторики.</a:t>
            </a:r>
          </a:p>
          <a:p>
            <a:r>
              <a:rPr lang="ru-RU" sz="3000" b="1" dirty="0" smtClean="0">
                <a:solidFill>
                  <a:srgbClr val="0070C0"/>
                </a:solidFill>
              </a:rPr>
              <a:t>Развитие тактильных ощущений.</a:t>
            </a:r>
          </a:p>
          <a:p>
            <a:r>
              <a:rPr lang="ru-RU" sz="3000" b="1" dirty="0" smtClean="0">
                <a:solidFill>
                  <a:srgbClr val="7030A0"/>
                </a:solidFill>
              </a:rPr>
              <a:t>Расширение «поля зрения» ребёнка</a:t>
            </a:r>
            <a:r>
              <a:rPr lang="ru-RU" sz="3000" b="1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Виды заданий, направленные на предупреждение  ошибок чтения и письма на уровне: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b="1" i="1" dirty="0" smtClean="0">
                <a:solidFill>
                  <a:srgbClr val="002060"/>
                </a:solidFill>
              </a:rPr>
              <a:t>буквы;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b="1" i="1" dirty="0" smtClean="0">
                <a:solidFill>
                  <a:srgbClr val="002060"/>
                </a:solidFill>
              </a:rPr>
              <a:t>слога;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b="1" i="1" dirty="0" smtClean="0">
                <a:solidFill>
                  <a:srgbClr val="002060"/>
                </a:solidFill>
              </a:rPr>
              <a:t>слова;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b="1" i="1" dirty="0" smtClean="0">
                <a:solidFill>
                  <a:srgbClr val="002060"/>
                </a:solidFill>
              </a:rPr>
              <a:t>словосочетания;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b="1" i="1" dirty="0" smtClean="0">
                <a:solidFill>
                  <a:srgbClr val="002060"/>
                </a:solidFill>
              </a:rPr>
              <a:t>предложения;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b="1" i="1" dirty="0" smtClean="0">
                <a:solidFill>
                  <a:srgbClr val="002060"/>
                </a:solidFill>
              </a:rPr>
              <a:t>текста.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задания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 fontScale="92500"/>
          </a:bodyPr>
          <a:lstStyle/>
          <a:p>
            <a:pPr marL="609600" indent="-609600">
              <a:buFont typeface="Wingdings" pitchFamily="2" charset="2"/>
              <a:buChar char="Ø"/>
              <a:defRPr/>
            </a:pPr>
            <a:r>
              <a:rPr lang="ru-RU" dirty="0" smtClean="0"/>
              <a:t>Ориентировка на собственном теле (покажи …)</a:t>
            </a:r>
            <a:endParaRPr lang="en-US" dirty="0" smtClean="0"/>
          </a:p>
          <a:p>
            <a:pPr marL="609600" indent="-609600">
              <a:buNone/>
              <a:defRPr/>
            </a:pPr>
            <a:endParaRPr lang="ru-RU" dirty="0" smtClean="0"/>
          </a:p>
          <a:p>
            <a:pPr marL="609600" indent="-609600">
              <a:buFont typeface="Wingdings" pitchFamily="2" charset="2"/>
              <a:buChar char="Ø"/>
              <a:defRPr/>
            </a:pPr>
            <a:r>
              <a:rPr lang="ru-RU" dirty="0" smtClean="0"/>
              <a:t>2. Ориентировка в пространстве (покажи правой рукой … возьми левой рукой … в правую руку ручку, а в левую – карандаш …)</a:t>
            </a:r>
          </a:p>
          <a:p>
            <a:pPr marL="609600" indent="-609600">
              <a:buFont typeface="Wingdings" pitchFamily="2" charset="2"/>
              <a:buChar char="Ø"/>
              <a:defRPr/>
            </a:pPr>
            <a:r>
              <a:rPr lang="ru-RU" dirty="0" smtClean="0"/>
              <a:t>3. Называние расположения предметов по отношению к себе</a:t>
            </a:r>
          </a:p>
          <a:p>
            <a:pPr marL="609600" indent="-609600">
              <a:buFont typeface="Wingdings" pitchFamily="2" charset="2"/>
              <a:buChar char="Ø"/>
              <a:defRPr/>
            </a:pPr>
            <a:r>
              <a:rPr lang="ru-RU" dirty="0" smtClean="0"/>
              <a:t>4. Пространственные соотношения между 2-3 предметами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задания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 marL="609600" indent="-609600">
              <a:buFont typeface="Wingdings" pitchFamily="2" charset="2"/>
              <a:buChar char="Ø"/>
            </a:pPr>
            <a:r>
              <a:rPr lang="ru-RU" dirty="0" smtClean="0"/>
              <a:t>Срисовать букву по образцу и после кратковременной экспозиции</a:t>
            </a:r>
          </a:p>
          <a:p>
            <a:pPr marL="609600" indent="-609600">
              <a:buFont typeface="Wingdings" pitchFamily="2" charset="2"/>
              <a:buChar char="Ø"/>
            </a:pPr>
            <a:r>
              <a:rPr lang="ru-RU" dirty="0" smtClean="0"/>
              <a:t>Определить различия сходных фигур</a:t>
            </a:r>
            <a:endParaRPr lang="en-US" dirty="0" smtClean="0"/>
          </a:p>
          <a:p>
            <a:pPr marL="609600" indent="-609600">
              <a:buFont typeface="Wingdings" pitchFamily="2" charset="2"/>
              <a:buChar char="Ø"/>
            </a:pPr>
            <a:r>
              <a:rPr lang="ru-RU" dirty="0" smtClean="0"/>
              <a:t>Узнай и назови заштрихованные буквы</a:t>
            </a: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Выложи из палочек или спичек буквы:</a:t>
            </a:r>
          </a:p>
          <a:p>
            <a:pPr>
              <a:buNone/>
            </a:pPr>
            <a:r>
              <a:rPr lang="ru-RU" b="1" dirty="0" smtClean="0"/>
              <a:t>Л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sym typeface="Wingdings"/>
              </a:rPr>
              <a:t></a:t>
            </a:r>
            <a:r>
              <a:rPr lang="ru-RU" b="1" dirty="0" smtClean="0"/>
              <a:t>А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sym typeface="Wingdings"/>
              </a:rPr>
              <a:t></a:t>
            </a:r>
            <a:r>
              <a:rPr lang="ru-RU" b="1" dirty="0" smtClean="0"/>
              <a:t>И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sym typeface="Wingdings"/>
              </a:rPr>
              <a:t></a:t>
            </a:r>
            <a:r>
              <a:rPr lang="ru-RU" b="1" dirty="0" smtClean="0"/>
              <a:t>Н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sym typeface="Wingdings"/>
              </a:rPr>
              <a:t></a:t>
            </a:r>
            <a:r>
              <a:rPr lang="ru-RU" b="1" dirty="0" smtClean="0"/>
              <a:t>П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sym typeface="Wingdings"/>
              </a:rPr>
              <a:t></a:t>
            </a:r>
            <a:r>
              <a:rPr lang="ru-RU" b="1" dirty="0" smtClean="0"/>
              <a:t>Т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sym typeface="Wingdings"/>
              </a:rPr>
              <a:t></a:t>
            </a:r>
            <a:r>
              <a:rPr lang="ru-RU" b="1" dirty="0" smtClean="0"/>
              <a:t>Г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sym typeface="Wingdings"/>
              </a:rPr>
              <a:t></a:t>
            </a:r>
            <a:r>
              <a:rPr lang="ru-RU" b="1" dirty="0" smtClean="0"/>
              <a:t>С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sym typeface="Wingdings"/>
              </a:rPr>
              <a:t></a:t>
            </a:r>
            <a:r>
              <a:rPr lang="ru-RU" b="1" dirty="0" smtClean="0"/>
              <a:t>Б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sym typeface="Wingdings"/>
              </a:rPr>
              <a:t></a:t>
            </a:r>
            <a:r>
              <a:rPr lang="ru-RU" b="1" dirty="0" smtClean="0"/>
              <a:t>В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sym typeface="Wingdings"/>
              </a:rPr>
              <a:t></a:t>
            </a:r>
            <a:r>
              <a:rPr lang="ru-RU" b="1" dirty="0" smtClean="0"/>
              <a:t>Е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sym typeface="Wingdings"/>
              </a:rPr>
              <a:t></a:t>
            </a:r>
            <a:r>
              <a:rPr lang="ru-RU" b="1" dirty="0" smtClean="0"/>
              <a:t>Э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sym typeface="Wingdings"/>
              </a:rPr>
              <a:t></a:t>
            </a:r>
            <a:r>
              <a:rPr lang="ru-RU" b="1" dirty="0" smtClean="0"/>
              <a:t>Ж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sym typeface="Wingdings"/>
              </a:rPr>
              <a:t></a:t>
            </a:r>
            <a:r>
              <a:rPr lang="ru-RU" b="1" dirty="0" smtClean="0"/>
              <a:t>К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sym typeface="Wingdings"/>
              </a:rPr>
              <a:t></a:t>
            </a:r>
            <a:r>
              <a:rPr lang="ru-RU" b="1" dirty="0" smtClean="0"/>
              <a:t>Х</a:t>
            </a:r>
          </a:p>
          <a:p>
            <a:pPr marL="609600" indent="-609600">
              <a:buFont typeface="Wingdings" pitchFamily="2" charset="2"/>
              <a:buChar char="Ø"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4"/>
          <p:cNvSpPr>
            <a:spLocks noChangeArrowheads="1"/>
          </p:cNvSpPr>
          <p:nvPr/>
        </p:nvSpPr>
        <p:spPr bwMode="auto">
          <a:xfrm>
            <a:off x="1062038" y="2619375"/>
            <a:ext cx="855662" cy="10350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9600" b="1">
                <a:solidFill>
                  <a:srgbClr val="000000"/>
                </a:solidFill>
                <a:latin typeface="Century Schoolbook" pitchFamily="18" charset="0"/>
              </a:rPr>
              <a:t>Г</a:t>
            </a:r>
          </a:p>
        </p:txBody>
      </p:sp>
      <p:sp>
        <p:nvSpPr>
          <p:cNvPr id="1126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1121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cs typeface="Times New Roman" pitchFamily="18" charset="0"/>
              </a:rPr>
              <a:t>Задания:</a:t>
            </a:r>
          </a:p>
        </p:txBody>
      </p:sp>
      <p:sp>
        <p:nvSpPr>
          <p:cNvPr id="68612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Char char="Ø"/>
            </a:pPr>
            <a:r>
              <a:rPr lang="ru-RU" sz="2800" dirty="0" smtClean="0"/>
              <a:t>Показать правильное написание буквы</a:t>
            </a:r>
          </a:p>
          <a:p>
            <a:pPr marL="609600" indent="-609600" eaLnBrk="1" hangingPunct="1">
              <a:buFont typeface="Wingdings" pitchFamily="2" charset="2"/>
              <a:buNone/>
            </a:pPr>
            <a:r>
              <a:rPr lang="ru-RU" sz="2800" dirty="0" smtClean="0"/>
              <a:t>     </a:t>
            </a:r>
            <a:endParaRPr lang="ru-RU" sz="8800" b="1" dirty="0" smtClean="0">
              <a:solidFill>
                <a:srgbClr val="000000"/>
              </a:solidFill>
            </a:endParaRPr>
          </a:p>
        </p:txBody>
      </p:sp>
      <p:sp>
        <p:nvSpPr>
          <p:cNvPr id="68613" name="Rectangle 12"/>
          <p:cNvSpPr>
            <a:spLocks noGrp="1" noChangeArrowheads="1"/>
          </p:cNvSpPr>
          <p:nvPr>
            <p:ph sz="half" idx="2"/>
          </p:nvPr>
        </p:nvSpPr>
        <p:spPr>
          <a:xfrm>
            <a:off x="457200" y="3941763"/>
            <a:ext cx="8229600" cy="2501900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Char char="Ø"/>
            </a:pPr>
            <a:r>
              <a:rPr lang="ru-RU" sz="2800" dirty="0" smtClean="0"/>
              <a:t>Зеркальное изображение букв</a:t>
            </a:r>
          </a:p>
          <a:p>
            <a:pPr marL="533400" indent="-533400" eaLnBrk="1" hangingPunct="1">
              <a:buFont typeface="Wingdings" pitchFamily="2" charset="2"/>
              <a:buChar char="Ø"/>
            </a:pPr>
            <a:r>
              <a:rPr lang="ru-RU" sz="2800" dirty="0" smtClean="0"/>
              <a:t>Определить различие сходных букв</a:t>
            </a:r>
          </a:p>
        </p:txBody>
      </p:sp>
      <p:sp>
        <p:nvSpPr>
          <p:cNvPr id="68614" name="Rectangle 6"/>
          <p:cNvSpPr>
            <a:spLocks noChangeArrowheads="1"/>
          </p:cNvSpPr>
          <p:nvPr/>
        </p:nvSpPr>
        <p:spPr bwMode="auto">
          <a:xfrm rot="10800000">
            <a:off x="2141538" y="2619375"/>
            <a:ext cx="855662" cy="103505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9600" b="1" dirty="0">
                <a:solidFill>
                  <a:srgbClr val="000000"/>
                </a:solidFill>
                <a:latin typeface="Century Schoolbook" pitchFamily="18" charset="0"/>
              </a:rPr>
              <a:t>Г   </a:t>
            </a:r>
            <a:endParaRPr lang="ru-RU" dirty="0">
              <a:solidFill>
                <a:srgbClr val="000000"/>
              </a:solidFill>
              <a:latin typeface="Century Schoolbook" pitchFamily="18" charset="0"/>
            </a:endParaRPr>
          </a:p>
        </p:txBody>
      </p:sp>
      <p:sp>
        <p:nvSpPr>
          <p:cNvPr id="68615" name="Rectangle 7"/>
          <p:cNvSpPr>
            <a:spLocks noChangeArrowheads="1"/>
          </p:cNvSpPr>
          <p:nvPr/>
        </p:nvSpPr>
        <p:spPr bwMode="auto">
          <a:xfrm>
            <a:off x="3762375" y="2619375"/>
            <a:ext cx="900113" cy="9906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9600" b="1">
                <a:solidFill>
                  <a:srgbClr val="000000"/>
                </a:solidFill>
                <a:latin typeface="Century Schoolbook" pitchFamily="18" charset="0"/>
              </a:rPr>
              <a:t>В</a:t>
            </a:r>
          </a:p>
        </p:txBody>
      </p:sp>
      <p:sp>
        <p:nvSpPr>
          <p:cNvPr id="68616" name="Rectangle 9"/>
          <p:cNvSpPr>
            <a:spLocks noChangeArrowheads="1"/>
          </p:cNvSpPr>
          <p:nvPr/>
        </p:nvSpPr>
        <p:spPr bwMode="auto">
          <a:xfrm rot="10800000">
            <a:off x="4841875" y="2619375"/>
            <a:ext cx="900113" cy="9906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9600" b="1">
                <a:solidFill>
                  <a:srgbClr val="000000"/>
                </a:solidFill>
                <a:latin typeface="Century Schoolbook" pitchFamily="18" charset="0"/>
              </a:rPr>
              <a:t>В</a:t>
            </a:r>
            <a:endParaRPr lang="ru-RU">
              <a:latin typeface="Century Schoolbook" pitchFamily="18" charset="0"/>
            </a:endParaRPr>
          </a:p>
        </p:txBody>
      </p:sp>
      <p:sp>
        <p:nvSpPr>
          <p:cNvPr id="68617" name="Rectangle 14"/>
          <p:cNvSpPr>
            <a:spLocks noChangeArrowheads="1"/>
          </p:cNvSpPr>
          <p:nvPr/>
        </p:nvSpPr>
        <p:spPr bwMode="auto">
          <a:xfrm>
            <a:off x="1106488" y="5273675"/>
            <a:ext cx="855662" cy="9906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9600" b="1">
                <a:solidFill>
                  <a:srgbClr val="000000"/>
                </a:solidFill>
                <a:latin typeface="Century Schoolbook" pitchFamily="18" charset="0"/>
              </a:rPr>
              <a:t>Р</a:t>
            </a:r>
          </a:p>
        </p:txBody>
      </p:sp>
      <p:sp>
        <p:nvSpPr>
          <p:cNvPr id="68618" name="Rectangle 15"/>
          <p:cNvSpPr>
            <a:spLocks noChangeArrowheads="1"/>
          </p:cNvSpPr>
          <p:nvPr/>
        </p:nvSpPr>
        <p:spPr bwMode="auto">
          <a:xfrm>
            <a:off x="2097088" y="5273675"/>
            <a:ext cx="855662" cy="9906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9600" b="1">
                <a:solidFill>
                  <a:srgbClr val="000000"/>
                </a:solidFill>
                <a:latin typeface="Century Schoolbook" pitchFamily="18" charset="0"/>
              </a:rPr>
              <a:t>В</a:t>
            </a:r>
          </a:p>
        </p:txBody>
      </p:sp>
      <p:sp>
        <p:nvSpPr>
          <p:cNvPr id="68619" name="Rectangle 16"/>
          <p:cNvSpPr>
            <a:spLocks noChangeArrowheads="1"/>
          </p:cNvSpPr>
          <p:nvPr/>
        </p:nvSpPr>
        <p:spPr bwMode="auto">
          <a:xfrm>
            <a:off x="3492500" y="5319713"/>
            <a:ext cx="855663" cy="9906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9600" b="1">
                <a:solidFill>
                  <a:srgbClr val="000000"/>
                </a:solidFill>
                <a:latin typeface="Century Schoolbook" pitchFamily="18" charset="0"/>
              </a:rPr>
              <a:t>З</a:t>
            </a:r>
            <a:endParaRPr lang="ru-RU">
              <a:latin typeface="Century Schoolbook" pitchFamily="18" charset="0"/>
            </a:endParaRPr>
          </a:p>
        </p:txBody>
      </p:sp>
      <p:sp>
        <p:nvSpPr>
          <p:cNvPr id="68620" name="Rectangle 17"/>
          <p:cNvSpPr>
            <a:spLocks noChangeArrowheads="1"/>
          </p:cNvSpPr>
          <p:nvPr/>
        </p:nvSpPr>
        <p:spPr bwMode="auto">
          <a:xfrm>
            <a:off x="4527550" y="5319713"/>
            <a:ext cx="855663" cy="9906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9600" b="1" dirty="0">
                <a:solidFill>
                  <a:srgbClr val="000000"/>
                </a:solidFill>
                <a:latin typeface="Century Schoolbook" pitchFamily="18" charset="0"/>
              </a:rPr>
              <a:t>В</a:t>
            </a:r>
            <a:endParaRPr lang="ru-RU" dirty="0">
              <a:latin typeface="Century Schoolbook" pitchFamily="18" charset="0"/>
            </a:endParaRPr>
          </a:p>
        </p:txBody>
      </p:sp>
      <p:sp>
        <p:nvSpPr>
          <p:cNvPr id="68621" name="Rectangle 18"/>
          <p:cNvSpPr>
            <a:spLocks noChangeArrowheads="1"/>
          </p:cNvSpPr>
          <p:nvPr/>
        </p:nvSpPr>
        <p:spPr bwMode="auto">
          <a:xfrm>
            <a:off x="5876925" y="5319713"/>
            <a:ext cx="855663" cy="9906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9600" b="1">
                <a:solidFill>
                  <a:srgbClr val="000000"/>
                </a:solidFill>
                <a:latin typeface="Century Schoolbook" pitchFamily="18" charset="0"/>
              </a:rPr>
              <a:t>Ь</a:t>
            </a:r>
            <a:endParaRPr lang="ru-RU">
              <a:latin typeface="Century Schoolbook" pitchFamily="18" charset="0"/>
            </a:endParaRPr>
          </a:p>
        </p:txBody>
      </p:sp>
      <p:sp>
        <p:nvSpPr>
          <p:cNvPr id="68622" name="Rectangle 19"/>
          <p:cNvSpPr>
            <a:spLocks noChangeArrowheads="1"/>
          </p:cNvSpPr>
          <p:nvPr/>
        </p:nvSpPr>
        <p:spPr bwMode="auto">
          <a:xfrm>
            <a:off x="6958013" y="5319713"/>
            <a:ext cx="855662" cy="9906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9600" b="1" dirty="0">
                <a:solidFill>
                  <a:srgbClr val="000000"/>
                </a:solidFill>
                <a:latin typeface="Century Schoolbook" pitchFamily="18" charset="0"/>
              </a:rPr>
              <a:t>В</a:t>
            </a:r>
            <a:endParaRPr lang="ru-RU" dirty="0">
              <a:latin typeface="Century Schoolbook" pitchFamily="18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20725"/>
          </a:xfrm>
          <a:noFill/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cs typeface="Times New Roman" pitchFamily="18" charset="0"/>
              </a:rPr>
              <a:t>Задания</a:t>
            </a:r>
            <a:r>
              <a:rPr lang="ru-RU" sz="2800" dirty="0">
                <a:solidFill>
                  <a:schemeClr val="accent2"/>
                </a:solidFill>
                <a:cs typeface="Times New Roman" pitchFamily="18" charset="0"/>
              </a:rPr>
              <a:t>: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4"/>
            <a:ext cx="7467600" cy="5330841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Char char="Ø"/>
            </a:pPr>
            <a:r>
              <a:rPr lang="ru-RU" dirty="0" smtClean="0"/>
              <a:t>Определить различия сходных букв, состоящих из одинаковых элементов, различно расположенных в пространстве</a:t>
            </a:r>
          </a:p>
        </p:txBody>
      </p:sp>
      <p:sp>
        <p:nvSpPr>
          <p:cNvPr id="69636" name="Rectangle 4"/>
          <p:cNvSpPr>
            <a:spLocks noChangeArrowheads="1"/>
          </p:cNvSpPr>
          <p:nvPr/>
        </p:nvSpPr>
        <p:spPr bwMode="auto">
          <a:xfrm>
            <a:off x="927100" y="3294063"/>
            <a:ext cx="1073132" cy="139541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9600" b="1" dirty="0">
                <a:solidFill>
                  <a:srgbClr val="000000"/>
                </a:solidFill>
                <a:latin typeface="Century Schoolbook" pitchFamily="18" charset="0"/>
              </a:rPr>
              <a:t>П</a:t>
            </a:r>
          </a:p>
        </p:txBody>
      </p:sp>
      <p:sp>
        <p:nvSpPr>
          <p:cNvPr id="69637" name="Rectangle 5"/>
          <p:cNvSpPr>
            <a:spLocks noChangeArrowheads="1"/>
          </p:cNvSpPr>
          <p:nvPr/>
        </p:nvSpPr>
        <p:spPr bwMode="auto">
          <a:xfrm>
            <a:off x="2141538" y="3294063"/>
            <a:ext cx="1073140" cy="139541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9600" b="1" dirty="0">
                <a:solidFill>
                  <a:srgbClr val="000000"/>
                </a:solidFill>
                <a:latin typeface="Century Schoolbook" pitchFamily="18" charset="0"/>
              </a:rPr>
              <a:t>Н</a:t>
            </a:r>
            <a:endParaRPr lang="ru-RU" dirty="0">
              <a:latin typeface="Century Schoolbook" pitchFamily="18" charset="0"/>
            </a:endParaRPr>
          </a:p>
        </p:txBody>
      </p:sp>
      <p:sp>
        <p:nvSpPr>
          <p:cNvPr id="69638" name="Rectangle 6"/>
          <p:cNvSpPr>
            <a:spLocks noChangeArrowheads="1"/>
          </p:cNvSpPr>
          <p:nvPr/>
        </p:nvSpPr>
        <p:spPr bwMode="auto">
          <a:xfrm>
            <a:off x="3492500" y="3338513"/>
            <a:ext cx="1079500" cy="139541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9600" b="1" dirty="0">
                <a:solidFill>
                  <a:srgbClr val="000000"/>
                </a:solidFill>
                <a:latin typeface="Century Schoolbook" pitchFamily="18" charset="0"/>
              </a:rPr>
              <a:t>П</a:t>
            </a:r>
            <a:endParaRPr lang="ru-RU" dirty="0">
              <a:latin typeface="Century Schoolbook" pitchFamily="18" charset="0"/>
            </a:endParaRPr>
          </a:p>
        </p:txBody>
      </p:sp>
      <p:sp>
        <p:nvSpPr>
          <p:cNvPr id="69639" name="Rectangle 7"/>
          <p:cNvSpPr>
            <a:spLocks noChangeArrowheads="1"/>
          </p:cNvSpPr>
          <p:nvPr/>
        </p:nvSpPr>
        <p:spPr bwMode="auto">
          <a:xfrm>
            <a:off x="4706938" y="3338513"/>
            <a:ext cx="1079508" cy="139541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9600" b="1" dirty="0">
                <a:solidFill>
                  <a:srgbClr val="000000"/>
                </a:solidFill>
                <a:latin typeface="Century Schoolbook" pitchFamily="18" charset="0"/>
              </a:rPr>
              <a:t>И</a:t>
            </a:r>
            <a:endParaRPr lang="ru-RU" dirty="0">
              <a:latin typeface="Century Schoolbook" pitchFamily="18" charset="0"/>
            </a:endParaRPr>
          </a:p>
        </p:txBody>
      </p:sp>
      <p:sp>
        <p:nvSpPr>
          <p:cNvPr id="69640" name="Rectangle 8"/>
          <p:cNvSpPr>
            <a:spLocks noChangeArrowheads="1"/>
          </p:cNvSpPr>
          <p:nvPr/>
        </p:nvSpPr>
        <p:spPr bwMode="auto">
          <a:xfrm>
            <a:off x="6011863" y="3384550"/>
            <a:ext cx="944562" cy="139541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9600" b="1">
                <a:solidFill>
                  <a:srgbClr val="000000"/>
                </a:solidFill>
                <a:latin typeface="Century Schoolbook" pitchFamily="18" charset="0"/>
              </a:rPr>
              <a:t>Т</a:t>
            </a:r>
            <a:endParaRPr lang="ru-RU">
              <a:latin typeface="Century Schoolbook" pitchFamily="18" charset="0"/>
            </a:endParaRPr>
          </a:p>
        </p:txBody>
      </p:sp>
      <p:sp>
        <p:nvSpPr>
          <p:cNvPr id="69641" name="Rectangle 9"/>
          <p:cNvSpPr>
            <a:spLocks noChangeArrowheads="1"/>
          </p:cNvSpPr>
          <p:nvPr/>
        </p:nvSpPr>
        <p:spPr bwMode="auto">
          <a:xfrm>
            <a:off x="7227888" y="3384550"/>
            <a:ext cx="944562" cy="139541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9600" b="1">
                <a:solidFill>
                  <a:srgbClr val="000000"/>
                </a:solidFill>
                <a:latin typeface="Century Schoolbook" pitchFamily="18" charset="0"/>
              </a:rPr>
              <a:t>Г</a:t>
            </a:r>
            <a:endParaRPr lang="ru-RU">
              <a:latin typeface="Century Schoolbook" pitchFamily="18" charset="0"/>
            </a:endParaRPr>
          </a:p>
        </p:txBody>
      </p:sp>
      <p:sp>
        <p:nvSpPr>
          <p:cNvPr id="116746" name="Rectangle 10"/>
          <p:cNvSpPr>
            <a:spLocks noChangeArrowheads="1"/>
          </p:cNvSpPr>
          <p:nvPr/>
        </p:nvSpPr>
        <p:spPr bwMode="auto">
          <a:xfrm>
            <a:off x="250825" y="4856208"/>
            <a:ext cx="8686800" cy="201285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609600" indent="-6096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3200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Ощупывание</a:t>
            </a:r>
            <a:r>
              <a:rPr lang="en-US" sz="3200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и </a:t>
            </a:r>
            <a:r>
              <a:rPr lang="en-US" sz="32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узнавание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 </a:t>
            </a:r>
            <a:r>
              <a:rPr lang="en-US" sz="32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рельефных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32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букв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,</a:t>
            </a:r>
            <a:endParaRPr lang="ru-RU" sz="32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609600" indent="-609600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32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вырезывание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, </a:t>
            </a:r>
            <a:r>
              <a:rPr lang="en-US" sz="32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лепка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, </a:t>
            </a:r>
            <a:r>
              <a:rPr lang="en-US" sz="32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обведение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  <a:r>
              <a:rPr lang="en-US" sz="32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контуров</a:t>
            </a:r>
            <a:r>
              <a:rPr lang="en-US" sz="3200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, </a:t>
            </a:r>
            <a:r>
              <a:rPr lang="en-US" sz="3200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письмо</a:t>
            </a:r>
            <a:endParaRPr lang="en-US" sz="3200" dirty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  <a:p>
            <a:pPr marL="609600" indent="-609600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sz="320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20725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>
                <a:solidFill>
                  <a:schemeClr val="accent2"/>
                </a:solidFill>
              </a:rPr>
              <a:t>Задания: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2984"/>
            <a:ext cx="8229600" cy="4643454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Выделить первый слог в названии картинок и составить из них слово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000" dirty="0" smtClean="0"/>
              <a:t>                        </a:t>
            </a:r>
            <a:r>
              <a:rPr lang="ru-RU" sz="2000" dirty="0" smtClean="0">
                <a:solidFill>
                  <a:srgbClr val="FF0000"/>
                </a:solidFill>
              </a:rPr>
              <a:t>МА</a:t>
            </a:r>
            <a:r>
              <a:rPr lang="ru-RU" sz="2000" dirty="0" smtClean="0"/>
              <a:t>- </a:t>
            </a:r>
            <a:r>
              <a:rPr lang="ru-RU" sz="2000" dirty="0" smtClean="0">
                <a:solidFill>
                  <a:schemeClr val="accent2"/>
                </a:solidFill>
              </a:rPr>
              <a:t>ШИНА</a:t>
            </a:r>
            <a:r>
              <a:rPr lang="ru-RU" sz="2000" dirty="0" smtClean="0"/>
              <a:t>,  </a:t>
            </a:r>
            <a:r>
              <a:rPr lang="ru-RU" sz="2000" dirty="0" smtClean="0">
                <a:solidFill>
                  <a:srgbClr val="FF0000"/>
                </a:solidFill>
              </a:rPr>
              <a:t>МА</a:t>
            </a:r>
            <a:r>
              <a:rPr lang="ru-RU" sz="2000" dirty="0" smtClean="0"/>
              <a:t>- </a:t>
            </a:r>
            <a:r>
              <a:rPr lang="ru-RU" sz="2000" dirty="0" smtClean="0">
                <a:solidFill>
                  <a:schemeClr val="accent2"/>
                </a:solidFill>
              </a:rPr>
              <a:t>ЛЫШ</a:t>
            </a:r>
            <a:r>
              <a:rPr lang="ru-RU" sz="2000" dirty="0" smtClean="0"/>
              <a:t>,  </a:t>
            </a:r>
            <a:r>
              <a:rPr lang="ru-RU" sz="2000" dirty="0" smtClean="0">
                <a:solidFill>
                  <a:srgbClr val="FF0000"/>
                </a:solidFill>
              </a:rPr>
              <a:t>КУ</a:t>
            </a:r>
            <a:r>
              <a:rPr lang="ru-RU" sz="2000" dirty="0" smtClean="0"/>
              <a:t>- </a:t>
            </a:r>
            <a:r>
              <a:rPr lang="ru-RU" sz="2000" dirty="0" smtClean="0">
                <a:solidFill>
                  <a:schemeClr val="accent2"/>
                </a:solidFill>
              </a:rPr>
              <a:t>БИК</a:t>
            </a:r>
            <a:r>
              <a:rPr lang="ru-RU" sz="2000" dirty="0" smtClean="0"/>
              <a:t>,  </a:t>
            </a:r>
            <a:r>
              <a:rPr lang="ru-RU" sz="2000" dirty="0" smtClean="0">
                <a:solidFill>
                  <a:srgbClr val="FF0000"/>
                </a:solidFill>
              </a:rPr>
              <a:t>ПА</a:t>
            </a:r>
            <a:r>
              <a:rPr lang="ru-RU" sz="2000" dirty="0" smtClean="0"/>
              <a:t>- </a:t>
            </a:r>
            <a:r>
              <a:rPr lang="ru-RU" sz="2000" dirty="0" smtClean="0">
                <a:solidFill>
                  <a:schemeClr val="accent2"/>
                </a:solidFill>
              </a:rPr>
              <a:t>ПА</a:t>
            </a:r>
            <a:r>
              <a:rPr lang="ru-RU" sz="2000" dirty="0" smtClean="0"/>
              <a:t>, </a:t>
            </a:r>
            <a:r>
              <a:rPr lang="ru-RU" sz="2000" dirty="0" smtClean="0">
                <a:solidFill>
                  <a:srgbClr val="FF0000"/>
                </a:solidFill>
              </a:rPr>
              <a:t>ЛА</a:t>
            </a:r>
            <a:r>
              <a:rPr lang="ru-RU" sz="2000" dirty="0" smtClean="0"/>
              <a:t>- </a:t>
            </a:r>
            <a:r>
              <a:rPr lang="ru-RU" sz="2000" dirty="0" smtClean="0">
                <a:solidFill>
                  <a:schemeClr val="accent2"/>
                </a:solidFill>
              </a:rPr>
              <a:t>ДОНЬ</a:t>
            </a:r>
            <a:r>
              <a:rPr lang="ru-RU" sz="2000" dirty="0" smtClean="0"/>
              <a:t>,  </a:t>
            </a:r>
            <a:r>
              <a:rPr lang="ru-RU" sz="2000" dirty="0" smtClean="0">
                <a:solidFill>
                  <a:srgbClr val="FF0000"/>
                </a:solidFill>
              </a:rPr>
              <a:t>ЛА-</a:t>
            </a:r>
            <a:r>
              <a:rPr lang="ru-RU" sz="2000" dirty="0" smtClean="0"/>
              <a:t>  </a:t>
            </a:r>
            <a:r>
              <a:rPr lang="ru-RU" sz="2000" dirty="0" smtClean="0">
                <a:solidFill>
                  <a:schemeClr val="accent2"/>
                </a:solidFill>
              </a:rPr>
              <a:t>МА</a:t>
            </a:r>
            <a:r>
              <a:rPr lang="ru-RU" sz="2000" dirty="0" smtClean="0"/>
              <a:t>, </a:t>
            </a:r>
            <a:r>
              <a:rPr lang="ru-RU" sz="2000" dirty="0" smtClean="0">
                <a:solidFill>
                  <a:srgbClr val="FF0000"/>
                </a:solidFill>
              </a:rPr>
              <a:t>РУ</a:t>
            </a:r>
            <a:r>
              <a:rPr lang="ru-RU" sz="2000" dirty="0" smtClean="0"/>
              <a:t>- </a:t>
            </a:r>
            <a:r>
              <a:rPr lang="ru-RU" sz="2000" dirty="0" smtClean="0">
                <a:solidFill>
                  <a:schemeClr val="accent2"/>
                </a:solidFill>
              </a:rPr>
              <a:t>КА </a:t>
            </a:r>
            <a:r>
              <a:rPr lang="ru-RU" sz="2000" dirty="0" smtClean="0"/>
              <a:t> =  </a:t>
            </a:r>
            <a:r>
              <a:rPr lang="ru-RU" sz="2000" dirty="0" smtClean="0">
                <a:solidFill>
                  <a:srgbClr val="FF0000"/>
                </a:solidFill>
              </a:rPr>
              <a:t>МАМА  КУПАЛА  ЛАРУ</a:t>
            </a:r>
            <a:endParaRPr lang="ru-RU" sz="2000" dirty="0" smtClean="0"/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Определить пропущенный слог в названии картинки: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dirty="0" smtClean="0"/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dirty="0" smtClean="0"/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dirty="0" smtClean="0"/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2000" dirty="0" smtClean="0">
              <a:solidFill>
                <a:schemeClr val="accent2"/>
              </a:solidFill>
            </a:endParaRP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§"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Изменить порядок звуков в слоге: </a:t>
            </a:r>
          </a:p>
        </p:txBody>
      </p:sp>
      <p:sp>
        <p:nvSpPr>
          <p:cNvPr id="78852" name="Rectangle 4"/>
          <p:cNvSpPr>
            <a:spLocks noChangeArrowheads="1"/>
          </p:cNvSpPr>
          <p:nvPr/>
        </p:nvSpPr>
        <p:spPr bwMode="auto">
          <a:xfrm>
            <a:off x="928662" y="2714620"/>
            <a:ext cx="1485900" cy="78581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>
                <a:latin typeface="Century Schoolbook" pitchFamily="18" charset="0"/>
              </a:rPr>
              <a:t>          </a:t>
            </a:r>
            <a:r>
              <a:rPr lang="ru-RU" b="1">
                <a:solidFill>
                  <a:srgbClr val="FF0000"/>
                </a:solidFill>
                <a:latin typeface="Century Schoolbook" pitchFamily="18" charset="0"/>
              </a:rPr>
              <a:t>ВА</a:t>
            </a:r>
          </a:p>
        </p:txBody>
      </p:sp>
      <p:sp>
        <p:nvSpPr>
          <p:cNvPr id="78853" name="Line 5"/>
          <p:cNvSpPr>
            <a:spLocks noChangeShapeType="1"/>
          </p:cNvSpPr>
          <p:nvPr/>
        </p:nvSpPr>
        <p:spPr bwMode="auto">
          <a:xfrm>
            <a:off x="1500166" y="2714620"/>
            <a:ext cx="0" cy="78899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8854" name="Rectangle 6"/>
          <p:cNvSpPr>
            <a:spLocks noChangeArrowheads="1"/>
          </p:cNvSpPr>
          <p:nvPr/>
        </p:nvSpPr>
        <p:spPr bwMode="auto">
          <a:xfrm>
            <a:off x="3214678" y="2714620"/>
            <a:ext cx="2857520" cy="71438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 dirty="0">
                <a:solidFill>
                  <a:srgbClr val="FF0000"/>
                </a:solidFill>
                <a:latin typeface="Century Schoolbook" pitchFamily="18" charset="0"/>
              </a:rPr>
              <a:t>ДО                  </a:t>
            </a:r>
            <a:r>
              <a:rPr lang="ru-RU" b="1" dirty="0" smtClean="0">
                <a:solidFill>
                  <a:srgbClr val="FF0000"/>
                </a:solidFill>
                <a:latin typeface="Century Schoolbook" pitchFamily="18" charset="0"/>
              </a:rPr>
              <a:t>        ГА</a:t>
            </a:r>
            <a:endParaRPr lang="ru-RU" b="1" dirty="0">
              <a:solidFill>
                <a:srgbClr val="FF0000"/>
              </a:solidFill>
              <a:latin typeface="Century Schoolbook" pitchFamily="18" charset="0"/>
            </a:endParaRPr>
          </a:p>
        </p:txBody>
      </p:sp>
      <p:sp>
        <p:nvSpPr>
          <p:cNvPr id="78855" name="Line 7"/>
          <p:cNvSpPr>
            <a:spLocks noChangeShapeType="1"/>
          </p:cNvSpPr>
          <p:nvPr/>
        </p:nvSpPr>
        <p:spPr bwMode="auto">
          <a:xfrm>
            <a:off x="4071934" y="2714620"/>
            <a:ext cx="0" cy="7143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8856" name="Line 8"/>
          <p:cNvSpPr>
            <a:spLocks noChangeShapeType="1"/>
          </p:cNvSpPr>
          <p:nvPr/>
        </p:nvSpPr>
        <p:spPr bwMode="auto">
          <a:xfrm>
            <a:off x="5000628" y="2714620"/>
            <a:ext cx="0" cy="64294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8857" name="Rectangle 9"/>
          <p:cNvSpPr>
            <a:spLocks noChangeArrowheads="1"/>
          </p:cNvSpPr>
          <p:nvPr/>
        </p:nvSpPr>
        <p:spPr bwMode="auto">
          <a:xfrm>
            <a:off x="2500298" y="4143380"/>
            <a:ext cx="628650" cy="36036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 dirty="0">
                <a:solidFill>
                  <a:srgbClr val="FF0000"/>
                </a:solidFill>
                <a:latin typeface="Century Schoolbook" pitchFamily="18" charset="0"/>
              </a:rPr>
              <a:t>СУ</a:t>
            </a:r>
          </a:p>
        </p:txBody>
      </p:sp>
      <p:sp>
        <p:nvSpPr>
          <p:cNvPr id="78858" name="Rectangle 10"/>
          <p:cNvSpPr>
            <a:spLocks noChangeArrowheads="1"/>
          </p:cNvSpPr>
          <p:nvPr/>
        </p:nvSpPr>
        <p:spPr bwMode="auto">
          <a:xfrm>
            <a:off x="3786182" y="4143380"/>
            <a:ext cx="628650" cy="360363"/>
          </a:xfrm>
          <a:prstGeom prst="rect">
            <a:avLst/>
          </a:prstGeom>
          <a:solidFill>
            <a:schemeClr val="accent1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>
                <a:solidFill>
                  <a:srgbClr val="FF0000"/>
                </a:solidFill>
                <a:latin typeface="Century Schoolbook" pitchFamily="18" charset="0"/>
              </a:rPr>
              <a:t>УС</a:t>
            </a:r>
          </a:p>
        </p:txBody>
      </p:sp>
      <p:sp>
        <p:nvSpPr>
          <p:cNvPr id="78859" name="Line 11"/>
          <p:cNvSpPr>
            <a:spLocks noChangeShapeType="1"/>
          </p:cNvSpPr>
          <p:nvPr/>
        </p:nvSpPr>
        <p:spPr bwMode="auto">
          <a:xfrm>
            <a:off x="3286116" y="4357694"/>
            <a:ext cx="269875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11212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cs typeface="Times New Roman" pitchFamily="18" charset="0"/>
              </a:rPr>
              <a:t>Задания</a:t>
            </a:r>
            <a:r>
              <a:rPr lang="ru-RU" sz="3200" dirty="0">
                <a:solidFill>
                  <a:schemeClr val="accent2"/>
                </a:solidFill>
                <a:cs typeface="Times New Roman" pitchFamily="18" charset="0"/>
              </a:rPr>
              <a:t>: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186738" cy="390048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dirty="0" smtClean="0"/>
              <a:t>Чтение по таблицам </a:t>
            </a:r>
          </a:p>
          <a:p>
            <a:pPr marL="609600" indent="-609600" eaLnBrk="1" hangingPunct="1">
              <a:lnSpc>
                <a:spcPct val="90000"/>
              </a:lnSpc>
            </a:pPr>
            <a:endParaRPr lang="ru-RU" dirty="0" smtClean="0">
              <a:solidFill>
                <a:schemeClr val="accent2"/>
              </a:solidFill>
            </a:endParaRPr>
          </a:p>
          <a:p>
            <a:pPr marL="609600" indent="-609600" eaLnBrk="1" hangingPunct="1">
              <a:lnSpc>
                <a:spcPct val="90000"/>
              </a:lnSpc>
            </a:pPr>
            <a:endParaRPr lang="ru-RU" dirty="0" smtClean="0">
              <a:solidFill>
                <a:schemeClr val="accent2"/>
              </a:solidFill>
            </a:endParaRPr>
          </a:p>
          <a:p>
            <a:pPr marL="609600" indent="-609600" eaLnBrk="1" hangingPunct="1">
              <a:lnSpc>
                <a:spcPct val="90000"/>
              </a:lnSpc>
            </a:pPr>
            <a:endParaRPr lang="ru-RU" dirty="0" smtClean="0">
              <a:solidFill>
                <a:schemeClr val="accent2"/>
              </a:solidFill>
            </a:endParaRPr>
          </a:p>
          <a:p>
            <a:pPr marL="609600" indent="-609600" eaLnBrk="1" hangingPunct="1">
              <a:lnSpc>
                <a:spcPct val="90000"/>
              </a:lnSpc>
            </a:pPr>
            <a:endParaRPr lang="ru-RU" dirty="0" smtClean="0">
              <a:solidFill>
                <a:schemeClr val="accent2"/>
              </a:solidFill>
            </a:endParaRPr>
          </a:p>
          <a:p>
            <a:pPr marL="609600" indent="-609600" eaLnBrk="1" hangingPunct="1">
              <a:lnSpc>
                <a:spcPct val="90000"/>
              </a:lnSpc>
            </a:pPr>
            <a:endParaRPr lang="ru-RU" dirty="0" smtClean="0">
              <a:solidFill>
                <a:schemeClr val="accent2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dirty="0" smtClean="0"/>
              <a:t>Запись под диктовку слогов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dirty="0" smtClean="0"/>
              <a:t>Изменить ударение в слове</a:t>
            </a:r>
          </a:p>
        </p:txBody>
      </p:sp>
      <p:sp>
        <p:nvSpPr>
          <p:cNvPr id="79876" name="Rectangle 4"/>
          <p:cNvSpPr>
            <a:spLocks noChangeArrowheads="1"/>
          </p:cNvSpPr>
          <p:nvPr/>
        </p:nvSpPr>
        <p:spPr bwMode="auto">
          <a:xfrm>
            <a:off x="927100" y="2168525"/>
            <a:ext cx="2114550" cy="18002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entury Schoolbook" pitchFamily="18" charset="0"/>
            </a:endParaRPr>
          </a:p>
        </p:txBody>
      </p:sp>
      <p:sp>
        <p:nvSpPr>
          <p:cNvPr id="79877" name="Text Box 5"/>
          <p:cNvSpPr txBox="1">
            <a:spLocks noChangeArrowheads="1"/>
          </p:cNvSpPr>
          <p:nvPr/>
        </p:nvSpPr>
        <p:spPr bwMode="auto">
          <a:xfrm>
            <a:off x="1062038" y="2214563"/>
            <a:ext cx="18002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Century Schoolbook" pitchFamily="18" charset="0"/>
            </a:endParaRPr>
          </a:p>
        </p:txBody>
      </p:sp>
      <p:sp>
        <p:nvSpPr>
          <p:cNvPr id="79878" name="Text Box 6"/>
          <p:cNvSpPr txBox="1">
            <a:spLocks noChangeArrowheads="1"/>
          </p:cNvSpPr>
          <p:nvPr/>
        </p:nvSpPr>
        <p:spPr bwMode="auto">
          <a:xfrm>
            <a:off x="1016000" y="2349500"/>
            <a:ext cx="541338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  <a:latin typeface="Century Schoolbook" pitchFamily="18" charset="0"/>
              </a:rPr>
              <a:t>А  </a:t>
            </a:r>
            <a:r>
              <a:rPr lang="ru-RU">
                <a:latin typeface="Century Schoolbook" pitchFamily="18" charset="0"/>
              </a:rPr>
              <a:t>   </a:t>
            </a:r>
          </a:p>
        </p:txBody>
      </p:sp>
      <p:sp>
        <p:nvSpPr>
          <p:cNvPr id="79879" name="Text Box 7"/>
          <p:cNvSpPr txBox="1">
            <a:spLocks noChangeArrowheads="1"/>
          </p:cNvSpPr>
          <p:nvPr/>
        </p:nvSpPr>
        <p:spPr bwMode="auto">
          <a:xfrm>
            <a:off x="1781175" y="2214563"/>
            <a:ext cx="360363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  <a:latin typeface="Century Schoolbook" pitchFamily="18" charset="0"/>
              </a:rPr>
              <a:t>О</a:t>
            </a:r>
          </a:p>
        </p:txBody>
      </p:sp>
      <p:sp>
        <p:nvSpPr>
          <p:cNvPr id="79880" name="Text Box 8"/>
          <p:cNvSpPr txBox="1">
            <a:spLocks noChangeArrowheads="1"/>
          </p:cNvSpPr>
          <p:nvPr/>
        </p:nvSpPr>
        <p:spPr bwMode="auto">
          <a:xfrm>
            <a:off x="2366963" y="2393950"/>
            <a:ext cx="5397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  <a:latin typeface="Century Schoolbook" pitchFamily="18" charset="0"/>
              </a:rPr>
              <a:t>У</a:t>
            </a:r>
          </a:p>
        </p:txBody>
      </p:sp>
      <p:sp>
        <p:nvSpPr>
          <p:cNvPr id="79881" name="Text Box 9"/>
          <p:cNvSpPr txBox="1">
            <a:spLocks noChangeArrowheads="1"/>
          </p:cNvSpPr>
          <p:nvPr/>
        </p:nvSpPr>
        <p:spPr bwMode="auto">
          <a:xfrm>
            <a:off x="1736725" y="3608388"/>
            <a:ext cx="4953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  <a:latin typeface="Century Schoolbook" pitchFamily="18" charset="0"/>
              </a:rPr>
              <a:t>С</a:t>
            </a:r>
          </a:p>
        </p:txBody>
      </p:sp>
      <p:sp>
        <p:nvSpPr>
          <p:cNvPr id="79882" name="Line 11"/>
          <p:cNvSpPr>
            <a:spLocks noChangeShapeType="1"/>
          </p:cNvSpPr>
          <p:nvPr/>
        </p:nvSpPr>
        <p:spPr bwMode="auto">
          <a:xfrm>
            <a:off x="1962150" y="2619375"/>
            <a:ext cx="44450" cy="989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9883" name="Line 12"/>
          <p:cNvSpPr>
            <a:spLocks noChangeShapeType="1"/>
          </p:cNvSpPr>
          <p:nvPr/>
        </p:nvSpPr>
        <p:spPr bwMode="auto">
          <a:xfrm flipV="1">
            <a:off x="2097088" y="2663825"/>
            <a:ext cx="449262" cy="9001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9884" name="Line 13"/>
          <p:cNvSpPr>
            <a:spLocks noChangeShapeType="1"/>
          </p:cNvSpPr>
          <p:nvPr/>
        </p:nvSpPr>
        <p:spPr bwMode="auto">
          <a:xfrm>
            <a:off x="1376363" y="2708275"/>
            <a:ext cx="495300" cy="8556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9885" name="Rectangle 14"/>
          <p:cNvSpPr>
            <a:spLocks noChangeArrowheads="1"/>
          </p:cNvSpPr>
          <p:nvPr/>
        </p:nvSpPr>
        <p:spPr bwMode="auto">
          <a:xfrm>
            <a:off x="3536950" y="2214563"/>
            <a:ext cx="2295525" cy="180022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entury Schoolbook" pitchFamily="18" charset="0"/>
            </a:endParaRPr>
          </a:p>
        </p:txBody>
      </p:sp>
      <p:sp>
        <p:nvSpPr>
          <p:cNvPr id="79886" name="Text Box 16"/>
          <p:cNvSpPr txBox="1">
            <a:spLocks noChangeArrowheads="1"/>
          </p:cNvSpPr>
          <p:nvPr/>
        </p:nvSpPr>
        <p:spPr bwMode="auto">
          <a:xfrm>
            <a:off x="4346575" y="2259013"/>
            <a:ext cx="585788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  <a:latin typeface="Century Schoolbook" pitchFamily="18" charset="0"/>
              </a:rPr>
              <a:t>Ш</a:t>
            </a:r>
          </a:p>
        </p:txBody>
      </p:sp>
      <p:sp>
        <p:nvSpPr>
          <p:cNvPr id="79887" name="Text Box 17"/>
          <p:cNvSpPr txBox="1">
            <a:spLocks noChangeArrowheads="1"/>
          </p:cNvSpPr>
          <p:nvPr/>
        </p:nvSpPr>
        <p:spPr bwMode="auto">
          <a:xfrm>
            <a:off x="3762375" y="3654425"/>
            <a:ext cx="449263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  <a:latin typeface="Century Schoolbook" pitchFamily="18" charset="0"/>
              </a:rPr>
              <a:t>У</a:t>
            </a:r>
          </a:p>
        </p:txBody>
      </p:sp>
      <p:sp>
        <p:nvSpPr>
          <p:cNvPr id="79888" name="Text Box 18"/>
          <p:cNvSpPr txBox="1">
            <a:spLocks noChangeArrowheads="1"/>
          </p:cNvSpPr>
          <p:nvPr/>
        </p:nvSpPr>
        <p:spPr bwMode="auto">
          <a:xfrm>
            <a:off x="4302125" y="3654425"/>
            <a:ext cx="4953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  <a:latin typeface="Century Schoolbook" pitchFamily="18" charset="0"/>
              </a:rPr>
              <a:t>О</a:t>
            </a:r>
          </a:p>
        </p:txBody>
      </p:sp>
      <p:sp>
        <p:nvSpPr>
          <p:cNvPr id="79889" name="Text Box 19"/>
          <p:cNvSpPr txBox="1">
            <a:spLocks noChangeArrowheads="1"/>
          </p:cNvSpPr>
          <p:nvPr/>
        </p:nvSpPr>
        <p:spPr bwMode="auto">
          <a:xfrm>
            <a:off x="4976813" y="3654425"/>
            <a:ext cx="49530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Century Schoolbook" pitchFamily="18" charset="0"/>
            </a:endParaRPr>
          </a:p>
        </p:txBody>
      </p:sp>
      <p:sp>
        <p:nvSpPr>
          <p:cNvPr id="79890" name="Text Box 20"/>
          <p:cNvSpPr txBox="1">
            <a:spLocks noChangeArrowheads="1"/>
          </p:cNvSpPr>
          <p:nvPr/>
        </p:nvSpPr>
        <p:spPr bwMode="auto">
          <a:xfrm>
            <a:off x="5021263" y="3698875"/>
            <a:ext cx="35877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  <a:latin typeface="Century Schoolbook" pitchFamily="18" charset="0"/>
              </a:rPr>
              <a:t>И</a:t>
            </a:r>
          </a:p>
        </p:txBody>
      </p:sp>
      <p:sp>
        <p:nvSpPr>
          <p:cNvPr id="79891" name="Line 21"/>
          <p:cNvSpPr>
            <a:spLocks noChangeShapeType="1"/>
          </p:cNvSpPr>
          <p:nvPr/>
        </p:nvSpPr>
        <p:spPr bwMode="auto">
          <a:xfrm flipH="1">
            <a:off x="4076700" y="2573338"/>
            <a:ext cx="404813" cy="1169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9892" name="Line 22"/>
          <p:cNvSpPr>
            <a:spLocks noChangeShapeType="1"/>
          </p:cNvSpPr>
          <p:nvPr/>
        </p:nvSpPr>
        <p:spPr bwMode="auto">
          <a:xfrm>
            <a:off x="4616450" y="2619375"/>
            <a:ext cx="46038" cy="1123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9893" name="Line 23"/>
          <p:cNvSpPr>
            <a:spLocks noChangeShapeType="1"/>
          </p:cNvSpPr>
          <p:nvPr/>
        </p:nvSpPr>
        <p:spPr bwMode="auto">
          <a:xfrm>
            <a:off x="4751388" y="2663825"/>
            <a:ext cx="40640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9894" name="Rectangle 24"/>
          <p:cNvSpPr>
            <a:spLocks noChangeArrowheads="1"/>
          </p:cNvSpPr>
          <p:nvPr/>
        </p:nvSpPr>
        <p:spPr bwMode="auto">
          <a:xfrm>
            <a:off x="6286500" y="2214563"/>
            <a:ext cx="2116138" cy="18446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entury Schoolbook" pitchFamily="18" charset="0"/>
            </a:endParaRPr>
          </a:p>
        </p:txBody>
      </p:sp>
      <p:sp>
        <p:nvSpPr>
          <p:cNvPr id="79895" name="Text Box 25"/>
          <p:cNvSpPr txBox="1">
            <a:spLocks noChangeArrowheads="1"/>
          </p:cNvSpPr>
          <p:nvPr/>
        </p:nvSpPr>
        <p:spPr bwMode="auto">
          <a:xfrm>
            <a:off x="6551613" y="2349500"/>
            <a:ext cx="360362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  <a:latin typeface="Century Schoolbook" pitchFamily="18" charset="0"/>
              </a:rPr>
              <a:t>А</a:t>
            </a:r>
          </a:p>
        </p:txBody>
      </p:sp>
      <p:sp>
        <p:nvSpPr>
          <p:cNvPr id="79896" name="Text Box 26"/>
          <p:cNvSpPr txBox="1">
            <a:spLocks noChangeArrowheads="1"/>
          </p:cNvSpPr>
          <p:nvPr/>
        </p:nvSpPr>
        <p:spPr bwMode="auto">
          <a:xfrm>
            <a:off x="6597650" y="3384550"/>
            <a:ext cx="360363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  <a:latin typeface="Century Schoolbook" pitchFamily="18" charset="0"/>
              </a:rPr>
              <a:t>О</a:t>
            </a:r>
          </a:p>
        </p:txBody>
      </p:sp>
      <p:sp>
        <p:nvSpPr>
          <p:cNvPr id="79897" name="Text Box 27"/>
          <p:cNvSpPr txBox="1">
            <a:spLocks noChangeArrowheads="1"/>
          </p:cNvSpPr>
          <p:nvPr/>
        </p:nvSpPr>
        <p:spPr bwMode="auto">
          <a:xfrm>
            <a:off x="7137400" y="3608388"/>
            <a:ext cx="404813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  <a:latin typeface="Century Schoolbook" pitchFamily="18" charset="0"/>
              </a:rPr>
              <a:t>С</a:t>
            </a:r>
          </a:p>
        </p:txBody>
      </p:sp>
      <p:sp>
        <p:nvSpPr>
          <p:cNvPr id="79898" name="Text Box 28"/>
          <p:cNvSpPr txBox="1">
            <a:spLocks noChangeArrowheads="1"/>
          </p:cNvSpPr>
          <p:nvPr/>
        </p:nvSpPr>
        <p:spPr bwMode="auto">
          <a:xfrm>
            <a:off x="7181850" y="2303463"/>
            <a:ext cx="404813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  <a:latin typeface="Century Schoolbook" pitchFamily="18" charset="0"/>
              </a:rPr>
              <a:t>М</a:t>
            </a:r>
          </a:p>
        </p:txBody>
      </p:sp>
      <p:sp>
        <p:nvSpPr>
          <p:cNvPr id="79899" name="Text Box 29"/>
          <p:cNvSpPr txBox="1">
            <a:spLocks noChangeArrowheads="1"/>
          </p:cNvSpPr>
          <p:nvPr/>
        </p:nvSpPr>
        <p:spPr bwMode="auto">
          <a:xfrm>
            <a:off x="7542213" y="2933700"/>
            <a:ext cx="360362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  <a:latin typeface="Century Schoolbook" pitchFamily="18" charset="0"/>
              </a:rPr>
              <a:t>Н</a:t>
            </a:r>
          </a:p>
        </p:txBody>
      </p:sp>
      <p:sp>
        <p:nvSpPr>
          <p:cNvPr id="79900" name="Text Box 30"/>
          <p:cNvSpPr txBox="1">
            <a:spLocks noChangeArrowheads="1"/>
          </p:cNvSpPr>
          <p:nvPr/>
        </p:nvSpPr>
        <p:spPr bwMode="auto">
          <a:xfrm>
            <a:off x="8037513" y="3563938"/>
            <a:ext cx="3143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  <a:latin typeface="Century Schoolbook" pitchFamily="18" charset="0"/>
              </a:rPr>
              <a:t>Р</a:t>
            </a:r>
          </a:p>
        </p:txBody>
      </p:sp>
      <p:sp>
        <p:nvSpPr>
          <p:cNvPr id="79901" name="Text Box 31"/>
          <p:cNvSpPr txBox="1">
            <a:spLocks noChangeArrowheads="1"/>
          </p:cNvSpPr>
          <p:nvPr/>
        </p:nvSpPr>
        <p:spPr bwMode="auto">
          <a:xfrm>
            <a:off x="8037513" y="2393950"/>
            <a:ext cx="360362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  <a:latin typeface="Century Schoolbook" pitchFamily="18" charset="0"/>
              </a:rPr>
              <a:t>У</a:t>
            </a:r>
          </a:p>
        </p:txBody>
      </p:sp>
      <p:sp>
        <p:nvSpPr>
          <p:cNvPr id="79902" name="Line 33"/>
          <p:cNvSpPr>
            <a:spLocks noChangeShapeType="1"/>
          </p:cNvSpPr>
          <p:nvPr/>
        </p:nvSpPr>
        <p:spPr bwMode="auto">
          <a:xfrm flipH="1">
            <a:off x="6732588" y="2663825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9903" name="Line 34"/>
          <p:cNvSpPr>
            <a:spLocks noChangeShapeType="1"/>
          </p:cNvSpPr>
          <p:nvPr/>
        </p:nvSpPr>
        <p:spPr bwMode="auto">
          <a:xfrm>
            <a:off x="6867525" y="3608388"/>
            <a:ext cx="404813" cy="1349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9904" name="Line 35"/>
          <p:cNvSpPr>
            <a:spLocks noChangeShapeType="1"/>
          </p:cNvSpPr>
          <p:nvPr/>
        </p:nvSpPr>
        <p:spPr bwMode="auto">
          <a:xfrm flipV="1">
            <a:off x="7316788" y="2619375"/>
            <a:ext cx="0" cy="989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9905" name="Line 36"/>
          <p:cNvSpPr>
            <a:spLocks noChangeShapeType="1"/>
          </p:cNvSpPr>
          <p:nvPr/>
        </p:nvSpPr>
        <p:spPr bwMode="auto">
          <a:xfrm>
            <a:off x="7497763" y="2619375"/>
            <a:ext cx="179387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9906" name="Line 37"/>
          <p:cNvSpPr>
            <a:spLocks noChangeShapeType="1"/>
          </p:cNvSpPr>
          <p:nvPr/>
        </p:nvSpPr>
        <p:spPr bwMode="auto">
          <a:xfrm>
            <a:off x="7812088" y="3203575"/>
            <a:ext cx="315912" cy="450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9907" name="Line 38"/>
          <p:cNvSpPr>
            <a:spLocks noChangeShapeType="1"/>
          </p:cNvSpPr>
          <p:nvPr/>
        </p:nvSpPr>
        <p:spPr bwMode="auto">
          <a:xfrm flipV="1">
            <a:off x="8216900" y="2708275"/>
            <a:ext cx="0" cy="9001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20725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cs typeface="Times New Roman" pitchFamily="18" charset="0"/>
              </a:rPr>
              <a:t>Задания: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800" dirty="0" smtClean="0"/>
              <a:t>Четверостишия на преобразования слов, шарады 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С Ч над морем я летаю, с Г в машинах я бываю – ЧАЙКА –ГАЙКА </a:t>
            </a:r>
          </a:p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800" dirty="0" smtClean="0"/>
              <a:t>Составление анаграмм –  СТВОЛ = СТОЛ, ВОЛ, ТОЛ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800" dirty="0" smtClean="0"/>
              <a:t>Игра «Кубик» - придумать слово из стольких звуков, сколько точек ( или  какая цифра)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800" dirty="0" smtClean="0"/>
              <a:t>Слова-загадки:    К . . . . . . .   (</a:t>
            </a:r>
            <a:r>
              <a:rPr lang="ru-RU" sz="2800" dirty="0" err="1" smtClean="0"/>
              <a:t>да-нет</a:t>
            </a:r>
            <a:r>
              <a:rPr lang="ru-RU" sz="2800" dirty="0" smtClean="0"/>
              <a:t>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800" dirty="0" smtClean="0"/>
              <a:t>Перевертыши  НОС – СОН</a:t>
            </a:r>
          </a:p>
          <a:p>
            <a:pPr eaLnBrk="1" hangingPunct="1">
              <a:lnSpc>
                <a:spcPct val="90000"/>
              </a:lnSpc>
            </a:pPr>
            <a:endParaRPr lang="ru-RU" sz="2800" dirty="0" smtClean="0"/>
          </a:p>
        </p:txBody>
      </p:sp>
      <p:sp>
        <p:nvSpPr>
          <p:cNvPr id="82948" name="Rectangle 4"/>
          <p:cNvSpPr>
            <a:spLocks noChangeArrowheads="1"/>
          </p:cNvSpPr>
          <p:nvPr/>
        </p:nvSpPr>
        <p:spPr bwMode="auto">
          <a:xfrm>
            <a:off x="7643813" y="3500438"/>
            <a:ext cx="809625" cy="765175"/>
          </a:xfrm>
          <a:prstGeom prst="rect">
            <a:avLst/>
          </a:prstGeom>
          <a:solidFill>
            <a:srgbClr val="2CDE02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2CDE02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latin typeface="Century Schoolbook" pitchFamily="18" charset="0"/>
            </a:endParaRPr>
          </a:p>
        </p:txBody>
      </p:sp>
      <p:sp>
        <p:nvSpPr>
          <p:cNvPr id="82949" name="Oval 5"/>
          <p:cNvSpPr>
            <a:spLocks noChangeArrowheads="1"/>
          </p:cNvSpPr>
          <p:nvPr/>
        </p:nvSpPr>
        <p:spPr bwMode="auto">
          <a:xfrm>
            <a:off x="7715250" y="3571875"/>
            <a:ext cx="180975" cy="1809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entury Schoolbook" pitchFamily="18" charset="0"/>
            </a:endParaRPr>
          </a:p>
        </p:txBody>
      </p:sp>
      <p:sp>
        <p:nvSpPr>
          <p:cNvPr id="82950" name="Oval 8"/>
          <p:cNvSpPr>
            <a:spLocks noChangeArrowheads="1"/>
          </p:cNvSpPr>
          <p:nvPr/>
        </p:nvSpPr>
        <p:spPr bwMode="auto">
          <a:xfrm>
            <a:off x="8143875" y="4000500"/>
            <a:ext cx="180975" cy="1809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entury Schoolbook" pitchFamily="18" charset="0"/>
            </a:endParaRPr>
          </a:p>
        </p:txBody>
      </p:sp>
      <p:sp>
        <p:nvSpPr>
          <p:cNvPr id="82951" name="Oval 9"/>
          <p:cNvSpPr>
            <a:spLocks noChangeArrowheads="1"/>
          </p:cNvSpPr>
          <p:nvPr/>
        </p:nvSpPr>
        <p:spPr bwMode="auto">
          <a:xfrm>
            <a:off x="7929563" y="3786188"/>
            <a:ext cx="180975" cy="180975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entury Schoolbook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93733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cs typeface="Times New Roman" pitchFamily="18" charset="0"/>
              </a:rPr>
              <a:t>Задания: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800" dirty="0" smtClean="0"/>
              <a:t>Ребусы</a:t>
            </a:r>
          </a:p>
          <a:p>
            <a:pPr>
              <a:lnSpc>
                <a:spcPct val="90000"/>
              </a:lnSpc>
            </a:pPr>
            <a:endParaRPr lang="ru-RU" sz="2800" dirty="0" smtClean="0"/>
          </a:p>
        </p:txBody>
      </p:sp>
      <p:pic>
        <p:nvPicPr>
          <p:cNvPr id="84996" name="Picture 4" descr="2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>
            <a:lum contrast="40000"/>
          </a:blip>
          <a:srcRect/>
          <a:stretch>
            <a:fillRect/>
          </a:stretch>
        </p:blipFill>
        <p:spPr>
          <a:xfrm>
            <a:off x="2771775" y="1898650"/>
            <a:ext cx="5857875" cy="1622425"/>
          </a:xfrm>
          <a:noFill/>
        </p:spPr>
      </p:pic>
      <p:pic>
        <p:nvPicPr>
          <p:cNvPr id="84997" name="Picture 6" descr="2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>
            <a:lum bright="20000" contrast="30000"/>
          </a:blip>
          <a:srcRect/>
          <a:stretch>
            <a:fillRect/>
          </a:stretch>
        </p:blipFill>
        <p:spPr>
          <a:xfrm>
            <a:off x="792163" y="3714750"/>
            <a:ext cx="4178300" cy="2865438"/>
          </a:xfrm>
          <a:noFill/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40000"/>
                <a:satMod val="250000"/>
              </a:schemeClr>
            </a:gs>
            <a:gs pos="9000">
              <a:schemeClr val="accent1">
                <a:tint val="52000"/>
                <a:satMod val="300000"/>
              </a:schemeClr>
            </a:gs>
            <a:gs pos="50000">
              <a:schemeClr val="accent1">
                <a:shade val="20000"/>
                <a:satMod val="300000"/>
              </a:schemeClr>
            </a:gs>
            <a:gs pos="79000">
              <a:schemeClr val="accent1">
                <a:tint val="52000"/>
                <a:satMod val="300000"/>
              </a:schemeClr>
            </a:gs>
            <a:gs pos="100000">
              <a:schemeClr val="accent1">
                <a:tint val="40000"/>
                <a:satMod val="2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цель</a:t>
            </a:r>
            <a:endParaRPr lang="ru-RU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</a:t>
            </a:r>
            <a:r>
              <a:rPr lang="ru-RU" sz="4400" dirty="0" smtClean="0"/>
              <a:t>Поиск форм и методов коррекции речевых нарушений у  младших школьников  </a:t>
            </a:r>
            <a:r>
              <a:rPr lang="ru-RU" sz="4400" dirty="0" smtClean="0"/>
              <a:t>.</a:t>
            </a:r>
            <a:endParaRPr lang="ru-RU" sz="4400" dirty="0" smtClean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C00000"/>
                </a:solidFill>
              </a:rPr>
              <a:t>Задания «</a:t>
            </a:r>
            <a:r>
              <a:rPr lang="ru-RU" sz="4000" dirty="0" err="1" smtClean="0">
                <a:solidFill>
                  <a:srgbClr val="C00000"/>
                </a:solidFill>
              </a:rPr>
              <a:t>Паззлы</a:t>
            </a:r>
            <a:r>
              <a:rPr lang="ru-RU" sz="4000" dirty="0" smtClean="0">
                <a:solidFill>
                  <a:srgbClr val="C00000"/>
                </a:solidFill>
              </a:rPr>
              <a:t>»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87043" name="Рисунок 2" descr="паззл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918371"/>
            <a:ext cx="6215106" cy="5156981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задания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Замени в данных сочетаниях последние слова, обозначающие предметы, словами-признаками. Вспомни, на какие вопросы отвечают слова-признаки.</a:t>
            </a:r>
          </a:p>
          <a:p>
            <a:pPr>
              <a:buNone/>
            </a:pPr>
            <a:r>
              <a:rPr lang="ru-RU" dirty="0" smtClean="0"/>
              <a:t>                          Образец: </a:t>
            </a:r>
            <a:r>
              <a:rPr lang="ru-RU" b="1" dirty="0" smtClean="0"/>
              <a:t>погода осенью — осенняя погода.</a:t>
            </a:r>
            <a:endParaRPr lang="ru-RU" dirty="0" smtClean="0"/>
          </a:p>
          <a:p>
            <a:r>
              <a:rPr lang="ru-RU" dirty="0" smtClean="0"/>
              <a:t>шкаф для книг</a:t>
            </a:r>
          </a:p>
          <a:p>
            <a:r>
              <a:rPr lang="ru-RU" dirty="0" smtClean="0"/>
              <a:t>посуда из глины</a:t>
            </a:r>
          </a:p>
          <a:p>
            <a:r>
              <a:rPr lang="ru-RU" dirty="0" smtClean="0"/>
              <a:t>крыша из железа</a:t>
            </a:r>
          </a:p>
          <a:p>
            <a:r>
              <a:rPr lang="ru-RU" dirty="0" smtClean="0"/>
              <a:t>кольца из серебра</a:t>
            </a:r>
          </a:p>
          <a:p>
            <a:r>
              <a:rPr lang="ru-RU" dirty="0" smtClean="0"/>
              <a:t>шишка ели</a:t>
            </a:r>
          </a:p>
          <a:p>
            <a:r>
              <a:rPr lang="ru-RU" dirty="0" smtClean="0"/>
              <a:t>берег моря</a:t>
            </a:r>
          </a:p>
          <a:p>
            <a:r>
              <a:rPr lang="ru-RU" dirty="0" smtClean="0"/>
              <a:t>ветка клена</a:t>
            </a:r>
          </a:p>
          <a:p>
            <a:r>
              <a:rPr lang="ru-RU" dirty="0" smtClean="0"/>
              <a:t>пейзаж города</a:t>
            </a:r>
          </a:p>
          <a:p>
            <a:r>
              <a:rPr lang="ru-RU" dirty="0" smtClean="0"/>
              <a:t>лист берёзы</a:t>
            </a:r>
          </a:p>
          <a:p>
            <a:r>
              <a:rPr lang="ru-RU" dirty="0" smtClean="0"/>
              <a:t>варенье из брусники</a:t>
            </a:r>
          </a:p>
          <a:p>
            <a:pPr>
              <a:buFont typeface="Wingdings" pitchFamily="2" charset="2"/>
              <a:buChar char="Ø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задания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Восстанови предложения</a:t>
            </a:r>
          </a:p>
          <a:p>
            <a:pPr>
              <a:buNone/>
            </a:pPr>
            <a:r>
              <a:rPr lang="ru-RU" i="1" dirty="0" smtClean="0"/>
              <a:t>      </a:t>
            </a:r>
            <a:r>
              <a:rPr lang="ru-RU" i="1" dirty="0" smtClean="0">
                <a:solidFill>
                  <a:schemeClr val="accent6">
                    <a:lumMod val="75000"/>
                  </a:schemeClr>
                </a:solidFill>
              </a:rPr>
              <a:t>Падает липкий. Снег громко лает. Шарик.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Четко прочитай предложения, выделяя голосом подчёркнутые слова. 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     </a:t>
            </a:r>
            <a:r>
              <a:rPr lang="ru-RU" u="sng" dirty="0" smtClean="0">
                <a:solidFill>
                  <a:schemeClr val="accent6">
                    <a:lumMod val="75000"/>
                  </a:schemeClr>
                </a:solidFill>
              </a:rPr>
              <a:t>Сегодня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мы пойдём на рыбалку. Сегодня мы </a:t>
            </a:r>
            <a:r>
              <a:rPr lang="ru-RU" u="sng" dirty="0" smtClean="0">
                <a:solidFill>
                  <a:schemeClr val="accent6">
                    <a:lumMod val="75000"/>
                  </a:schemeClr>
                </a:solidFill>
              </a:rPr>
              <a:t>пойдём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на рыбалку. Сегодня мы пойдём </a:t>
            </a:r>
            <a:r>
              <a:rPr lang="ru-RU" u="sng" dirty="0" smtClean="0">
                <a:solidFill>
                  <a:schemeClr val="accent6">
                    <a:lumMod val="75000"/>
                  </a:schemeClr>
                </a:solidFill>
              </a:rPr>
              <a:t>на рыбалку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. Сегодня </a:t>
            </a:r>
            <a:r>
              <a:rPr lang="ru-RU" u="sng" dirty="0" smtClean="0">
                <a:solidFill>
                  <a:schemeClr val="accent6">
                    <a:lumMod val="75000"/>
                  </a:schemeClr>
                </a:solidFill>
              </a:rPr>
              <a:t>мы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пойдём на рыбалку.</a:t>
            </a:r>
          </a:p>
          <a:p>
            <a:pPr>
              <a:buNone/>
            </a:pPr>
            <a:endParaRPr lang="ru-RU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Работы детей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43050"/>
            <a:ext cx="822960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Работы детей</a:t>
            </a:r>
            <a:endParaRPr lang="ru-RU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071678"/>
            <a:ext cx="8229600" cy="1867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Работы детей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14555"/>
            <a:ext cx="8229600" cy="2143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Работы детей</a:t>
            </a:r>
            <a:endParaRPr lang="ru-RU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85926"/>
            <a:ext cx="8229600" cy="1849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Работы детей</a:t>
            </a:r>
            <a:endParaRPr lang="ru-RU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85926"/>
            <a:ext cx="8229600" cy="1849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917070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Список используемой литературы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AutoNum type="arabicPeriod"/>
            </a:pPr>
            <a:r>
              <a:rPr lang="ru-RU" sz="1800" dirty="0" smtClean="0"/>
              <a:t>Бакулина Г.А. Интеллектуальное развитие младших школьников на уроках русского языка. – М.: «ВЛАДОС», 1999</a:t>
            </a:r>
          </a:p>
          <a:p>
            <a:pPr>
              <a:buAutoNum type="arabicPeriod"/>
            </a:pPr>
            <a:r>
              <a:rPr lang="ru-RU" sz="1800" dirty="0" smtClean="0"/>
              <a:t>Володина А.В. Альбом по развитию речи. – М. 2008.</a:t>
            </a:r>
          </a:p>
          <a:p>
            <a:pPr>
              <a:buAutoNum type="arabicPeriod"/>
            </a:pPr>
            <a:r>
              <a:rPr lang="ru-RU" sz="1800" dirty="0" err="1" smtClean="0"/>
              <a:t>Садовникова</a:t>
            </a:r>
            <a:r>
              <a:rPr lang="ru-RU" sz="1800" dirty="0" smtClean="0"/>
              <a:t> И. Н. Нарушение письменной речи и их преодоление у младших школьников: Учебное пособие – М.: «</a:t>
            </a:r>
            <a:r>
              <a:rPr lang="ru-RU" sz="1800" dirty="0" err="1" smtClean="0"/>
              <a:t>Гуманит</a:t>
            </a:r>
            <a:r>
              <a:rPr lang="ru-RU" sz="1800" dirty="0" smtClean="0"/>
              <a:t>. изд. Центр «ВЛАДОС», 1997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3357859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571612"/>
            <a:ext cx="8229600" cy="4495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ru-RU">
              <a:latin typeface="Monotype Corsiva" pitchFamily="66" charset="0"/>
            </a:endParaRPr>
          </a:p>
          <a:p>
            <a:pPr algn="ctr">
              <a:buFont typeface="Wingdings" pitchFamily="2" charset="2"/>
              <a:buNone/>
            </a:pPr>
            <a:r>
              <a:rPr lang="ru-RU" sz="7200" b="1">
                <a:solidFill>
                  <a:srgbClr val="0000FF"/>
                </a:solidFill>
                <a:latin typeface="Monotype Corsiva" pitchFamily="66" charset="0"/>
              </a:rPr>
              <a:t>Спасибо за внимание!</a:t>
            </a:r>
          </a:p>
        </p:txBody>
      </p:sp>
      <p:pic>
        <p:nvPicPr>
          <p:cNvPr id="91141" name="Picture 5" descr="AN403"/>
          <p:cNvPicPr preferRelativeResize="0">
            <a:picLocks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0" y="3644900"/>
            <a:ext cx="30734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600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  <a:ln>
            <a:solidFill>
              <a:schemeClr val="accent6">
                <a:lumMod val="75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задачи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92500"/>
          </a:bodyPr>
          <a:lstStyle/>
          <a:p>
            <a:r>
              <a:rPr lang="ru-RU" dirty="0" smtClean="0"/>
              <a:t>изучить психолого-педагогическую литературу по проблеме нарушений письма и чтения у детей младшего школьного возраста </a:t>
            </a:r>
            <a:r>
              <a:rPr lang="ru-RU" dirty="0" smtClean="0"/>
              <a:t>;</a:t>
            </a:r>
            <a:endParaRPr lang="ru-RU" dirty="0" smtClean="0"/>
          </a:p>
          <a:p>
            <a:r>
              <a:rPr lang="ru-RU" dirty="0" smtClean="0"/>
              <a:t>выявить эффективные методы и способы коррекции нарушений письма у детей младшего школьного возраста с </a:t>
            </a:r>
            <a:r>
              <a:rPr lang="ru-RU" dirty="0" err="1" smtClean="0"/>
              <a:t>дисграфией</a:t>
            </a:r>
            <a:endParaRPr lang="ru-RU" dirty="0" smtClean="0"/>
          </a:p>
          <a:p>
            <a:r>
              <a:rPr lang="ru-RU" dirty="0" smtClean="0"/>
              <a:t> подобрать дидактический материал для коррекционных занятий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40000"/>
                <a:satMod val="250000"/>
              </a:schemeClr>
            </a:gs>
            <a:gs pos="9000">
              <a:schemeClr val="accent1">
                <a:tint val="52000"/>
                <a:satMod val="300000"/>
              </a:schemeClr>
            </a:gs>
            <a:gs pos="50000">
              <a:schemeClr val="accent1">
                <a:shade val="20000"/>
                <a:satMod val="300000"/>
              </a:schemeClr>
            </a:gs>
            <a:gs pos="79000">
              <a:schemeClr val="accent1">
                <a:tint val="52000"/>
                <a:satMod val="300000"/>
              </a:schemeClr>
            </a:gs>
            <a:gs pos="100000">
              <a:schemeClr val="accent1">
                <a:tint val="40000"/>
                <a:satMod val="25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750" y="642918"/>
            <a:ext cx="6143625" cy="15002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0000"/>
                </a:solidFill>
              </a:rPr>
              <a:t>Н А Р У Ш Е Н И Я   П И С Ь М Е Н Н О Й  Р Е Ч И</a:t>
            </a: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785813" y="2500313"/>
            <a:ext cx="3286125" cy="1714500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ЧТЕНИЕ</a:t>
            </a:r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4786313" y="2571750"/>
            <a:ext cx="3286125" cy="1714500"/>
          </a:xfrm>
          <a:prstGeom prst="triangl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FF0000"/>
                </a:solidFill>
              </a:rPr>
              <a:t>ПИСЬМО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rot="10800000" flipV="1">
            <a:off x="3357563" y="2214563"/>
            <a:ext cx="1071562" cy="1000125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H="1">
            <a:off x="4429125" y="2286001"/>
            <a:ext cx="1000125" cy="85725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785813" y="4214812"/>
            <a:ext cx="3286125" cy="12858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ДИСЛЕКСИЯ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786313" y="4286250"/>
            <a:ext cx="3286125" cy="12858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ДИСГРАФИЯ</a:t>
            </a: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err="1" smtClean="0">
                <a:solidFill>
                  <a:srgbClr val="FF0000"/>
                </a:solidFill>
                <a:latin typeface="Century Gothic" pitchFamily="34" charset="0"/>
                <a:cs typeface="Arial" pitchFamily="34" charset="0"/>
              </a:rPr>
              <a:t>дислексия</a:t>
            </a:r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ru-RU" sz="2400" b="1" i="1" dirty="0" smtClean="0">
                <a:solidFill>
                  <a:srgbClr val="000000"/>
                </a:solidFill>
                <a:latin typeface="Century Gothic" pitchFamily="34" charset="0"/>
                <a:cs typeface="Arial" pitchFamily="34" charset="0"/>
              </a:rPr>
              <a:t>частичное  специфическое нарушение процесса чтения, проявляющееся в ошибках стойкого характера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Причины: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000000"/>
                </a:solidFill>
              </a:rPr>
              <a:t>наследственная предрасположенность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000000"/>
                </a:solidFill>
              </a:rPr>
              <a:t>органическое поражение головного мозга (травмы, опухоли, недоразвитие)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000000"/>
                </a:solidFill>
              </a:rPr>
              <a:t>соматические заболевания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000000"/>
                </a:solidFill>
              </a:rPr>
              <a:t>двуязычие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000000"/>
                </a:solidFill>
              </a:rPr>
              <a:t>социальная среда (дефицит речевых контактов)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000000"/>
                </a:solidFill>
              </a:rPr>
              <a:t>нарушения устной речи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cap="small" dirty="0" smtClean="0">
                <a:solidFill>
                  <a:srgbClr val="FF0000"/>
                </a:solidFill>
              </a:rPr>
              <a:t>Как проявляется </a:t>
            </a:r>
            <a:r>
              <a:rPr lang="ru-RU" b="1" cap="small" dirty="0" err="1" smtClean="0">
                <a:solidFill>
                  <a:srgbClr val="FF0000"/>
                </a:solidFill>
              </a:rPr>
              <a:t>дислекия</a:t>
            </a:r>
            <a:r>
              <a:rPr lang="ru-RU" b="1" cap="small" dirty="0" smtClean="0">
                <a:solidFill>
                  <a:srgbClr val="FF0000"/>
                </a:solidFill>
              </a:rPr>
              <a:t>:</a:t>
            </a:r>
            <a:r>
              <a:rPr lang="ru-RU" cap="small" dirty="0" smtClean="0">
                <a:solidFill>
                  <a:srgbClr val="FF0000"/>
                </a:solidFill>
              </a:rPr>
              <a:t/>
            </a:r>
            <a:br>
              <a:rPr lang="ru-RU" cap="small" dirty="0" smtClean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7030A0"/>
                </a:solidFill>
              </a:rPr>
              <a:t>замены и смешения звуков  фонетически близких или графически сходных  </a:t>
            </a:r>
            <a:r>
              <a:rPr lang="ru-RU" sz="2400" b="1" dirty="0" smtClean="0">
                <a:solidFill>
                  <a:srgbClr val="7030A0"/>
                </a:solidFill>
              </a:rPr>
              <a:t>(Б-Д, </a:t>
            </a:r>
            <a:r>
              <a:rPr lang="ru-RU" sz="2400" b="1" dirty="0" smtClean="0">
                <a:solidFill>
                  <a:srgbClr val="7030A0"/>
                </a:solidFill>
              </a:rPr>
              <a:t>П-Н, З-В)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7030A0"/>
                </a:solidFill>
              </a:rPr>
              <a:t>побуквенное чтение Р..А..К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7030A0"/>
                </a:solidFill>
              </a:rPr>
              <a:t>искажения </a:t>
            </a:r>
            <a:r>
              <a:rPr lang="ru-RU" sz="2400" b="1" dirty="0" err="1" smtClean="0">
                <a:solidFill>
                  <a:srgbClr val="7030A0"/>
                </a:solidFill>
              </a:rPr>
              <a:t>звуко-слоговой</a:t>
            </a:r>
            <a:r>
              <a:rPr lang="ru-RU" sz="2400" b="1" dirty="0" smtClean="0">
                <a:solidFill>
                  <a:srgbClr val="7030A0"/>
                </a:solidFill>
              </a:rPr>
              <a:t> структуры слова:</a:t>
            </a:r>
          </a:p>
          <a:p>
            <a:pPr lvl="1">
              <a:lnSpc>
                <a:spcPct val="80000"/>
              </a:lnSpc>
            </a:pPr>
            <a:r>
              <a:rPr lang="ru-RU" sz="2400" b="1" dirty="0" smtClean="0">
                <a:solidFill>
                  <a:srgbClr val="7030A0"/>
                </a:solidFill>
              </a:rPr>
              <a:t>Пропуски</a:t>
            </a:r>
          </a:p>
          <a:p>
            <a:pPr lvl="1">
              <a:lnSpc>
                <a:spcPct val="80000"/>
              </a:lnSpc>
            </a:pPr>
            <a:r>
              <a:rPr lang="ru-RU" sz="2400" b="1" dirty="0" smtClean="0">
                <a:solidFill>
                  <a:srgbClr val="7030A0"/>
                </a:solidFill>
              </a:rPr>
              <a:t>добавление</a:t>
            </a:r>
          </a:p>
          <a:p>
            <a:pPr lvl="1">
              <a:lnSpc>
                <a:spcPct val="80000"/>
              </a:lnSpc>
            </a:pPr>
            <a:r>
              <a:rPr lang="ru-RU" sz="2400" b="1" dirty="0" smtClean="0">
                <a:solidFill>
                  <a:srgbClr val="7030A0"/>
                </a:solidFill>
              </a:rPr>
              <a:t>перестановки</a:t>
            </a:r>
          </a:p>
          <a:p>
            <a:pPr lvl="1">
              <a:lnSpc>
                <a:spcPct val="80000"/>
              </a:lnSpc>
            </a:pPr>
            <a:r>
              <a:rPr lang="ru-RU" sz="2400" b="1" dirty="0" smtClean="0">
                <a:solidFill>
                  <a:srgbClr val="7030A0"/>
                </a:solidFill>
              </a:rPr>
              <a:t>пропуски слогов</a:t>
            </a:r>
          </a:p>
          <a:p>
            <a:pPr lvl="1">
              <a:lnSpc>
                <a:spcPct val="80000"/>
              </a:lnSpc>
            </a:pPr>
            <a:r>
              <a:rPr lang="ru-RU" sz="2400" b="1" dirty="0" smtClean="0">
                <a:solidFill>
                  <a:srgbClr val="7030A0"/>
                </a:solidFill>
              </a:rPr>
              <a:t>перестановки слогов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7030A0"/>
                </a:solidFill>
              </a:rPr>
              <a:t>нарушение понимания прочитанного 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7030A0"/>
                </a:solidFill>
              </a:rPr>
              <a:t>замены слов (ЗАХЛЕСТНУЛА – ЗАХЛОПНУЛА)</a:t>
            </a:r>
          </a:p>
          <a:p>
            <a:pPr>
              <a:lnSpc>
                <a:spcPct val="80000"/>
              </a:lnSpc>
            </a:pPr>
            <a:r>
              <a:rPr lang="ru-RU" sz="2400" b="1" dirty="0" err="1" smtClean="0">
                <a:solidFill>
                  <a:srgbClr val="7030A0"/>
                </a:solidFill>
              </a:rPr>
              <a:t>аграмматизмы</a:t>
            </a:r>
            <a:r>
              <a:rPr lang="ru-RU" sz="2400" b="1" dirty="0" smtClean="0">
                <a:solidFill>
                  <a:srgbClr val="7030A0"/>
                </a:solidFill>
              </a:rPr>
              <a:t> при чтении</a:t>
            </a:r>
          </a:p>
          <a:p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Классификация </a:t>
            </a:r>
            <a:r>
              <a:rPr lang="ru-RU" dirty="0" err="1" smtClean="0">
                <a:solidFill>
                  <a:srgbClr val="FF0000"/>
                </a:solidFill>
              </a:rPr>
              <a:t>дислексии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4282" y="1500174"/>
            <a:ext cx="2643206" cy="192882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фонематическая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143240" y="1785926"/>
            <a:ext cx="2428892" cy="192882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семантическая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857884" y="1571612"/>
            <a:ext cx="3000396" cy="178595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аграмматическая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Прямоугольник с двумя вырезанными соседними углами 7"/>
          <p:cNvSpPr/>
          <p:nvPr/>
        </p:nvSpPr>
        <p:spPr>
          <a:xfrm>
            <a:off x="1357290" y="4143380"/>
            <a:ext cx="2428892" cy="1428760"/>
          </a:xfrm>
          <a:prstGeom prst="snip2Same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оптическая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Прямоугольник с двумя вырезанными соседними углами 8"/>
          <p:cNvSpPr/>
          <p:nvPr/>
        </p:nvSpPr>
        <p:spPr>
          <a:xfrm>
            <a:off x="5072066" y="4143380"/>
            <a:ext cx="2714644" cy="1428760"/>
          </a:xfrm>
          <a:prstGeom prst="snip2Same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мнестическая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err="1" smtClean="0">
                <a:solidFill>
                  <a:srgbClr val="FF0000"/>
                </a:solidFill>
                <a:latin typeface="Century Gothic" pitchFamily="34" charset="0"/>
              </a:rPr>
              <a:t>Дисграфия</a:t>
            </a:r>
            <a:r>
              <a:rPr lang="ru-RU" sz="2800" b="1" dirty="0" smtClean="0">
                <a:latin typeface="Century Gothic" pitchFamily="34" charset="0"/>
              </a:rPr>
              <a:t> </a:t>
            </a:r>
            <a:r>
              <a:rPr lang="ru-RU" sz="2800" b="1" dirty="0" smtClean="0">
                <a:solidFill>
                  <a:srgbClr val="000000"/>
                </a:solidFill>
                <a:latin typeface="Century Gothic" pitchFamily="34" charset="0"/>
              </a:rPr>
              <a:t>– </a:t>
            </a:r>
            <a:r>
              <a:rPr lang="ru-RU" sz="2800" b="1" i="1" dirty="0" smtClean="0">
                <a:solidFill>
                  <a:srgbClr val="000000"/>
                </a:solidFill>
                <a:latin typeface="Century Gothic" pitchFamily="34" charset="0"/>
              </a:rPr>
              <a:t>частичное нарушение процесса письма, проявляющееся в </a:t>
            </a:r>
            <a:r>
              <a:rPr lang="ru-RU" sz="2800" b="1" dirty="0" smtClean="0">
                <a:solidFill>
                  <a:srgbClr val="000000"/>
                </a:solidFill>
                <a:latin typeface="Century Gothic" pitchFamily="34" charset="0"/>
              </a:rPr>
              <a:t>стойких </a:t>
            </a:r>
            <a:r>
              <a:rPr lang="ru-RU" sz="2800" b="1" i="1" dirty="0" smtClean="0">
                <a:solidFill>
                  <a:srgbClr val="000000"/>
                </a:solidFill>
                <a:latin typeface="Century Gothic" pitchFamily="34" charset="0"/>
              </a:rPr>
              <a:t>, повторяющихся ошибках.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7030A0"/>
                </a:solidFill>
              </a:rPr>
              <a:t>искаженное написание букв (Э – С )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7030A0"/>
                </a:solidFill>
              </a:rPr>
              <a:t>замены букв  графически сходными ( </a:t>
            </a:r>
            <a:r>
              <a:rPr lang="ru-RU" sz="2400" b="1" i="1" dirty="0" smtClean="0">
                <a:solidFill>
                  <a:srgbClr val="7030A0"/>
                </a:solidFill>
              </a:rPr>
              <a:t>в – </a:t>
            </a:r>
            <a:r>
              <a:rPr lang="ru-RU" sz="2400" b="1" i="1" dirty="0" err="1" smtClean="0">
                <a:solidFill>
                  <a:srgbClr val="7030A0"/>
                </a:solidFill>
              </a:rPr>
              <a:t>д</a:t>
            </a:r>
            <a:r>
              <a:rPr lang="ru-RU" sz="2400" b="1" i="1" dirty="0" smtClean="0">
                <a:solidFill>
                  <a:srgbClr val="7030A0"/>
                </a:solidFill>
              </a:rPr>
              <a:t>) </a:t>
            </a:r>
            <a:r>
              <a:rPr lang="ru-RU" sz="2400" b="1" dirty="0" smtClean="0">
                <a:solidFill>
                  <a:srgbClr val="7030A0"/>
                </a:solidFill>
              </a:rPr>
              <a:t>и фонетически сходными (</a:t>
            </a:r>
            <a:r>
              <a:rPr lang="ru-RU" sz="2400" b="1" i="1" dirty="0" err="1" smtClean="0">
                <a:solidFill>
                  <a:srgbClr val="7030A0"/>
                </a:solidFill>
              </a:rPr>
              <a:t>д</a:t>
            </a:r>
            <a:r>
              <a:rPr lang="ru-RU" sz="2400" b="1" i="1" dirty="0" smtClean="0">
                <a:solidFill>
                  <a:srgbClr val="7030A0"/>
                </a:solidFill>
              </a:rPr>
              <a:t> –т</a:t>
            </a:r>
            <a:r>
              <a:rPr lang="ru-RU" sz="2400" b="1" dirty="0" smtClean="0">
                <a:solidFill>
                  <a:srgbClr val="7030A0"/>
                </a:solidFill>
              </a:rPr>
              <a:t>)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7030A0"/>
                </a:solidFill>
              </a:rPr>
              <a:t>искажения звукобуквенной структуры </a:t>
            </a:r>
          </a:p>
          <a:p>
            <a:pPr lvl="3">
              <a:lnSpc>
                <a:spcPct val="80000"/>
              </a:lnSpc>
            </a:pPr>
            <a:r>
              <a:rPr lang="ru-RU" sz="2400" b="1" dirty="0" smtClean="0">
                <a:solidFill>
                  <a:srgbClr val="7030A0"/>
                </a:solidFill>
              </a:rPr>
              <a:t>перестановки</a:t>
            </a:r>
          </a:p>
          <a:p>
            <a:pPr lvl="3">
              <a:lnSpc>
                <a:spcPct val="80000"/>
              </a:lnSpc>
            </a:pPr>
            <a:r>
              <a:rPr lang="ru-RU" sz="2400" b="1" dirty="0" smtClean="0">
                <a:solidFill>
                  <a:srgbClr val="7030A0"/>
                </a:solidFill>
              </a:rPr>
              <a:t>пропуски</a:t>
            </a:r>
          </a:p>
          <a:p>
            <a:pPr lvl="3">
              <a:lnSpc>
                <a:spcPct val="80000"/>
              </a:lnSpc>
            </a:pPr>
            <a:r>
              <a:rPr lang="ru-RU" sz="2400" b="1" dirty="0" smtClean="0">
                <a:solidFill>
                  <a:srgbClr val="7030A0"/>
                </a:solidFill>
              </a:rPr>
              <a:t>добавления</a:t>
            </a:r>
          </a:p>
          <a:p>
            <a:pPr lvl="3">
              <a:lnSpc>
                <a:spcPct val="80000"/>
              </a:lnSpc>
            </a:pPr>
            <a:r>
              <a:rPr lang="ru-RU" sz="2400" b="1" dirty="0" smtClean="0">
                <a:solidFill>
                  <a:srgbClr val="7030A0"/>
                </a:solidFill>
              </a:rPr>
              <a:t>персеверации слогов</a:t>
            </a:r>
          </a:p>
          <a:p>
            <a:pPr lvl="3">
              <a:lnSpc>
                <a:spcPct val="80000"/>
              </a:lnSpc>
            </a:pPr>
            <a:r>
              <a:rPr lang="ru-RU" sz="2400" b="1" dirty="0" smtClean="0">
                <a:solidFill>
                  <a:srgbClr val="7030A0"/>
                </a:solidFill>
              </a:rPr>
              <a:t>контаминации слогов </a:t>
            </a: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7030A0"/>
                </a:solidFill>
              </a:rPr>
              <a:t>нарушение слитности написания слов, искажение структуры предложения (ИЗТЕПЛЫХ СТРАН  ЛЕТЯ  ГРАЧИ)</a:t>
            </a:r>
          </a:p>
          <a:p>
            <a:pPr>
              <a:lnSpc>
                <a:spcPct val="80000"/>
              </a:lnSpc>
            </a:pPr>
            <a:r>
              <a:rPr lang="ru-RU" sz="2400" b="1" dirty="0" err="1" smtClean="0">
                <a:solidFill>
                  <a:srgbClr val="7030A0"/>
                </a:solidFill>
              </a:rPr>
              <a:t>аграмматизмы</a:t>
            </a:r>
            <a:r>
              <a:rPr lang="ru-RU" sz="2400" b="1" dirty="0" smtClean="0">
                <a:solidFill>
                  <a:srgbClr val="7030A0"/>
                </a:solidFill>
              </a:rPr>
              <a:t> на письме (МНОГО КАРАНДАШОВ, НЕТ КЛЮЧОВ)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Классификация </a:t>
            </a:r>
            <a:r>
              <a:rPr lang="ru-RU" dirty="0" err="1" smtClean="0">
                <a:solidFill>
                  <a:srgbClr val="FF0000"/>
                </a:solidFill>
              </a:rPr>
              <a:t>дисграфии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рямоугольник с двумя вырезанными противолежащими углами 5"/>
          <p:cNvSpPr/>
          <p:nvPr/>
        </p:nvSpPr>
        <p:spPr>
          <a:xfrm>
            <a:off x="285720" y="1714488"/>
            <a:ext cx="2857520" cy="1643074"/>
          </a:xfrm>
          <a:prstGeom prst="snip2DiagRect">
            <a:avLst>
              <a:gd name="adj1" fmla="val 0"/>
              <a:gd name="adj2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err="1" smtClean="0">
                <a:solidFill>
                  <a:srgbClr val="FFFF00"/>
                </a:solidFill>
                <a:latin typeface="Century Schoolbook" pitchFamily="18" charset="0"/>
              </a:rPr>
              <a:t>Артикуляторно-акустическая</a:t>
            </a:r>
            <a:endParaRPr lang="ru-RU" sz="2400" b="1" dirty="0">
              <a:solidFill>
                <a:srgbClr val="FFFF00"/>
              </a:solidFill>
              <a:latin typeface="Century Schoolbook" pitchFamily="18" charset="0"/>
            </a:endParaRPr>
          </a:p>
        </p:txBody>
      </p:sp>
      <p:sp>
        <p:nvSpPr>
          <p:cNvPr id="7" name="Прямоугольник с двумя вырезанными противолежащими углами 6"/>
          <p:cNvSpPr/>
          <p:nvPr/>
        </p:nvSpPr>
        <p:spPr>
          <a:xfrm>
            <a:off x="3428992" y="1928802"/>
            <a:ext cx="2214578" cy="1428760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Акустическая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8" name="Прямоугольник с двумя вырезанными противолежащими углами 7"/>
          <p:cNvSpPr/>
          <p:nvPr/>
        </p:nvSpPr>
        <p:spPr>
          <a:xfrm>
            <a:off x="5929322" y="1714488"/>
            <a:ext cx="2786082" cy="1643074"/>
          </a:xfrm>
          <a:prstGeom prst="snip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err="1" smtClean="0">
                <a:solidFill>
                  <a:srgbClr val="FFFF00"/>
                </a:solidFill>
                <a:latin typeface="Century Schoolbook" pitchFamily="18" charset="0"/>
              </a:rPr>
              <a:t>Аграмматическая</a:t>
            </a:r>
            <a:endParaRPr lang="ru-RU" sz="2000" b="1" dirty="0">
              <a:solidFill>
                <a:srgbClr val="FFFF00"/>
              </a:solidFill>
              <a:latin typeface="Century Schoolbook" pitchFamily="18" charset="0"/>
            </a:endParaRPr>
          </a:p>
        </p:txBody>
      </p:sp>
      <p:sp>
        <p:nvSpPr>
          <p:cNvPr id="9" name="Блок-схема: подготовка 8"/>
          <p:cNvSpPr/>
          <p:nvPr/>
        </p:nvSpPr>
        <p:spPr>
          <a:xfrm>
            <a:off x="714348" y="4000504"/>
            <a:ext cx="3571900" cy="1785950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</a:rPr>
              <a:t>Оптическая</a:t>
            </a:r>
            <a:endParaRPr lang="ru-RU" sz="2400" b="1" dirty="0">
              <a:solidFill>
                <a:srgbClr val="FFC000"/>
              </a:solidFill>
            </a:endParaRPr>
          </a:p>
        </p:txBody>
      </p:sp>
      <p:sp>
        <p:nvSpPr>
          <p:cNvPr id="10" name="Блок-схема: подготовка 9"/>
          <p:cNvSpPr/>
          <p:nvPr/>
        </p:nvSpPr>
        <p:spPr>
          <a:xfrm>
            <a:off x="4714876" y="4071942"/>
            <a:ext cx="3571900" cy="1714512"/>
          </a:xfrm>
          <a:prstGeom prst="flowChartPrepa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C000"/>
                </a:solidFill>
              </a:rPr>
              <a:t>На фоне нарушения  языкового анализа и синтеза</a:t>
            </a:r>
            <a:endParaRPr lang="ru-RU" sz="2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549</TotalTime>
  <Words>865</Words>
  <Application>Microsoft Office PowerPoint</Application>
  <PresentationFormat>Экран (4:3)</PresentationFormat>
  <Paragraphs>189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8" baseType="lpstr">
      <vt:lpstr>Arial</vt:lpstr>
      <vt:lpstr>Arial Black</vt:lpstr>
      <vt:lpstr>Calibri</vt:lpstr>
      <vt:lpstr>Century Gothic</vt:lpstr>
      <vt:lpstr>Century Schoolbook</vt:lpstr>
      <vt:lpstr>Monotype Corsiva</vt:lpstr>
      <vt:lpstr>Times New Roman</vt:lpstr>
      <vt:lpstr>Wingdings</vt:lpstr>
      <vt:lpstr>Тема Office</vt:lpstr>
      <vt:lpstr>Презентация PowerPoint</vt:lpstr>
      <vt:lpstr>цель</vt:lpstr>
      <vt:lpstr>задачи</vt:lpstr>
      <vt:lpstr>Презентация PowerPoint</vt:lpstr>
      <vt:lpstr>дислексия – частичное  специфическое нарушение процесса чтения, проявляющееся в ошибках стойкого характера</vt:lpstr>
      <vt:lpstr>Как проявляется дислекия: </vt:lpstr>
      <vt:lpstr>Классификация дислексии</vt:lpstr>
      <vt:lpstr>Дисграфия – частичное нарушение процесса письма, проявляющееся в стойких , повторяющихся ошибках.</vt:lpstr>
      <vt:lpstr>Классификация дисграфии</vt:lpstr>
      <vt:lpstr>Направления работы</vt:lpstr>
      <vt:lpstr>Виды заданий, направленные на предупреждение  ошибок чтения и письма на уровне: </vt:lpstr>
      <vt:lpstr>задания</vt:lpstr>
      <vt:lpstr>задания</vt:lpstr>
      <vt:lpstr>Задания:</vt:lpstr>
      <vt:lpstr>Задания:</vt:lpstr>
      <vt:lpstr>Задания:</vt:lpstr>
      <vt:lpstr>Задания:</vt:lpstr>
      <vt:lpstr>Задания:</vt:lpstr>
      <vt:lpstr>Задания:</vt:lpstr>
      <vt:lpstr>Задания «Паззлы»</vt:lpstr>
      <vt:lpstr>задания</vt:lpstr>
      <vt:lpstr>задания</vt:lpstr>
      <vt:lpstr>Работы детей</vt:lpstr>
      <vt:lpstr>Работы детей</vt:lpstr>
      <vt:lpstr>Работы детей</vt:lpstr>
      <vt:lpstr>Работы детей</vt:lpstr>
      <vt:lpstr>Работы детей</vt:lpstr>
      <vt:lpstr>Список используемой литературы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Татьяна Белякаева</cp:lastModifiedBy>
  <cp:revision>57</cp:revision>
  <dcterms:created xsi:type="dcterms:W3CDTF">2013-05-16T19:59:15Z</dcterms:created>
  <dcterms:modified xsi:type="dcterms:W3CDTF">2023-03-31T09:26:22Z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376521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