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59640" cy="4171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346392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6567480" y="19800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36000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346392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6567480" y="4424400"/>
            <a:ext cx="2955600" cy="2232000"/>
          </a:xfrm>
          <a:prstGeom prst="rect">
            <a:avLst/>
          </a:prstGeom>
        </p:spPr>
        <p:txBody>
          <a:bodyPr lIns="0" rIns="0" tIns="0" bIns="0">
            <a:normAutofit fontScale="97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60000" y="360000"/>
            <a:ext cx="9359640" cy="41716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5063760" y="44244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60000" y="184680"/>
            <a:ext cx="93596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6000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5063760" y="1980000"/>
            <a:ext cx="447948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60000" y="4424400"/>
            <a:ext cx="9179640" cy="22320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3150000"/>
            <a:ext cx="9719640" cy="1259640"/>
          </a:xfrm>
          <a:prstGeom prst="rect">
            <a:avLst/>
          </a:prstGeom>
          <a:solidFill>
            <a:srgbClr val="e74c3c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" name="PlaceHolder 2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59640" cy="8996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ustomShape 1"/>
          <p:cNvSpPr/>
          <p:nvPr/>
        </p:nvSpPr>
        <p:spPr>
          <a:xfrm>
            <a:off x="0" y="180000"/>
            <a:ext cx="9719640" cy="125964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0" name="CustomShape 2"/>
          <p:cNvSpPr/>
          <p:nvPr/>
        </p:nvSpPr>
        <p:spPr>
          <a:xfrm>
            <a:off x="7560000" y="6840000"/>
            <a:ext cx="2519640" cy="539640"/>
          </a:xfrm>
          <a:prstGeom prst="rect">
            <a:avLst/>
          </a:prstGeom>
          <a:solidFill>
            <a:srgbClr val="e74c3c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" name="CustomShape 3"/>
          <p:cNvSpPr/>
          <p:nvPr/>
        </p:nvSpPr>
        <p:spPr>
          <a:xfrm>
            <a:off x="900000" y="6840000"/>
            <a:ext cx="6479640" cy="539640"/>
          </a:xfrm>
          <a:prstGeom prst="rect">
            <a:avLst/>
          </a:prstGeom>
          <a:solidFill>
            <a:srgbClr val="bdc3c7"/>
          </a:solidFill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CustomShape 4"/>
          <p:cNvSpPr/>
          <p:nvPr/>
        </p:nvSpPr>
        <p:spPr>
          <a:xfrm>
            <a:off x="180000" y="6840000"/>
            <a:ext cx="539640" cy="539640"/>
          </a:xfrm>
          <a:prstGeom prst="rect">
            <a:avLst/>
          </a:prstGeom>
          <a:noFill/>
          <a:ln w="7200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PlaceHolder 5"/>
          <p:cNvSpPr>
            <a:spLocks noGrp="1"/>
          </p:cNvSpPr>
          <p:nvPr>
            <p:ph type="title"/>
          </p:nvPr>
        </p:nvSpPr>
        <p:spPr>
          <a:xfrm>
            <a:off x="360000" y="360000"/>
            <a:ext cx="9359640" cy="8996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60000" y="1980000"/>
            <a:ext cx="9179640" cy="4679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Второй уровень структуры</a:t>
            </a:r>
            <a:endParaRPr b="0" lang="ru-RU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Третий уровень структуры</a:t>
            </a:r>
            <a:endParaRPr b="0" lang="ru-RU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latin typeface="Arial"/>
              </a:rPr>
              <a:t>Четвёртый уровень структуры</a:t>
            </a:r>
            <a:endParaRPr b="0" lang="ru-RU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Пятый уровень структуры</a:t>
            </a:r>
            <a:endParaRPr b="0" lang="ru-RU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Шестой уровень структуры</a:t>
            </a:r>
            <a:endParaRPr b="0" lang="ru-RU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latin typeface="Arial"/>
              </a:rPr>
              <a:t>Седьмой уровень структуры</a:t>
            </a:r>
            <a:endParaRPr b="0" lang="ru-RU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360000" y="333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Экзаменационный проект «Полутерок ».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2" name="CustomShape 2"/>
          <p:cNvSpPr/>
          <p:nvPr/>
        </p:nvSpPr>
        <p:spPr>
          <a:xfrm>
            <a:off x="540000" y="4680000"/>
            <a:ext cx="9179640" cy="25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7. Правила техники безопасности.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14" name="CustomShape 2"/>
          <p:cNvSpPr/>
          <p:nvPr/>
        </p:nvSpPr>
        <p:spPr>
          <a:xfrm>
            <a:off x="360000" y="1440000"/>
            <a:ext cx="9179640" cy="52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42000"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Приступать к обучению и работе с инструментами могут только те школьники, которые ………………………..ТБ;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1. Брать инструменты, использовать их, а также пользоваться ….. можно только……………………...;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2. Приступая к уроку труда, школьник должен предварительно надеть все необходимые для каждого конкретного случая ………. (халат, ………., ,………..., …………. и т.д.);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3. Запрещено выполнять …………………………………………. инвентарём;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4. Рабочее место надо содержать ,,,,,,,,,,,,,,,,,, инструменты………………., мусор 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5.  На уроках труда запрещено использовать  инвентарь ………………..., запрещено направлять острые части ………………… или ……………………….;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6.  Инструменты всегда надо держать так, чтобы самая опасная часть …………………………………...;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7.  В случае получения травмы …………………………………………….;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8.  По окончанию урока ……………инструмент…………………………………………….;</a:t>
            </a:r>
            <a:endParaRPr b="0" lang="ru-RU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  </a:t>
            </a:r>
            <a:r>
              <a:rPr b="1" lang="ru-RU" sz="2800" spc="-1" strike="noStrike">
                <a:solidFill>
                  <a:srgbClr val="000000"/>
                </a:solidFill>
                <a:latin typeface="Times New Roman"/>
              </a:rPr>
              <a:t>9.  После урока труда необходимо ……………….. руки …………………. и ………………...</a:t>
            </a:r>
            <a:endParaRPr b="0" lang="ru-RU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8.Изготовление деталей.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16" name="CustomShape 2"/>
          <p:cNvSpPr/>
          <p:nvPr/>
        </p:nvSpPr>
        <p:spPr>
          <a:xfrm>
            <a:off x="864000" y="1924920"/>
            <a:ext cx="69058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latin typeface="Source Sans Pro"/>
              </a:rPr>
              <a:t>Полутерок  состоит из следующих деталей:   ……………………….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17" name="" descr=""/>
          <p:cNvPicPr/>
          <p:nvPr/>
        </p:nvPicPr>
        <p:blipFill>
          <a:blip r:embed="rId1"/>
          <a:stretch/>
        </p:blipFill>
        <p:spPr>
          <a:xfrm>
            <a:off x="223920" y="2520000"/>
            <a:ext cx="1935720" cy="1653840"/>
          </a:xfrm>
          <a:prstGeom prst="rect">
            <a:avLst/>
          </a:prstGeom>
          <a:ln>
            <a:noFill/>
          </a:ln>
        </p:spPr>
      </p:pic>
      <p:pic>
        <p:nvPicPr>
          <p:cNvPr id="118" name="" descr=""/>
          <p:cNvPicPr/>
          <p:nvPr/>
        </p:nvPicPr>
        <p:blipFill>
          <a:blip r:embed="rId2"/>
          <a:stretch/>
        </p:blipFill>
        <p:spPr>
          <a:xfrm>
            <a:off x="2232000" y="2376000"/>
            <a:ext cx="6161040" cy="42638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9.Разметка деталей.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20" name="CustomShape 2"/>
          <p:cNvSpPr/>
          <p:nvPr/>
        </p:nvSpPr>
        <p:spPr>
          <a:xfrm>
            <a:off x="792000" y="1368000"/>
            <a:ext cx="690588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1" lang="ru-RU" sz="1800" spc="-1" strike="noStrike">
                <a:latin typeface="Source Sans Pro"/>
              </a:rPr>
              <a:t>1. С начала я произвожу разметку по ……..с помощью …….,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ru-RU" sz="1800" spc="-1" strike="noStrike">
                <a:latin typeface="Source Sans Pro"/>
              </a:rPr>
              <a:t>2. Затем произвожу разметку по ……… с помощью…….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121" name="" descr=""/>
          <p:cNvPicPr/>
          <p:nvPr/>
        </p:nvPicPr>
        <p:blipFill>
          <a:blip r:embed="rId1"/>
          <a:stretch/>
        </p:blipFill>
        <p:spPr>
          <a:xfrm>
            <a:off x="2664000" y="2245320"/>
            <a:ext cx="4535640" cy="1570320"/>
          </a:xfrm>
          <a:prstGeom prst="rect">
            <a:avLst/>
          </a:prstGeom>
          <a:ln>
            <a:noFill/>
          </a:ln>
        </p:spPr>
      </p:pic>
      <p:pic>
        <p:nvPicPr>
          <p:cNvPr id="122" name="" descr=""/>
          <p:cNvPicPr/>
          <p:nvPr/>
        </p:nvPicPr>
        <p:blipFill>
          <a:blip r:embed="rId2"/>
          <a:stretch/>
        </p:blipFill>
        <p:spPr>
          <a:xfrm>
            <a:off x="2656080" y="4545000"/>
            <a:ext cx="4615560" cy="20786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10. План работы по изготовлению полутерка.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24" name="CustomShape 2"/>
          <p:cNvSpPr/>
          <p:nvPr/>
        </p:nvSpPr>
        <p:spPr>
          <a:xfrm>
            <a:off x="72000" y="2088000"/>
            <a:ext cx="9935640" cy="3749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2000" spc="-1" strike="noStrike">
                <a:latin typeface="Times New Roman"/>
              </a:rPr>
              <a:t>1.</a:t>
            </a:r>
            <a:r>
              <a:rPr b="0" lang="ru-RU" sz="2000" spc="-1" strike="noStrike">
                <a:latin typeface="Times New Roman"/>
                <a:ea typeface="Times New Roman"/>
              </a:rPr>
              <a:t>Размечаем заготовку для полотна по ……………………..(Д-240мм, Ш-90мм, Т-20мм.)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2. Выпиливаем полотно  ………...  волокон, а затем ……….. волокон.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3. Выравниваем рубанком …………... с одной стороны и по толщине с другой до нужных размеров.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4. Размечаем ручку …………………………………..с двух сторон.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5. С помощью …………….. выдалбливаем внешнюю часть ручки затем внутреннюю. 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6. Обрабатываем с помощью ……….. округлые части ручки по разметке.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7. Разметить деталь ручки под ……………...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8. Засверлить отверстия в ручке и сделать углубления под ………….. на сверлильном станке с помощью ………….и …………………...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9. Собираем детали ………………………………………... в соответствии с …………...</a:t>
            </a:r>
            <a:endParaRPr b="0" lang="ru-RU" sz="2000" spc="-1" strike="noStrike">
              <a:latin typeface="Arial"/>
            </a:endParaRPr>
          </a:p>
          <a:p>
            <a:pPr marL="419040" indent="-228240">
              <a:lnSpc>
                <a:spcPct val="100000"/>
              </a:lnSpc>
            </a:pPr>
            <a:r>
              <a:rPr b="0" lang="ru-RU" sz="2000" spc="-1" strike="noStrike">
                <a:latin typeface="Times New Roman"/>
                <a:ea typeface="Times New Roman"/>
              </a:rPr>
              <a:t>10. Окончательно …………………………… с помощью………………..</a:t>
            </a:r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11. Расчет себестоимости Полутерка.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126" name="Table 2"/>
          <p:cNvGraphicFramePr/>
          <p:nvPr/>
        </p:nvGraphicFramePr>
        <p:xfrm>
          <a:off x="720000" y="1728000"/>
          <a:ext cx="8855640" cy="4823280"/>
        </p:xfrm>
        <a:graphic>
          <a:graphicData uri="http://schemas.openxmlformats.org/drawingml/2006/table">
            <a:tbl>
              <a:tblPr/>
              <a:tblGrid>
                <a:gridCol w="571320"/>
                <a:gridCol w="2405160"/>
                <a:gridCol w="1653480"/>
                <a:gridCol w="2661480"/>
                <a:gridCol w="1564560"/>
              </a:tblGrid>
              <a:tr h="156960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№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Наименование используемого материала.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Цена.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Расход материалов.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600" spc="-1" strike="noStrike">
                          <a:latin typeface="Times New Roman"/>
                        </a:rPr>
                        <a:t>Стоимость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b3b3b3"/>
                    </a:solidFill>
                  </a:tcPr>
                </a:tc>
              </a:tr>
              <a:tr h="6501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Подошва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17000 руб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0,000432 м².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7,34 руб.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6501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ручка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17000 руб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0,000312 м².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5,30 руб.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650160"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3 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саморез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 руб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 шт.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2 руб.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  <a:tr h="650160"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  <a:tc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e6e6e6"/>
                    </a:solidFill>
                  </a:tcPr>
                </a:tc>
              </a:tr>
              <a:tr h="653400">
                <a:tc gridSpan="4"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ИТОГО: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 lIns="90000" rIns="90000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600" spc="-1" strike="noStrike">
                          <a:latin typeface="Times New Roman"/>
                        </a:rPr>
                        <a:t>14,64  руб.</a:t>
                      </a:r>
                      <a:endParaRPr b="0" lang="ru-RU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cccccc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4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Для защиты творческого проекта я использовал следующие материалы :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1.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2.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3.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1. Обоснование возникшей проблемы и потребности.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6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Для завершения обучения в 9 классе мне необходимо было…………………………….., Модель будущего……………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На уроках труда мы изготавливали……………..(мебель……),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у меня возникла…..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Я должен был определить для себя, какое……..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2. Определение конкретной задачи.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360000" y="1980000"/>
            <a:ext cx="9179640" cy="467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Темой своего проекта я выбрал изготовление столярного изделия «………….».  Выполнив этот ……….., я смогу…………..по изготовлению…………………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Это мне…………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Я смогу изготовить для………………….. и своих………………..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3. Определение аналогов и вариантов идей.</a:t>
            </a:r>
            <a:endParaRPr b="0" lang="ru-RU" sz="3200" spc="-1" strike="noStrike">
              <a:latin typeface="Arial"/>
            </a:endParaRPr>
          </a:p>
        </p:txBody>
      </p:sp>
      <p:pic>
        <p:nvPicPr>
          <p:cNvPr id="90" name="" descr=""/>
          <p:cNvPicPr/>
          <p:nvPr/>
        </p:nvPicPr>
        <p:blipFill>
          <a:blip r:embed="rId1"/>
          <a:stretch/>
        </p:blipFill>
        <p:spPr>
          <a:xfrm>
            <a:off x="504000" y="1830600"/>
            <a:ext cx="2329920" cy="1553040"/>
          </a:xfrm>
          <a:prstGeom prst="rect">
            <a:avLst/>
          </a:prstGeom>
          <a:ln>
            <a:noFill/>
          </a:ln>
        </p:spPr>
      </p:pic>
      <p:pic>
        <p:nvPicPr>
          <p:cNvPr id="91" name="" descr=""/>
          <p:cNvPicPr/>
          <p:nvPr/>
        </p:nvPicPr>
        <p:blipFill>
          <a:blip r:embed="rId2"/>
          <a:stretch/>
        </p:blipFill>
        <p:spPr>
          <a:xfrm>
            <a:off x="5112000" y="1872000"/>
            <a:ext cx="3532680" cy="2354760"/>
          </a:xfrm>
          <a:prstGeom prst="rect">
            <a:avLst/>
          </a:prstGeom>
          <a:ln>
            <a:noFill/>
          </a:ln>
        </p:spPr>
      </p:pic>
      <p:pic>
        <p:nvPicPr>
          <p:cNvPr id="92" name="" descr=""/>
          <p:cNvPicPr/>
          <p:nvPr/>
        </p:nvPicPr>
        <p:blipFill>
          <a:blip r:embed="rId3"/>
          <a:srcRect l="0" t="13880" r="1003" b="25157"/>
          <a:stretch/>
        </p:blipFill>
        <p:spPr>
          <a:xfrm>
            <a:off x="435960" y="4104000"/>
            <a:ext cx="3739680" cy="2302200"/>
          </a:xfrm>
          <a:prstGeom prst="rect">
            <a:avLst/>
          </a:prstGeom>
          <a:ln>
            <a:noFill/>
          </a:ln>
        </p:spPr>
      </p:pic>
      <p:pic>
        <p:nvPicPr>
          <p:cNvPr id="93" name="" descr=""/>
          <p:cNvPicPr/>
          <p:nvPr/>
        </p:nvPicPr>
        <p:blipFill>
          <a:blip r:embed="rId4"/>
          <a:srcRect l="1422" t="15888" r="2818" b="19589"/>
          <a:stretch/>
        </p:blipFill>
        <p:spPr>
          <a:xfrm>
            <a:off x="4392360" y="4392000"/>
            <a:ext cx="5471280" cy="2303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4. Выбор лучьшего варианта полутерка.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95" name="CustomShape 2"/>
          <p:cNvSpPr/>
          <p:nvPr/>
        </p:nvSpPr>
        <p:spPr>
          <a:xfrm>
            <a:off x="360000" y="1980000"/>
            <a:ext cx="917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Полутерок  для…… может быть изготовлен из…………….... 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96" name="" descr=""/>
          <p:cNvPicPr/>
          <p:nvPr/>
        </p:nvPicPr>
        <p:blipFill>
          <a:blip r:embed="rId1"/>
          <a:stretch/>
        </p:blipFill>
        <p:spPr>
          <a:xfrm>
            <a:off x="2448000" y="3024000"/>
            <a:ext cx="4887720" cy="3528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5. Выбор материала для изделия.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98" name="CustomShape 2"/>
          <p:cNvSpPr/>
          <p:nvPr/>
        </p:nvSpPr>
        <p:spPr>
          <a:xfrm>
            <a:off x="360000" y="1440000"/>
            <a:ext cx="9179640" cy="53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64000"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                     </a:t>
            </a: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</a:t>
            </a: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Из доступных материалов: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1.Фанера.                                                        2. ДСП.                                  3.</a:t>
            </a:r>
            <a:r>
              <a:rPr b="1" lang="ru-RU" sz="2000" spc="-1" strike="noStrike" u="sng">
                <a:solidFill>
                  <a:srgbClr val="1c1c1c"/>
                </a:solidFill>
                <a:uFillTx/>
                <a:latin typeface="Source Sans Pro Semibold"/>
              </a:rPr>
              <a:t> Дерево- массив.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                             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 </a:t>
            </a: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Я выбрал:………….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                    </a:t>
            </a:r>
            <a:r>
              <a:rPr b="1" lang="ru-RU" sz="2000" spc="-1" strike="noStrike">
                <a:solidFill>
                  <a:srgbClr val="1c1c1c"/>
                </a:solidFill>
                <a:latin typeface="Source Sans Pro Semibold"/>
              </a:rPr>
              <a:t>Потому что:</a:t>
            </a:r>
            <a:endParaRPr b="0" lang="ru-RU" sz="2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                     </a:t>
            </a:r>
            <a:r>
              <a:rPr b="1" lang="ru-RU" sz="4000" spc="-1" strike="noStrike">
                <a:solidFill>
                  <a:srgbClr val="1c1c1c"/>
                </a:solidFill>
                <a:latin typeface="Source Sans Pro Semibold"/>
              </a:rPr>
              <a:t>+                                                          -</a:t>
            </a:r>
            <a:endParaRPr b="0" lang="ru-RU" sz="40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1.Не разбухает как……                                         1.Менее гладкая…….  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2. Хорошо входят ……и……..                             по сравнению с …...                          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3 Легко ………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4. Доступность  …….                                                                </a:t>
            </a:r>
            <a:endParaRPr b="0" lang="ru-RU" sz="26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 </a:t>
            </a:r>
            <a:endParaRPr b="0" lang="ru-RU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CustomShape 1"/>
          <p:cNvSpPr/>
          <p:nvPr/>
        </p:nvSpPr>
        <p:spPr>
          <a:xfrm>
            <a:off x="360000" y="360000"/>
            <a:ext cx="9359640" cy="89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3200" spc="-1" strike="noStrike">
                <a:solidFill>
                  <a:srgbClr val="ffffff"/>
                </a:solidFill>
                <a:latin typeface="Source Sans Pro Black"/>
              </a:rPr>
              <a:t>Фурнитура применяемая для изготовления: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100" name="CustomShape 2"/>
          <p:cNvSpPr/>
          <p:nvPr/>
        </p:nvSpPr>
        <p:spPr>
          <a:xfrm>
            <a:off x="288000" y="5904000"/>
            <a:ext cx="9179640" cy="935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64000"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600" spc="-1" strike="noStrike">
                <a:solidFill>
                  <a:srgbClr val="1c1c1c"/>
                </a:solidFill>
                <a:latin typeface="Source Sans Pro Semibold"/>
              </a:rPr>
              <a:t>Какова экологичность материала:………………………………………………………………………………………………...</a:t>
            </a:r>
            <a:endParaRPr b="0" lang="ru-RU" sz="2600" spc="-1" strike="noStrike">
              <a:latin typeface="Arial"/>
            </a:endParaRPr>
          </a:p>
        </p:txBody>
      </p:sp>
      <p:pic>
        <p:nvPicPr>
          <p:cNvPr id="101" name="" descr=""/>
          <p:cNvPicPr/>
          <p:nvPr/>
        </p:nvPicPr>
        <p:blipFill>
          <a:blip r:embed="rId1"/>
          <a:srcRect l="0" t="25658" r="-512" b="21971"/>
          <a:stretch/>
        </p:blipFill>
        <p:spPr>
          <a:xfrm>
            <a:off x="504000" y="1728000"/>
            <a:ext cx="3733920" cy="1943640"/>
          </a:xfrm>
          <a:prstGeom prst="rect">
            <a:avLst/>
          </a:prstGeom>
          <a:ln>
            <a:noFill/>
          </a:ln>
        </p:spPr>
      </p:pic>
      <p:pic>
        <p:nvPicPr>
          <p:cNvPr id="102" name="" descr=""/>
          <p:cNvPicPr/>
          <p:nvPr/>
        </p:nvPicPr>
        <p:blipFill>
          <a:blip r:embed="rId2"/>
          <a:srcRect l="0" t="17246" r="7229" b="0"/>
          <a:stretch/>
        </p:blipFill>
        <p:spPr>
          <a:xfrm>
            <a:off x="6552360" y="1656000"/>
            <a:ext cx="3167280" cy="2940840"/>
          </a:xfrm>
          <a:prstGeom prst="rect">
            <a:avLst/>
          </a:prstGeom>
          <a:ln>
            <a:noFill/>
          </a:ln>
        </p:spPr>
      </p:pic>
      <p:pic>
        <p:nvPicPr>
          <p:cNvPr id="103" name="" descr=""/>
          <p:cNvPicPr/>
          <p:nvPr/>
        </p:nvPicPr>
        <p:blipFill>
          <a:blip r:embed="rId3"/>
          <a:srcRect l="37477" t="3106" r="38320" b="4232"/>
          <a:stretch/>
        </p:blipFill>
        <p:spPr>
          <a:xfrm>
            <a:off x="4392000" y="2304000"/>
            <a:ext cx="1583640" cy="34153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CustomShape 1"/>
          <p:cNvSpPr/>
          <p:nvPr/>
        </p:nvSpPr>
        <p:spPr>
          <a:xfrm>
            <a:off x="360000" y="360000"/>
            <a:ext cx="9359640" cy="503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b">
            <a:noAutofit/>
          </a:bodyPr>
          <a:p>
            <a:pPr>
              <a:lnSpc>
                <a:spcPct val="100000"/>
              </a:lnSpc>
            </a:pPr>
            <a:r>
              <a:rPr b="1" lang="ru-RU" sz="2800" spc="-1" strike="noStrike">
                <a:solidFill>
                  <a:srgbClr val="ffffff"/>
                </a:solidFill>
                <a:latin typeface="Source Sans Pro Black"/>
              </a:rPr>
              <a:t>6. Инструменты применяемые для изготовления  :</a:t>
            </a:r>
            <a:endParaRPr b="0" lang="ru-RU" sz="2800" spc="-1" strike="noStrike">
              <a:latin typeface="Arial"/>
            </a:endParaRPr>
          </a:p>
        </p:txBody>
      </p:sp>
      <p:sp>
        <p:nvSpPr>
          <p:cNvPr id="105" name="CustomShape 2"/>
          <p:cNvSpPr/>
          <p:nvPr/>
        </p:nvSpPr>
        <p:spPr>
          <a:xfrm>
            <a:off x="360000" y="5904000"/>
            <a:ext cx="9179640" cy="719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rmAutofit fontScale="69000"/>
          </a:bodyPr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                       </a:t>
            </a:r>
            <a:endParaRPr b="0" lang="ru-RU" sz="2400" spc="-1" strike="noStrike">
              <a:latin typeface="Arial"/>
            </a:endParaRPr>
          </a:p>
          <a:p>
            <a:pPr>
              <a:lnSpc>
                <a:spcPct val="100000"/>
              </a:lnSpc>
              <a:spcAft>
                <a:spcPts val="1142"/>
              </a:spcAft>
            </a:pP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                                                   </a:t>
            </a:r>
            <a:r>
              <a:rPr b="1" lang="ru-RU" sz="2400" spc="-1" strike="noStrike">
                <a:solidFill>
                  <a:srgbClr val="1c1c1c"/>
                </a:solidFill>
                <a:latin typeface="Source Sans Pro Semibold"/>
              </a:rPr>
              <a:t>Для чего нужен каждый инструмент:</a:t>
            </a:r>
            <a:endParaRPr b="0" lang="ru-RU" sz="2400" spc="-1" strike="noStrike">
              <a:latin typeface="Arial"/>
            </a:endParaRPr>
          </a:p>
        </p:txBody>
      </p:sp>
      <p:pic>
        <p:nvPicPr>
          <p:cNvPr id="106" name="" descr=""/>
          <p:cNvPicPr/>
          <p:nvPr/>
        </p:nvPicPr>
        <p:blipFill>
          <a:blip r:embed="rId1"/>
          <a:srcRect l="-3745" t="21403" r="0" b="20719"/>
          <a:stretch/>
        </p:blipFill>
        <p:spPr>
          <a:xfrm>
            <a:off x="307080" y="4030560"/>
            <a:ext cx="3148560" cy="1584720"/>
          </a:xfrm>
          <a:prstGeom prst="rect">
            <a:avLst/>
          </a:prstGeom>
          <a:ln>
            <a:noFill/>
          </a:ln>
        </p:spPr>
      </p:pic>
      <p:pic>
        <p:nvPicPr>
          <p:cNvPr id="107" name="" descr=""/>
          <p:cNvPicPr/>
          <p:nvPr/>
        </p:nvPicPr>
        <p:blipFill>
          <a:blip r:embed="rId2"/>
          <a:stretch/>
        </p:blipFill>
        <p:spPr>
          <a:xfrm>
            <a:off x="3894480" y="4023720"/>
            <a:ext cx="2657160" cy="1624320"/>
          </a:xfrm>
          <a:prstGeom prst="rect">
            <a:avLst/>
          </a:prstGeom>
          <a:ln>
            <a:noFill/>
          </a:ln>
        </p:spPr>
      </p:pic>
      <p:pic>
        <p:nvPicPr>
          <p:cNvPr id="108" name="" descr=""/>
          <p:cNvPicPr/>
          <p:nvPr/>
        </p:nvPicPr>
        <p:blipFill>
          <a:blip r:embed="rId3"/>
          <a:stretch/>
        </p:blipFill>
        <p:spPr>
          <a:xfrm>
            <a:off x="3024000" y="1600560"/>
            <a:ext cx="1588680" cy="991080"/>
          </a:xfrm>
          <a:prstGeom prst="rect">
            <a:avLst/>
          </a:prstGeom>
          <a:ln>
            <a:noFill/>
          </a:ln>
        </p:spPr>
      </p:pic>
      <p:pic>
        <p:nvPicPr>
          <p:cNvPr id="109" name="" descr=""/>
          <p:cNvPicPr/>
          <p:nvPr/>
        </p:nvPicPr>
        <p:blipFill>
          <a:blip r:embed="rId4"/>
          <a:stretch/>
        </p:blipFill>
        <p:spPr>
          <a:xfrm>
            <a:off x="7438680" y="4032000"/>
            <a:ext cx="2280960" cy="1577160"/>
          </a:xfrm>
          <a:prstGeom prst="rect">
            <a:avLst/>
          </a:prstGeom>
          <a:ln>
            <a:noFill/>
          </a:ln>
        </p:spPr>
      </p:pic>
      <p:pic>
        <p:nvPicPr>
          <p:cNvPr id="110" name="" descr=""/>
          <p:cNvPicPr/>
          <p:nvPr/>
        </p:nvPicPr>
        <p:blipFill>
          <a:blip r:embed="rId5"/>
          <a:stretch/>
        </p:blipFill>
        <p:spPr>
          <a:xfrm flipH="1">
            <a:off x="4968360" y="1639440"/>
            <a:ext cx="2643840" cy="1240200"/>
          </a:xfrm>
          <a:prstGeom prst="rect">
            <a:avLst/>
          </a:prstGeom>
          <a:ln>
            <a:noFill/>
          </a:ln>
        </p:spPr>
      </p:pic>
      <p:pic>
        <p:nvPicPr>
          <p:cNvPr id="111" name="" descr=""/>
          <p:cNvPicPr/>
          <p:nvPr/>
        </p:nvPicPr>
        <p:blipFill>
          <a:blip r:embed="rId6"/>
          <a:stretch/>
        </p:blipFill>
        <p:spPr>
          <a:xfrm>
            <a:off x="416520" y="1656000"/>
            <a:ext cx="2031120" cy="1076040"/>
          </a:xfrm>
          <a:prstGeom prst="rect">
            <a:avLst/>
          </a:prstGeom>
          <a:ln>
            <a:noFill/>
          </a:ln>
        </p:spPr>
      </p:pic>
      <p:pic>
        <p:nvPicPr>
          <p:cNvPr id="112" name="" descr=""/>
          <p:cNvPicPr/>
          <p:nvPr/>
        </p:nvPicPr>
        <p:blipFill>
          <a:blip r:embed="rId7"/>
          <a:stretch/>
        </p:blipFill>
        <p:spPr>
          <a:xfrm>
            <a:off x="7488000" y="1728000"/>
            <a:ext cx="2007000" cy="139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2023-05-29T08:14:59Z</dcterms:created>
  <dc:creator/>
  <dc:description/>
  <dc:language>ru-RU</dc:language>
  <cp:lastModifiedBy/>
  <dcterms:modified xsi:type="dcterms:W3CDTF">2023-06-08T10:28:30Z</dcterms:modified>
  <cp:revision>24</cp:revision>
  <dc:subject/>
  <dc:title>Alizarin</dc:title>
</cp:coreProperties>
</file>