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19.wmf" ContentType="image/x-wmf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46392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56748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6000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46392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56748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360000" y="360000"/>
            <a:ext cx="9359640" cy="41716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46392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56748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36000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46392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56748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60000" y="360000"/>
            <a:ext cx="9359640" cy="41716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3150000"/>
            <a:ext cx="9719640" cy="1259640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59640" cy="8996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180000"/>
            <a:ext cx="9719640" cy="125964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2"/>
          <p:cNvSpPr/>
          <p:nvPr/>
        </p:nvSpPr>
        <p:spPr>
          <a:xfrm>
            <a:off x="7560000" y="6840000"/>
            <a:ext cx="2519640" cy="53964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3"/>
          <p:cNvSpPr/>
          <p:nvPr/>
        </p:nvSpPr>
        <p:spPr>
          <a:xfrm>
            <a:off x="900000" y="6840000"/>
            <a:ext cx="6479640" cy="539640"/>
          </a:xfrm>
          <a:prstGeom prst="rect">
            <a:avLst/>
          </a:prstGeom>
          <a:solidFill>
            <a:srgbClr val="bdc3c7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4"/>
          <p:cNvSpPr/>
          <p:nvPr/>
        </p:nvSpPr>
        <p:spPr>
          <a:xfrm>
            <a:off x="180000" y="6840000"/>
            <a:ext cx="539640" cy="539640"/>
          </a:xfrm>
          <a:prstGeom prst="rect">
            <a:avLst/>
          </a:prstGeom>
          <a:noFill/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PlaceHolder 5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59640" cy="8996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wmf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360000" y="333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Экзаменационный проект «ТУМБОЧКА»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540000" y="4680000"/>
            <a:ext cx="9179640" cy="251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7. Правила техники безопасности.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15" name="CustomShape 2"/>
          <p:cNvSpPr/>
          <p:nvPr/>
        </p:nvSpPr>
        <p:spPr>
          <a:xfrm>
            <a:off x="360000" y="1440000"/>
            <a:ext cx="9179640" cy="521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42000"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Приступать к обучению и работе с инструментами могут только те школьники, которые ………………………..ТБ;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1. Брать инструменты, использовать их, а также пользоваться ….. можно только……………………...;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2. Приступая к уроку труда, школьник должен предварительно надеть все необходимые для каждого конкретного случая ………. (халат, ………., ,………..., …………. и т.д.);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3. Запрещено выполнять …………………………………………. инвентарём;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4. Рабочее место надо содержать ,,,,,,,,,,,,,,,,,, инструменты………………., мусор ……………….;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5.  На уроках труда запрещено использовать  инвентарь ………………..., запрещено направлять острые части ………………… или ……………………….;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6.  Инструменты всегда надо держать так, чтобы самая опасная часть …………………………………...;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7.  В случае получения травмы …………………………………………….;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8.  По окончанию урока ……………инструмент…………………………………………….;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9.  После урока труда необходимо ……………….. руки …………………. и ………………...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8.Изготовление деталей.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5323320" y="2232000"/>
            <a:ext cx="3964320" cy="3964320"/>
          </a:xfrm>
          <a:prstGeom prst="rect">
            <a:avLst/>
          </a:prstGeom>
          <a:ln>
            <a:noFill/>
          </a:ln>
        </p:spPr>
      </p:pic>
      <p:pic>
        <p:nvPicPr>
          <p:cNvPr id="118" name="" descr=""/>
          <p:cNvPicPr/>
          <p:nvPr/>
        </p:nvPicPr>
        <p:blipFill>
          <a:blip r:embed="rId2"/>
          <a:stretch/>
        </p:blipFill>
        <p:spPr>
          <a:xfrm>
            <a:off x="1224000" y="2619720"/>
            <a:ext cx="3095640" cy="35067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9.Разметка деталей.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120" name="" descr=""/>
          <p:cNvPicPr/>
          <p:nvPr/>
        </p:nvPicPr>
        <p:blipFill>
          <a:blip r:embed="rId1"/>
          <a:stretch/>
        </p:blipFill>
        <p:spPr>
          <a:xfrm>
            <a:off x="1739880" y="1747440"/>
            <a:ext cx="5891760" cy="49482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10. План работы по изготовлению тумбочки.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360000" y="1980000"/>
            <a:ext cx="9179640" cy="46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1. Закромить …………………………. меламиновой кромкой.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2. Произвести разметку ………….. пласти.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3. Засверлиь сверлом № 8 …………. деталей.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4. Произвести разметку в торце ……………………..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5.  Засверлить сверлом №5 …………………………...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6.Произвести сборку ………………. ящиков и ………... дно.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7. Произвести разметку направляющих на …………………...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8. Установить ……………………. для.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9. Собрать ……………….набить заднюю стенку.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10. Установить ………….на фасады.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11. Установить ……….. опоры.</a:t>
            </a:r>
            <a:endParaRPr b="0" lang="ru-RU" sz="16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600" spc="-1" strike="noStrike">
                <a:solidFill>
                  <a:srgbClr val="1c1c1c"/>
                </a:solidFill>
                <a:latin typeface="Times New Roman"/>
              </a:rPr>
              <a:t>12. Установить …………... в тумбу.</a:t>
            </a:r>
            <a:endParaRPr b="0" lang="ru-RU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11. Расчет себестоимости тумбочки.</a:t>
            </a:r>
            <a:endParaRPr b="0" lang="ru-RU" sz="3200" spc="-1" strike="noStrike">
              <a:latin typeface="Arial"/>
            </a:endParaRPr>
          </a:p>
        </p:txBody>
      </p:sp>
      <p:graphicFrame>
        <p:nvGraphicFramePr>
          <p:cNvPr id="124" name="Table 2"/>
          <p:cNvGraphicFramePr/>
          <p:nvPr/>
        </p:nvGraphicFramePr>
        <p:xfrm>
          <a:off x="864000" y="1512000"/>
          <a:ext cx="7631640" cy="5327280"/>
        </p:xfrm>
        <a:graphic>
          <a:graphicData uri="http://schemas.openxmlformats.org/drawingml/2006/table">
            <a:tbl>
              <a:tblPr/>
              <a:tblGrid>
                <a:gridCol w="491040"/>
                <a:gridCol w="2072880"/>
                <a:gridCol w="1424880"/>
                <a:gridCol w="1839600"/>
                <a:gridCol w="1803600"/>
              </a:tblGrid>
              <a:tr h="95760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№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Наименование используемого материала.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Цена.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Расход материалов.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Стоимость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ЛДСП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336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1,6 м²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538,24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ДВП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250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0,7 м ²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175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Сромка меламин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165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Конфирмат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20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2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40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Колеса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45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4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180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Ручки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40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3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75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Направляющие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87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3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261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39672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402840">
                <a:tc gridSpan="4"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ИТОГО: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1479,20  руб.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2"/>
          <p:cNvSpPr/>
          <p:nvPr/>
        </p:nvSpPr>
        <p:spPr>
          <a:xfrm>
            <a:off x="360000" y="1980000"/>
            <a:ext cx="9179640" cy="46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Для защиты творческого проекта я использовал следующие материалы :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1.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2.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3.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1. Обоснование возникшей проблемы и потребности.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360000" y="1980000"/>
            <a:ext cx="9179640" cy="46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Для завершения обучения в 9 классе мне необходимо было…………………………….., Модель будущего……………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На уроках труда мы изготавливали……………..(мебель……),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у меня возникла…..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Я должен был определить для себя, какое……..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2. Определение конкретной задачи.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360000" y="1980000"/>
            <a:ext cx="9179640" cy="46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Темой своего проекта я выбрал изготовление столярного изделия «………….».  Выполнив этот ……….., я смогу…………..по изготовлению…………………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Это мне…………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Я смогу изготовить для………………….. и своих………………..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3. Определение аналогов и вариантов идей.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663480" y="1802880"/>
            <a:ext cx="2792160" cy="2393280"/>
          </a:xfrm>
          <a:prstGeom prst="rect">
            <a:avLst/>
          </a:prstGeom>
          <a:ln>
            <a:noFill/>
          </a:ln>
        </p:spPr>
      </p:pic>
      <p:pic>
        <p:nvPicPr>
          <p:cNvPr id="91" name="" descr=""/>
          <p:cNvPicPr/>
          <p:nvPr/>
        </p:nvPicPr>
        <p:blipFill>
          <a:blip r:embed="rId2"/>
          <a:stretch/>
        </p:blipFill>
        <p:spPr>
          <a:xfrm>
            <a:off x="6660000" y="3540960"/>
            <a:ext cx="3082680" cy="3082680"/>
          </a:xfrm>
          <a:prstGeom prst="rect">
            <a:avLst/>
          </a:prstGeom>
          <a:ln>
            <a:noFill/>
          </a:ln>
        </p:spPr>
      </p:pic>
      <p:pic>
        <p:nvPicPr>
          <p:cNvPr id="92" name="" descr=""/>
          <p:cNvPicPr/>
          <p:nvPr/>
        </p:nvPicPr>
        <p:blipFill>
          <a:blip r:embed="rId3"/>
          <a:stretch/>
        </p:blipFill>
        <p:spPr>
          <a:xfrm>
            <a:off x="2160000" y="4248000"/>
            <a:ext cx="2303640" cy="2303640"/>
          </a:xfrm>
          <a:prstGeom prst="rect">
            <a:avLst/>
          </a:prstGeom>
          <a:ln>
            <a:noFill/>
          </a:ln>
        </p:spPr>
      </p:pic>
      <p:pic>
        <p:nvPicPr>
          <p:cNvPr id="93" name="" descr=""/>
          <p:cNvPicPr/>
          <p:nvPr/>
        </p:nvPicPr>
        <p:blipFill>
          <a:blip r:embed="rId4"/>
          <a:stretch/>
        </p:blipFill>
        <p:spPr>
          <a:xfrm>
            <a:off x="4608000" y="1617120"/>
            <a:ext cx="2527920" cy="30337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4. Выбор лучьшего варианта.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360000" y="1980000"/>
            <a:ext cx="9179640" cy="46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Офисная тумбочка на……….., с ………...ящиками. </a:t>
            </a:r>
            <a:endParaRPr b="0" lang="ru-RU" sz="2600" spc="-1" strike="noStrike">
              <a:latin typeface="Arial"/>
            </a:endParaRPr>
          </a:p>
        </p:txBody>
      </p:sp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2088000" y="2048400"/>
            <a:ext cx="5223240" cy="5223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5. Выбор материала для изделия.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60000" y="1440000"/>
            <a:ext cx="9179640" cy="53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59000"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                     </a:t>
            </a: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           </a:t>
            </a: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Из доступных материалов: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1.Фанера.                                                   2. Дерево-массив.                                                            3. ЛДСП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                                                                               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 </a:t>
            </a: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Я выбрал:………….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                                                                       </a:t>
            </a: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Потому что: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                     </a:t>
            </a: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+                                                                                       -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1.Толщина……                                                              1.Влага …….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2. Поверхность…….                                                   2. Время……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3 Разнообразие…..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4.Оборудование…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5.Фурнитура…..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6.Цена………..                                                              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 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Фурнитура применяемая для изготовления: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288000" y="5904000"/>
            <a:ext cx="9179640" cy="93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64000"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Какова экологичность материала:………………………………………………………………………………………………...</a:t>
            </a:r>
            <a:endParaRPr b="0" lang="ru-RU" sz="2600" spc="-1" strike="noStrike">
              <a:latin typeface="Arial"/>
            </a:endParaRPr>
          </a:p>
        </p:txBody>
      </p:sp>
      <p:pic>
        <p:nvPicPr>
          <p:cNvPr id="101" name="" descr=""/>
          <p:cNvPicPr/>
          <p:nvPr/>
        </p:nvPicPr>
        <p:blipFill>
          <a:blip r:embed="rId1"/>
          <a:stretch/>
        </p:blipFill>
        <p:spPr>
          <a:xfrm>
            <a:off x="936000" y="1442160"/>
            <a:ext cx="1653480" cy="1653480"/>
          </a:xfrm>
          <a:prstGeom prst="rect">
            <a:avLst/>
          </a:prstGeom>
          <a:ln>
            <a:noFill/>
          </a:ln>
        </p:spPr>
      </p:pic>
      <p:pic>
        <p:nvPicPr>
          <p:cNvPr id="102" name="" descr=""/>
          <p:cNvPicPr/>
          <p:nvPr/>
        </p:nvPicPr>
        <p:blipFill>
          <a:blip r:embed="rId2"/>
          <a:srcRect l="15984" t="32903" r="12568" b="30864"/>
          <a:stretch/>
        </p:blipFill>
        <p:spPr>
          <a:xfrm>
            <a:off x="6696000" y="1656000"/>
            <a:ext cx="2375640" cy="1203480"/>
          </a:xfrm>
          <a:prstGeom prst="rect">
            <a:avLst/>
          </a:prstGeom>
          <a:ln>
            <a:noFill/>
          </a:ln>
        </p:spPr>
      </p:pic>
      <p:pic>
        <p:nvPicPr>
          <p:cNvPr id="103" name="" descr=""/>
          <p:cNvPicPr/>
          <p:nvPr/>
        </p:nvPicPr>
        <p:blipFill>
          <a:blip r:embed="rId3"/>
          <a:srcRect l="10266" t="7526" r="12351" b="7537"/>
          <a:stretch/>
        </p:blipFill>
        <p:spPr>
          <a:xfrm>
            <a:off x="3240360" y="1512360"/>
            <a:ext cx="2951280" cy="3239280"/>
          </a:xfrm>
          <a:prstGeom prst="rect">
            <a:avLst/>
          </a:prstGeom>
          <a:ln>
            <a:noFill/>
          </a:ln>
        </p:spPr>
      </p:pic>
      <p:pic>
        <p:nvPicPr>
          <p:cNvPr id="104" name="" descr=""/>
          <p:cNvPicPr/>
          <p:nvPr/>
        </p:nvPicPr>
        <p:blipFill>
          <a:blip r:embed="rId4"/>
          <a:stretch/>
        </p:blipFill>
        <p:spPr>
          <a:xfrm>
            <a:off x="720000" y="3888000"/>
            <a:ext cx="1793160" cy="1139400"/>
          </a:xfrm>
          <a:prstGeom prst="rect">
            <a:avLst/>
          </a:prstGeom>
          <a:ln>
            <a:noFill/>
          </a:ln>
        </p:spPr>
      </p:pic>
      <p:pic>
        <p:nvPicPr>
          <p:cNvPr id="105" name="" descr=""/>
          <p:cNvPicPr/>
          <p:nvPr/>
        </p:nvPicPr>
        <p:blipFill>
          <a:blip r:embed="rId5"/>
          <a:srcRect l="0" t="25840" r="0" b="0"/>
          <a:stretch/>
        </p:blipFill>
        <p:spPr>
          <a:xfrm>
            <a:off x="6338160" y="3545640"/>
            <a:ext cx="2661480" cy="163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360000" y="360000"/>
            <a:ext cx="9359640" cy="50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ffff"/>
                </a:solidFill>
                <a:latin typeface="Source Sans Pro Black"/>
              </a:rPr>
              <a:t>6. Инструменты применяемые для изготовления и :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07" name="CustomShape 2"/>
          <p:cNvSpPr/>
          <p:nvPr/>
        </p:nvSpPr>
        <p:spPr>
          <a:xfrm>
            <a:off x="360000" y="5904000"/>
            <a:ext cx="9179640" cy="71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69000"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                      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                                                   </a:t>
            </a: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Для чего нужен каждый инструмент: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108" name="" descr=""/>
          <p:cNvPicPr/>
          <p:nvPr/>
        </p:nvPicPr>
        <p:blipFill>
          <a:blip r:embed="rId1"/>
          <a:stretch/>
        </p:blipFill>
        <p:spPr>
          <a:xfrm>
            <a:off x="288000" y="1584000"/>
            <a:ext cx="1727640" cy="1515960"/>
          </a:xfrm>
          <a:prstGeom prst="rect">
            <a:avLst/>
          </a:prstGeom>
          <a:ln>
            <a:noFill/>
          </a:ln>
        </p:spPr>
      </p:pic>
      <p:pic>
        <p:nvPicPr>
          <p:cNvPr id="109" name="" descr=""/>
          <p:cNvPicPr/>
          <p:nvPr/>
        </p:nvPicPr>
        <p:blipFill>
          <a:blip r:embed="rId2"/>
          <a:stretch/>
        </p:blipFill>
        <p:spPr>
          <a:xfrm>
            <a:off x="2664000" y="1728000"/>
            <a:ext cx="1799640" cy="1799640"/>
          </a:xfrm>
          <a:prstGeom prst="rect">
            <a:avLst/>
          </a:prstGeom>
          <a:ln>
            <a:noFill/>
          </a:ln>
        </p:spPr>
      </p:pic>
      <p:pic>
        <p:nvPicPr>
          <p:cNvPr id="110" name="" descr=""/>
          <p:cNvPicPr/>
          <p:nvPr/>
        </p:nvPicPr>
        <p:blipFill>
          <a:blip r:embed="rId3"/>
          <a:stretch/>
        </p:blipFill>
        <p:spPr>
          <a:xfrm>
            <a:off x="4176000" y="3816000"/>
            <a:ext cx="2375640" cy="2066760"/>
          </a:xfrm>
          <a:prstGeom prst="rect">
            <a:avLst/>
          </a:prstGeom>
          <a:ln>
            <a:noFill/>
          </a:ln>
        </p:spPr>
      </p:pic>
      <p:pic>
        <p:nvPicPr>
          <p:cNvPr id="111" name="" descr=""/>
          <p:cNvPicPr/>
          <p:nvPr/>
        </p:nvPicPr>
        <p:blipFill>
          <a:blip r:embed="rId4"/>
          <a:srcRect l="8292" t="0" r="10721" b="0"/>
          <a:stretch/>
        </p:blipFill>
        <p:spPr>
          <a:xfrm>
            <a:off x="6912360" y="2016000"/>
            <a:ext cx="2807280" cy="3467520"/>
          </a:xfrm>
          <a:prstGeom prst="rect">
            <a:avLst/>
          </a:prstGeom>
          <a:ln>
            <a:noFill/>
          </a:ln>
        </p:spPr>
      </p:pic>
      <p:pic>
        <p:nvPicPr>
          <p:cNvPr id="112" name="" descr=""/>
          <p:cNvPicPr/>
          <p:nvPr/>
        </p:nvPicPr>
        <p:blipFill>
          <a:blip r:embed="rId5"/>
          <a:srcRect l="8362" t="23407" r="4006" b="22295"/>
          <a:stretch/>
        </p:blipFill>
        <p:spPr>
          <a:xfrm>
            <a:off x="144000" y="3528000"/>
            <a:ext cx="3815640" cy="2363760"/>
          </a:xfrm>
          <a:prstGeom prst="rect">
            <a:avLst/>
          </a:prstGeom>
          <a:ln>
            <a:noFill/>
          </a:ln>
        </p:spPr>
      </p:pic>
      <p:pic>
        <p:nvPicPr>
          <p:cNvPr id="113" name="" descr=""/>
          <p:cNvPicPr/>
          <p:nvPr/>
        </p:nvPicPr>
        <p:blipFill>
          <a:blip r:embed="rId6"/>
          <a:stretch/>
        </p:blipFill>
        <p:spPr>
          <a:xfrm>
            <a:off x="4896000" y="1629720"/>
            <a:ext cx="2161440" cy="2113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2023-05-29T08:14:59Z</dcterms:created>
  <dc:creator/>
  <dc:description/>
  <dc:language>ru-RU</dc:language>
  <cp:lastModifiedBy/>
  <dcterms:modified xsi:type="dcterms:W3CDTF">2023-06-08T10:32:03Z</dcterms:modified>
  <cp:revision>16</cp:revision>
  <dc:subject/>
  <dc:title>Alizarin</dc:title>
</cp:coreProperties>
</file>