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vbznAEUGJCSas/ht2wsm9DEXaJ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22" d="100"/>
          <a:sy n="22" d="100"/>
        </p:scale>
        <p:origin x="-2766" y="-1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357107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8" name="Google Shape;16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4" name="Google Shape;15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3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5686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" name="Google Shape;17;p13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8627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" name="Google Shape;18;p13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" name="Google Shape;19;p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" name="Google Shape;20;p13"/>
          <p:cNvSpPr txBox="1"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440"/>
              </a:spcBef>
              <a:spcAft>
                <a:spcPts val="0"/>
              </a:spcAft>
              <a:buSzPts val="2860"/>
              <a:buNone/>
              <a:defRPr sz="2200">
                <a:solidFill>
                  <a:schemeClr val="dk2"/>
                </a:solidFill>
              </a:defRPr>
            </a:lvl1pPr>
            <a:lvl2pPr lvl="1" algn="ctr">
              <a:spcBef>
                <a:spcPts val="400"/>
              </a:spcBef>
              <a:spcAft>
                <a:spcPts val="0"/>
              </a:spcAft>
              <a:buSzPts val="26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SzPts val="234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20"/>
              </a:spcBef>
              <a:spcAft>
                <a:spcPts val="0"/>
              </a:spcAft>
              <a:buSzPts val="208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SzPts val="182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300"/>
              </a:spcAft>
              <a:buSzPts val="182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1" name="Google Shape;21;p13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3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13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24" name="Google Shape;24;p13"/>
          <p:cNvSpPr txBox="1"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6912"/>
              <a:buChar char="*"/>
              <a:defRPr sz="54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2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22"/>
          <p:cNvSpPr txBox="1">
            <a:spLocks noGrp="1"/>
          </p:cNvSpPr>
          <p:nvPr>
            <p:ph type="body" idx="1"/>
          </p:nvPr>
        </p:nvSpPr>
        <p:spPr>
          <a:xfrm rot="5400000">
            <a:off x="3368040" y="-731521"/>
            <a:ext cx="3474720" cy="64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87" name="Google Shape;87;p22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2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22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3"/>
          <p:cNvSpPr txBox="1">
            <a:spLocks noGrp="1"/>
          </p:cNvSpPr>
          <p:nvPr>
            <p:ph type="title"/>
          </p:nvPr>
        </p:nvSpPr>
        <p:spPr>
          <a:xfrm rot="5400000">
            <a:off x="-436711" y="1966986"/>
            <a:ext cx="5238339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888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23"/>
          <p:cNvSpPr txBox="1">
            <a:spLocks noGrp="1"/>
          </p:cNvSpPr>
          <p:nvPr>
            <p:ph type="body" idx="1"/>
          </p:nvPr>
        </p:nvSpPr>
        <p:spPr>
          <a:xfrm rot="5400000">
            <a:off x="3291392" y="764240"/>
            <a:ext cx="4894729" cy="4829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93" name="Google Shape;93;p23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4" name="Google Shape;94;p23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3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4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1764"/>
                </a:srgbClr>
              </a:gs>
              <a:gs pos="37000">
                <a:srgbClr val="FFFFFF">
                  <a:alpha val="76862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" name="Google Shape;27;p14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9803"/>
                </a:srgbClr>
              </a:gs>
              <a:gs pos="48000">
                <a:srgbClr val="FFFFFF">
                  <a:alpha val="62745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" name="Google Shape;28;p14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" name="Google Shape;29;p14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" name="Google Shape;30;p14"/>
          <p:cNvSpPr>
            <a:spLocks noGrp="1"/>
          </p:cNvSpPr>
          <p:nvPr>
            <p:ph type="pic" idx="2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rgbClr val="8BC9F7"/>
          </a:solidFill>
          <a:ln>
            <a:noFill/>
          </a:ln>
          <a:effectLst>
            <a:reflection stA="23000" endA="300" endPos="28000" sy="-100000" algn="bl" rotWithShape="0"/>
          </a:effectLst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ctr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rgbClr val="C3260C"/>
              </a:buClr>
              <a:buSzPts val="3640"/>
              <a:buFont typeface="Georgia"/>
              <a:buNone/>
              <a:defRPr sz="28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rgbClr val="C3260C"/>
              </a:buClr>
              <a:buSzPts val="3120"/>
              <a:buFont typeface="Georgia"/>
              <a:buNone/>
              <a:defRPr sz="2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400"/>
              </a:spcBef>
              <a:spcAft>
                <a:spcPts val="300"/>
              </a:spcAft>
              <a:buClr>
                <a:srgbClr val="C3260C"/>
              </a:buClr>
              <a:buSzPts val="2600"/>
              <a:buFont typeface="Georgia"/>
              <a:buNone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31" name="Google Shape;31;p14"/>
          <p:cNvSpPr txBox="1">
            <a:spLocks noGrp="1"/>
          </p:cNvSpPr>
          <p:nvPr>
            <p:ph type="body" idx="1"/>
          </p:nvPr>
        </p:nvSpPr>
        <p:spPr>
          <a:xfrm>
            <a:off x="877887" y="1010486"/>
            <a:ext cx="3694114" cy="21630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360680" algn="l">
              <a:spcBef>
                <a:spcPts val="320"/>
              </a:spcBef>
              <a:spcAft>
                <a:spcPts val="0"/>
              </a:spcAft>
              <a:buSzPts val="2080"/>
              <a:buFont typeface="Georgia"/>
              <a:buChar char="*"/>
              <a:defRPr sz="1600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32" name="Google Shape;32;p14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4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4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5" name="Google Shape;35;p14"/>
          <p:cNvSpPr txBox="1"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5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5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15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40" name="Google Shape;40;p15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5"/>
          <p:cNvSpPr txBox="1">
            <a:spLocks noGrp="1"/>
          </p:cNvSpPr>
          <p:nvPr>
            <p:ph type="body" idx="1"/>
          </p:nvPr>
        </p:nvSpPr>
        <p:spPr>
          <a:xfrm>
            <a:off x="1142999" y="731519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  <p:sp>
        <p:nvSpPr>
          <p:cNvPr id="42" name="Google Shape;42;p15"/>
          <p:cNvSpPr txBox="1">
            <a:spLocks noGrp="1"/>
          </p:cNvSpPr>
          <p:nvPr>
            <p:ph type="body" idx="2"/>
          </p:nvPr>
        </p:nvSpPr>
        <p:spPr>
          <a:xfrm>
            <a:off x="4645152" y="731520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6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6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6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7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7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7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51" name="Google Shape;51;p17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7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3pPr>
            <a:lvl4pPr marL="1828800" lvl="3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4pPr>
            <a:lvl5pPr marL="2286000" lvl="4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5pPr>
            <a:lvl6pPr marL="2743200" lvl="5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6pPr>
            <a:lvl7pPr marL="3200400" lvl="6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7pPr>
            <a:lvl8pPr marL="3657600" lvl="7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/>
            </a:lvl8pPr>
            <a:lvl9pPr marL="4114800" lvl="8" indent="-377190" algn="l">
              <a:spcBef>
                <a:spcPts val="360"/>
              </a:spcBef>
              <a:spcAft>
                <a:spcPts val="300"/>
              </a:spcAft>
              <a:buSzPts val="2340"/>
              <a:buChar char="*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8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rgbClr val="FFFFFF">
                  <a:alpha val="91764"/>
                </a:srgbClr>
              </a:gs>
              <a:gs pos="37000">
                <a:srgbClr val="FFFFFF">
                  <a:alpha val="76862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>
            <a:gsLst>
              <a:gs pos="0">
                <a:srgbClr val="FFFFFF">
                  <a:alpha val="89803"/>
                </a:srgbClr>
              </a:gs>
              <a:gs pos="48000">
                <a:srgbClr val="FFFFFF">
                  <a:alpha val="62745"/>
                </a:srgbClr>
              </a:gs>
              <a:gs pos="100000">
                <a:srgbClr val="B4DCFA">
                  <a:alpha val="8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6" name="Google Shape;56;p1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7" name="Google Shape;57;p18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4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8"/>
          <p:cNvSpPr txBox="1"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5888"/>
              <a:buChar char="*"/>
              <a:defRPr sz="4600" b="1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8"/>
          <p:cNvSpPr txBox="1"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spcBef>
                <a:spcPts val="400"/>
              </a:spcBef>
              <a:spcAft>
                <a:spcPts val="0"/>
              </a:spcAft>
              <a:buSzPts val="2600"/>
              <a:buNone/>
              <a:defRPr sz="2000">
                <a:solidFill>
                  <a:schemeClr val="dk2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300"/>
              </a:spcBef>
              <a:spcAft>
                <a:spcPts val="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300"/>
              </a:spcBef>
              <a:spcAft>
                <a:spcPts val="300"/>
              </a:spcAft>
              <a:buSzPts val="18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0" name="Google Shape;60;p18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8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8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9"/>
          <p:cNvSpPr txBox="1"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9"/>
          <p:cNvSpPr txBox="1">
            <a:spLocks noGrp="1"/>
          </p:cNvSpPr>
          <p:nvPr>
            <p:ph type="body" idx="2"/>
          </p:nvPr>
        </p:nvSpPr>
        <p:spPr>
          <a:xfrm>
            <a:off x="1156447" y="1400327"/>
            <a:ext cx="3346704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66" name="Google Shape;66;p19"/>
          <p:cNvSpPr txBox="1">
            <a:spLocks noGrp="1"/>
          </p:cNvSpPr>
          <p:nvPr>
            <p:ph type="body" idx="3"/>
          </p:nvPr>
        </p:nvSpPr>
        <p:spPr>
          <a:xfrm>
            <a:off x="4647302" y="731520"/>
            <a:ext cx="3346704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ctr">
              <a:spcBef>
                <a:spcPts val="480"/>
              </a:spcBef>
              <a:spcAft>
                <a:spcPts val="0"/>
              </a:spcAft>
              <a:buSzPts val="3120"/>
              <a:buNone/>
              <a:defRPr sz="2400" b="1" i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2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234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SzPts val="2080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300"/>
              </a:spcAft>
              <a:buSzPts val="20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9"/>
          <p:cNvSpPr txBox="1">
            <a:spLocks noGrp="1"/>
          </p:cNvSpPr>
          <p:nvPr>
            <p:ph type="body" idx="4"/>
          </p:nvPr>
        </p:nvSpPr>
        <p:spPr>
          <a:xfrm>
            <a:off x="4645025" y="1399032"/>
            <a:ext cx="3346704" cy="274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1pPr>
            <a:lvl2pPr marL="914400" lvl="1" indent="-377190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2pPr>
            <a:lvl3pPr marL="1371600" lvl="2" indent="-36068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3pPr>
            <a:lvl4pPr marL="1828800" lvl="3" indent="-36068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5pPr>
            <a:lvl6pPr marL="2743200" lvl="5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6pPr>
            <a:lvl7pPr marL="3200400" lvl="6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7pPr>
            <a:lvl8pPr marL="3657600" lvl="7" indent="-360679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8pPr>
            <a:lvl9pPr marL="4114800" lvl="8" indent="-360679" algn="l">
              <a:spcBef>
                <a:spcPts val="320"/>
              </a:spcBef>
              <a:spcAft>
                <a:spcPts val="300"/>
              </a:spcAft>
              <a:buSzPts val="2080"/>
              <a:buChar char="*"/>
              <a:defRPr sz="1600"/>
            </a:lvl9pPr>
          </a:lstStyle>
          <a:p>
            <a:endParaRPr/>
          </a:p>
        </p:txBody>
      </p:sp>
      <p:sp>
        <p:nvSpPr>
          <p:cNvPr id="68" name="Google Shape;68;p19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9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9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1" name="Google Shape;71;p19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0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2304"/>
              <a:buChar char="*"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20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20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0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1"/>
          <p:cNvSpPr txBox="1"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584"/>
              <a:buChar char="*"/>
              <a:defRPr sz="2800" b="1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1"/>
          <p:cNvSpPr txBox="1">
            <a:spLocks noGrp="1"/>
          </p:cNvSpPr>
          <p:nvPr>
            <p:ph type="body" idx="1"/>
          </p:nvPr>
        </p:nvSpPr>
        <p:spPr>
          <a:xfrm>
            <a:off x="4593515" y="731520"/>
            <a:ext cx="4017085" cy="48947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410210" algn="l">
              <a:spcBef>
                <a:spcPts val="440"/>
              </a:spcBef>
              <a:spcAft>
                <a:spcPts val="0"/>
              </a:spcAft>
              <a:buSzPts val="2860"/>
              <a:buChar char="*"/>
              <a:defRPr sz="2200"/>
            </a:lvl1pPr>
            <a:lvl2pPr marL="914400" lvl="1" indent="-39370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2pPr>
            <a:lvl3pPr marL="1371600" lvl="2" indent="-377189" algn="l">
              <a:spcBef>
                <a:spcPts val="360"/>
              </a:spcBef>
              <a:spcAft>
                <a:spcPts val="0"/>
              </a:spcAft>
              <a:buSzPts val="2340"/>
              <a:buChar char="*"/>
              <a:defRPr sz="1800"/>
            </a:lvl3pPr>
            <a:lvl4pPr marL="1828800" lvl="3" indent="-360680" algn="l">
              <a:spcBef>
                <a:spcPts val="320"/>
              </a:spcBef>
              <a:spcAft>
                <a:spcPts val="0"/>
              </a:spcAft>
              <a:buSzPts val="2080"/>
              <a:buChar char="*"/>
              <a:defRPr sz="1600"/>
            </a:lvl4pPr>
            <a:lvl5pPr marL="2286000" lvl="4" indent="-344170" algn="l">
              <a:spcBef>
                <a:spcPts val="300"/>
              </a:spcBef>
              <a:spcAft>
                <a:spcPts val="0"/>
              </a:spcAft>
              <a:buSzPts val="1820"/>
              <a:buChar char="*"/>
              <a:defRPr sz="1400"/>
            </a:lvl5pPr>
            <a:lvl6pPr marL="2743200" lvl="5" indent="-39370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6pPr>
            <a:lvl7pPr marL="3200400" lvl="6" indent="-39370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7pPr>
            <a:lvl8pPr marL="3657600" lvl="7" indent="-393700" algn="l">
              <a:spcBef>
                <a:spcPts val="400"/>
              </a:spcBef>
              <a:spcAft>
                <a:spcPts val="0"/>
              </a:spcAft>
              <a:buSzPts val="2600"/>
              <a:buChar char="*"/>
              <a:defRPr sz="2000"/>
            </a:lvl8pPr>
            <a:lvl9pPr marL="4114800" lvl="8" indent="-393700" algn="l">
              <a:spcBef>
                <a:spcPts val="400"/>
              </a:spcBef>
              <a:spcAft>
                <a:spcPts val="300"/>
              </a:spcAft>
              <a:buSzPts val="2600"/>
              <a:buChar char="*"/>
              <a:defRPr sz="2000"/>
            </a:lvl9pPr>
          </a:lstStyle>
          <a:p>
            <a:endParaRPr/>
          </a:p>
        </p:txBody>
      </p:sp>
      <p:sp>
        <p:nvSpPr>
          <p:cNvPr id="80" name="Google Shape;80;p21"/>
          <p:cNvSpPr txBox="1">
            <a:spLocks noGrp="1"/>
          </p:cNvSpPr>
          <p:nvPr>
            <p:ph type="body" idx="2"/>
          </p:nvPr>
        </p:nvSpPr>
        <p:spPr>
          <a:xfrm>
            <a:off x="1075765" y="3497802"/>
            <a:ext cx="3388660" cy="2139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820"/>
              <a:buNone/>
              <a:defRPr sz="1400"/>
            </a:lvl1pPr>
            <a:lvl2pPr marL="914400" lvl="1" indent="-228600" algn="l">
              <a:spcBef>
                <a:spcPts val="300"/>
              </a:spcBef>
              <a:spcAft>
                <a:spcPts val="0"/>
              </a:spcAft>
              <a:buSzPts val="1560"/>
              <a:buNone/>
              <a:defRPr sz="1200"/>
            </a:lvl2pPr>
            <a:lvl3pPr marL="1371600" lvl="2" indent="-228600" algn="l">
              <a:spcBef>
                <a:spcPts val="300"/>
              </a:spcBef>
              <a:spcAft>
                <a:spcPts val="0"/>
              </a:spcAft>
              <a:buSzPts val="1300"/>
              <a:buNone/>
              <a:defRPr sz="1000"/>
            </a:lvl3pPr>
            <a:lvl4pPr marL="1828800" lvl="3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4pPr>
            <a:lvl5pPr marL="2286000" lvl="4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5pPr>
            <a:lvl6pPr marL="2743200" lvl="5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6pPr>
            <a:lvl7pPr marL="3200400" lvl="6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7pPr>
            <a:lvl8pPr marL="3657600" lvl="7" indent="-228600" algn="l">
              <a:spcBef>
                <a:spcPts val="300"/>
              </a:spcBef>
              <a:spcAft>
                <a:spcPts val="0"/>
              </a:spcAft>
              <a:buSzPts val="1170"/>
              <a:buNone/>
              <a:defRPr sz="900"/>
            </a:lvl8pPr>
            <a:lvl9pPr marL="4114800" lvl="8" indent="-228600" algn="l">
              <a:spcBef>
                <a:spcPts val="300"/>
              </a:spcBef>
              <a:spcAft>
                <a:spcPts val="300"/>
              </a:spcAft>
              <a:buSzPts val="1170"/>
              <a:buNone/>
              <a:defRPr sz="900"/>
            </a:lvl9pPr>
          </a:lstStyle>
          <a:p>
            <a:endParaRPr/>
          </a:p>
        </p:txBody>
      </p:sp>
      <p:sp>
        <p:nvSpPr>
          <p:cNvPr id="81" name="Google Shape;81;p21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21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21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ctr">
              <a:spcBef>
                <a:spcPts val="0"/>
              </a:spcBef>
              <a:buNone/>
              <a:defRPr/>
            </a:lvl1pPr>
            <a:lvl2pPr marL="0" lvl="1" indent="0" algn="ctr">
              <a:spcBef>
                <a:spcPts val="0"/>
              </a:spcBef>
              <a:buNone/>
              <a:defRPr/>
            </a:lvl2pPr>
            <a:lvl3pPr marL="0" lvl="2" indent="0" algn="ctr">
              <a:spcBef>
                <a:spcPts val="0"/>
              </a:spcBef>
              <a:buNone/>
              <a:defRPr/>
            </a:lvl3pPr>
            <a:lvl4pPr marL="0" lvl="3" indent="0" algn="ctr">
              <a:spcBef>
                <a:spcPts val="0"/>
              </a:spcBef>
              <a:buNone/>
              <a:defRPr/>
            </a:lvl4pPr>
            <a:lvl5pPr marL="0" lvl="4" indent="0" algn="ctr">
              <a:spcBef>
                <a:spcPts val="0"/>
              </a:spcBef>
              <a:buNone/>
              <a:defRPr/>
            </a:lvl5pPr>
            <a:lvl6pPr marL="0" lvl="5" indent="0" algn="ctr">
              <a:spcBef>
                <a:spcPts val="0"/>
              </a:spcBef>
              <a:buNone/>
              <a:defRPr/>
            </a:lvl6pPr>
            <a:lvl7pPr marL="0" lvl="6" indent="0" algn="ctr">
              <a:spcBef>
                <a:spcPts val="0"/>
              </a:spcBef>
              <a:buNone/>
              <a:defRPr/>
            </a:lvl7pPr>
            <a:lvl8pPr marL="0" lvl="7" indent="0" algn="ctr">
              <a:spcBef>
                <a:spcPts val="0"/>
              </a:spcBef>
              <a:buNone/>
              <a:defRPr/>
            </a:lvl8pPr>
            <a:lvl9pPr marL="0" lvl="8" indent="0" algn="ctr">
              <a:spcBef>
                <a:spcPts val="0"/>
              </a:spcBef>
              <a:buNone/>
              <a:defRPr/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9D4FE"/>
            </a:gs>
            <a:gs pos="60000">
              <a:srgbClr val="FFFFFF"/>
            </a:gs>
            <a:gs pos="100000">
              <a:srgbClr val="54BD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2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rgbClr val="FFFFFF">
                  <a:alpha val="90980"/>
                </a:srgbClr>
              </a:gs>
              <a:gs pos="37000">
                <a:srgbClr val="FFFFFF">
                  <a:alpha val="75686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" name="Google Shape;7;p12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>
            <a:gsLst>
              <a:gs pos="0">
                <a:srgbClr val="FFFFFF">
                  <a:alpha val="88627"/>
                </a:srgbClr>
              </a:gs>
              <a:gs pos="48000">
                <a:srgbClr val="FFFFFF">
                  <a:alpha val="61960"/>
                </a:srgbClr>
              </a:gs>
              <a:gs pos="100000">
                <a:srgbClr val="B4DCFA">
                  <a:alpha val="78823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" name="Google Shape;8;p12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>
            <a:gsLst>
              <a:gs pos="0">
                <a:srgbClr val="FFFFFF">
                  <a:alpha val="0"/>
                </a:srgbClr>
              </a:gs>
              <a:gs pos="29000">
                <a:srgbClr val="FFFFFF">
                  <a:alpha val="29803"/>
                </a:srgbClr>
              </a:gs>
              <a:gs pos="45000">
                <a:srgbClr val="B4DCFA">
                  <a:alpha val="40000"/>
                </a:srgbClr>
              </a:gs>
              <a:gs pos="55000">
                <a:srgbClr val="FFFFFF">
                  <a:alpha val="25882"/>
                </a:srgbClr>
              </a:gs>
              <a:gs pos="65000">
                <a:srgbClr val="B4DCFA">
                  <a:alpha val="60000"/>
                </a:srgbClr>
              </a:gs>
              <a:gs pos="100000">
                <a:srgbClr val="FFFFFF">
                  <a:alpha val="0"/>
                </a:srgbClr>
              </a:gs>
            </a:gsLst>
            <a:lin ang="54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" name="Google Shape;9;p12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>
            <a:gsLst>
              <a:gs pos="0">
                <a:schemeClr val="lt1"/>
              </a:gs>
              <a:gs pos="56000">
                <a:srgbClr val="FFFFFF">
                  <a:alpha val="0"/>
                </a:srgbClr>
              </a:gs>
              <a:gs pos="100000">
                <a:srgbClr val="FFFFFF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" name="Google Shape;10;p12"/>
          <p:cNvSpPr txBox="1"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Clr>
                <a:srgbClr val="C3260C"/>
              </a:buClr>
              <a:buSzPts val="5888"/>
              <a:buFont typeface="Georgia"/>
              <a:buChar char="*"/>
              <a:defRPr sz="4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" name="Google Shape;11;p12"/>
          <p:cNvSpPr txBox="1"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10210" algn="l" rtl="0">
              <a:spcBef>
                <a:spcPts val="440"/>
              </a:spcBef>
              <a:spcAft>
                <a:spcPts val="0"/>
              </a:spcAft>
              <a:buClr>
                <a:srgbClr val="C3260C"/>
              </a:buClr>
              <a:buSzPts val="2860"/>
              <a:buFont typeface="Georgia"/>
              <a:buChar char="*"/>
              <a:defRPr sz="22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914400" marR="0" lvl="1" indent="-393700" algn="l" rtl="0">
              <a:spcBef>
                <a:spcPts val="400"/>
              </a:spcBef>
              <a:spcAft>
                <a:spcPts val="0"/>
              </a:spcAft>
              <a:buClr>
                <a:srgbClr val="C3260C"/>
              </a:buClr>
              <a:buSzPts val="2600"/>
              <a:buFont typeface="Georgia"/>
              <a:buChar char="*"/>
              <a:defRPr sz="20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1371600" marR="0" lvl="2" indent="-377189" algn="l" rtl="0">
              <a:spcBef>
                <a:spcPts val="360"/>
              </a:spcBef>
              <a:spcAft>
                <a:spcPts val="0"/>
              </a:spcAft>
              <a:buClr>
                <a:srgbClr val="C3260C"/>
              </a:buClr>
              <a:buSzPts val="2340"/>
              <a:buFont typeface="Georgia"/>
              <a:buChar char="*"/>
              <a:defRPr sz="18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828800" marR="0" lvl="3" indent="-360680" algn="l" rtl="0">
              <a:spcBef>
                <a:spcPts val="320"/>
              </a:spcBef>
              <a:spcAft>
                <a:spcPts val="0"/>
              </a:spcAft>
              <a:buClr>
                <a:srgbClr val="C3260C"/>
              </a:buClr>
              <a:buSzPts val="2080"/>
              <a:buFont typeface="Georgia"/>
              <a:buChar char="*"/>
              <a:defRPr sz="16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2286000" marR="0" lvl="4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2743200" marR="0" lvl="5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3200400" marR="0" lvl="6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3657600" marR="0" lvl="7" indent="-344170" algn="l" rtl="0">
              <a:spcBef>
                <a:spcPts val="300"/>
              </a:spcBef>
              <a:spcAft>
                <a:spcPts val="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4114800" marR="0" lvl="8" indent="-344170" algn="l" rtl="0">
              <a:spcBef>
                <a:spcPts val="300"/>
              </a:spcBef>
              <a:spcAft>
                <a:spcPts val="300"/>
              </a:spcAft>
              <a:buClr>
                <a:srgbClr val="C3260C"/>
              </a:buClr>
              <a:buSzPts val="1820"/>
              <a:buFont typeface="Georgia"/>
              <a:buChar char="*"/>
              <a:defRPr sz="1400" b="0" i="0" u="none" strike="noStrike" cap="none">
                <a:solidFill>
                  <a:srgbClr val="3F3F3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2" name="Google Shape;12;p12"/>
          <p:cNvSpPr txBox="1">
            <a:spLocks noGrp="1"/>
          </p:cNvSpPr>
          <p:nvPr>
            <p:ph type="dt" idx="10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3" name="Google Shape;13;p12"/>
          <p:cNvSpPr txBox="1">
            <a:spLocks noGrp="1"/>
          </p:cNvSpPr>
          <p:nvPr>
            <p:ph type="ftr" idx="11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1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endParaRPr/>
          </a:p>
        </p:txBody>
      </p:sp>
      <p:sp>
        <p:nvSpPr>
          <p:cNvPr id="14" name="Google Shape;14;p12"/>
          <p:cNvSpPr txBox="1">
            <a:spLocks noGrp="1"/>
          </p:cNvSpPr>
          <p:nvPr>
            <p:ph type="sldNum" idx="12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0" marR="0" lvl="1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0" marR="0" lvl="2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0" marR="0" lvl="3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0" marR="0" lvl="4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marL="0" marR="0" lvl="5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marL="0" marR="0" lvl="6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marL="0" marR="0" lvl="7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marL="0" marR="0" lvl="8" indent="0" algn="ctr" rtl="0">
              <a:spcBef>
                <a:spcPts val="0"/>
              </a:spcBef>
              <a:buNone/>
              <a:defRPr sz="1200" b="1" i="0" u="none" strike="noStrike" cap="none">
                <a:solidFill>
                  <a:srgbClr val="7F7F7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3-Gkvi5UFU&amp;t=467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stihi.ru/2011/01/13/1097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"/>
          <p:cNvSpPr txBox="1">
            <a:spLocks noGrp="1"/>
          </p:cNvSpPr>
          <p:nvPr>
            <p:ph type="subTitle" idx="1"/>
          </p:nvPr>
        </p:nvSpPr>
        <p:spPr>
          <a:xfrm>
            <a:off x="971600" y="4077072"/>
            <a:ext cx="7272808" cy="12961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14706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endParaRPr sz="8000" b="0" i="0" u="none" strike="noStrik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47060" lvl="0" indent="0" algn="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r>
              <a:rPr lang="ru-RU" sz="800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 проекта:</a:t>
            </a:r>
            <a:endParaRPr/>
          </a:p>
          <a:p>
            <a:pPr marL="3147060" lvl="0" indent="0" algn="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r>
              <a:rPr lang="ru-RU" sz="8000" b="0" i="0" u="none" strike="noStrik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Учитель-логопед Нарышкина Юлия Михайловна</a:t>
            </a:r>
            <a:endParaRPr/>
          </a:p>
          <a:p>
            <a:pPr marL="3147060" lvl="0" indent="0" algn="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endParaRPr sz="6200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47060" lvl="0" indent="0" algn="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endParaRPr sz="6200" b="0" i="0" u="none" strike="noStrik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47060" lvl="0" indent="0" algn="ct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endParaRPr sz="6200" b="0" i="0" u="none" strike="noStrik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47060" lvl="0" indent="0" algn="r" rtl="0">
              <a:spcBef>
                <a:spcPts val="300"/>
              </a:spcBef>
              <a:spcAft>
                <a:spcPts val="0"/>
              </a:spcAft>
              <a:buSzPct val="130000"/>
              <a:buNone/>
            </a:pPr>
            <a:endParaRPr sz="2400">
              <a:solidFill>
                <a:srgbClr val="0D78C9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147060" lvl="0" indent="0" algn="ct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r>
              <a:rPr lang="ru-RU" sz="8000" b="0" i="0" u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 </a:t>
            </a:r>
            <a:endParaRPr sz="8000" b="0"/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SzPct val="129999"/>
              <a:buNone/>
            </a:pPr>
            <a:r>
              <a:rPr lang="ru-RU" sz="8000" b="0" i="0" u="none" strike="noStrik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Москва 2021</a:t>
            </a:r>
            <a:r>
              <a:rPr lang="ru-RU" sz="8000" b="0" i="0" u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                                </a:t>
            </a:r>
            <a:endParaRPr/>
          </a:p>
        </p:txBody>
      </p:sp>
      <p:sp>
        <p:nvSpPr>
          <p:cNvPr id="101" name="Google Shape;101;p1"/>
          <p:cNvSpPr txBox="1">
            <a:spLocks noGrp="1"/>
          </p:cNvSpPr>
          <p:nvPr>
            <p:ph type="ctrTitle"/>
          </p:nvPr>
        </p:nvSpPr>
        <p:spPr>
          <a:xfrm>
            <a:off x="467544" y="548680"/>
            <a:ext cx="8208912" cy="3744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182880" lvl="0" indent="0" algn="ctr" rtl="0">
              <a:spcBef>
                <a:spcPts val="0"/>
              </a:spcBef>
              <a:spcAft>
                <a:spcPts val="0"/>
              </a:spcAft>
              <a:buSzPts val="2304"/>
              <a:buNone/>
            </a:pPr>
            <a:r>
              <a:rPr lang="ru-RU" sz="1800">
                <a:solidFill>
                  <a:srgbClr val="31479F"/>
                </a:solidFill>
              </a:rPr>
              <a:t/>
            </a:r>
            <a:br>
              <a:rPr lang="ru-RU" sz="1800">
                <a:solidFill>
                  <a:srgbClr val="31479F"/>
                </a:solidFill>
              </a:rPr>
            </a:br>
            <a:r>
              <a:rPr lang="ru-RU" sz="2400" b="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ГБОУ г. Москвы «Школа №1474» </a:t>
            </a:r>
            <a:br>
              <a:rPr lang="ru-RU" sz="2400" b="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sz="280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280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 </a:t>
            </a:r>
            <a:r>
              <a:rPr lang="ru-RU" sz="2800" b="1" i="0" u="none" strike="noStrik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для дошкольников старшего возраста </a:t>
            </a:r>
            <a:r>
              <a:rPr lang="ru-RU" sz="2800" b="0">
                <a:solidFill>
                  <a:srgbClr val="31479F"/>
                </a:solidFill>
              </a:rPr>
              <a:t/>
            </a:r>
            <a:br>
              <a:rPr lang="ru-RU" sz="2800" b="0">
                <a:solidFill>
                  <a:srgbClr val="31479F"/>
                </a:solidFill>
              </a:rPr>
            </a:br>
            <a:r>
              <a:rPr lang="ru-RU" sz="2800" b="1" i="0" u="none" strike="noStrik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 особыми образовательными потребностями</a:t>
            </a:r>
            <a:r>
              <a:rPr lang="ru-RU" sz="2800" b="0">
                <a:solidFill>
                  <a:srgbClr val="31479F"/>
                </a:solidFill>
              </a:rPr>
              <a:t/>
            </a:r>
            <a:br>
              <a:rPr lang="ru-RU" sz="2800" b="0">
                <a:solidFill>
                  <a:srgbClr val="31479F"/>
                </a:solidFill>
              </a:rPr>
            </a:br>
            <a:r>
              <a:rPr lang="ru-RU" sz="2800" b="1" i="0" u="none" strike="noStrik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Лучше нет родного края!</a:t>
            </a:r>
            <a:r>
              <a:rPr lang="ru-RU" sz="2800" b="0">
                <a:solidFill>
                  <a:srgbClr val="31479F"/>
                </a:solidFill>
              </a:rPr>
              <a:t/>
            </a:r>
            <a:br>
              <a:rPr lang="ru-RU" sz="2800" b="0">
                <a:solidFill>
                  <a:srgbClr val="31479F"/>
                </a:solidFill>
              </a:rPr>
            </a:br>
            <a:r>
              <a:rPr lang="ru-RU" sz="2800">
                <a:solidFill>
                  <a:srgbClr val="0D78C9"/>
                </a:solidFill>
              </a:rPr>
              <a:t/>
            </a:r>
            <a:br>
              <a:rPr lang="ru-RU" sz="2800">
                <a:solidFill>
                  <a:srgbClr val="0D78C9"/>
                </a:solidFill>
              </a:rPr>
            </a:br>
            <a:r>
              <a:rPr lang="ru-RU" sz="2400">
                <a:solidFill>
                  <a:srgbClr val="0D78C9"/>
                </a:solidFill>
              </a:rPr>
              <a:t/>
            </a:r>
            <a:br>
              <a:rPr lang="ru-RU" sz="2400">
                <a:solidFill>
                  <a:srgbClr val="0D78C9"/>
                </a:solidFill>
              </a:rPr>
            </a:br>
            <a:r>
              <a:rPr lang="ru-RU" sz="2400">
                <a:solidFill>
                  <a:srgbClr val="31479F"/>
                </a:solidFill>
              </a:rPr>
              <a:t/>
            </a:r>
            <a:br>
              <a:rPr lang="ru-RU" sz="2400">
                <a:solidFill>
                  <a:srgbClr val="31479F"/>
                </a:solidFill>
              </a:rPr>
            </a:br>
            <a:r>
              <a:rPr lang="ru-RU" sz="2400">
                <a:solidFill>
                  <a:srgbClr val="31479F"/>
                </a:solidFill>
              </a:rPr>
              <a:t/>
            </a:r>
            <a:br>
              <a:rPr lang="ru-RU" sz="2400">
                <a:solidFill>
                  <a:srgbClr val="31479F"/>
                </a:solidFill>
              </a:rPr>
            </a:br>
            <a:endParaRPr sz="2400">
              <a:solidFill>
                <a:srgbClr val="31479F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0"/>
          <p:cNvSpPr txBox="1"/>
          <p:nvPr/>
        </p:nvSpPr>
        <p:spPr>
          <a:xfrm>
            <a:off x="755576" y="2708920"/>
            <a:ext cx="7632848" cy="7078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0" u="none" strike="noStrike" cap="none">
                <a:solidFill>
                  <a:srgbClr val="0D78C9"/>
                </a:solidFill>
                <a:latin typeface="Arial"/>
                <a:ea typeface="Arial"/>
                <a:cs typeface="Arial"/>
                <a:sym typeface="Arial"/>
              </a:rPr>
              <a:t>Спасибо за внимание!</a:t>
            </a:r>
            <a:endParaRPr sz="4000" b="1" i="0" u="none" strike="noStrike" cap="none">
              <a:solidFill>
                <a:srgbClr val="0D78C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11"/>
          <p:cNvSpPr/>
          <p:nvPr/>
        </p:nvSpPr>
        <p:spPr>
          <a:xfrm>
            <a:off x="474975" y="476672"/>
            <a:ext cx="7776864" cy="4524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50215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Список использованных источников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Дмитриева К.А и др. “В Москве интересно!” - М., 2013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Степанов В.А. “Моя Родина - Россия” - М., 2004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Абрамова Лариса. Мультфильм “Народы России” [Электронный ресурс] - https://www.youtube.com/watch?v=WalancQorgw. - (дата обращения 01.06.2021).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Атлас животный России [Электронный ресурс] - </a:t>
            </a:r>
            <a:r>
              <a:rPr lang="ru-RU" sz="1800" b="0" i="0" u="sng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https://www.youtube.com/watch?v=S3-Gkvi5UFU&amp;t=467s</a:t>
            </a: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- (дата обращения 07.06.2021)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Википедия – свободная энциклопедия [Электронный ресурс]. — http://wikipedia.org . — (дата обращения: 15.06.2021).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Детские песни. Моя Россия. Красивая песня о Родине.[Электронный ресурс] - https://www.youtube.com/watch?v=dKpli5syMvk. - (дата обращения 02.06.2021).</a:t>
            </a:r>
            <a:endParaRPr/>
          </a:p>
          <a:p>
            <a:pPr marL="0" marR="0" lvl="0" indent="-114300" algn="l" rtl="0">
              <a:spcBef>
                <a:spcPts val="0"/>
              </a:spcBef>
              <a:spcAft>
                <a:spcPts val="0"/>
              </a:spcAft>
              <a:buClr>
                <a:srgbClr val="31479F"/>
              </a:buClr>
              <a:buSzPts val="1800"/>
              <a:buFont typeface="Arial"/>
              <a:buAutoNum type="arabicPeriod"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Самоний Натали. “Символы России… Загадки” [Электронный ресурс] </a:t>
            </a:r>
            <a:r>
              <a:rPr lang="ru-RU" sz="1800" b="0" i="0" u="sng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  <a:hlinkClick r:id="rId4">
                  <a:extLst>
                    <a:ext uri="{A12FA001-AC4F-418D-AE19-62706E023703}">
                      <ahyp:hlinkClr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val="tx"/>
                    </a:ext>
                  </a:extLst>
                </a:hlinkClick>
              </a:rPr>
              <a:t>https://stihi.ru/2011/01/13/1097</a:t>
            </a: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- (дата обращения: 01.06.2021</a:t>
            </a:r>
            <a:r>
              <a:rPr lang="ru-RU" sz="1800" b="0" i="0" u="none" strike="noStrike" cap="none">
                <a:solidFill>
                  <a:srgbClr val="22222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).</a:t>
            </a:r>
            <a:endParaRPr sz="1800" b="0" i="0" u="none" strike="noStrike" cap="none">
              <a:solidFill>
                <a:srgbClr val="22222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"/>
          <p:cNvSpPr txBox="1">
            <a:spLocks noGrp="1"/>
          </p:cNvSpPr>
          <p:nvPr>
            <p:ph type="body" idx="1"/>
          </p:nvPr>
        </p:nvSpPr>
        <p:spPr>
          <a:xfrm>
            <a:off x="528800" y="1010475"/>
            <a:ext cx="3784200" cy="335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40000" lnSpcReduction="1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endParaRPr>
              <a:solidFill>
                <a:srgbClr val="000000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endParaRPr sz="5000">
              <a:solidFill>
                <a:srgbClr val="000000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“Мы спросили журавля:</a:t>
            </a:r>
            <a:endParaRPr/>
          </a:p>
          <a:p>
            <a:pPr marL="2743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-Где же лучшая земля? -</a:t>
            </a:r>
            <a:endParaRPr/>
          </a:p>
          <a:p>
            <a:pPr marL="2743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Отвечал он, пролетая: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-Лучше нет родного края!”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П. Воронько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/>
            </a:r>
            <a:br>
              <a:rPr lang="ru-RU" sz="5000">
                <a:solidFill>
                  <a:srgbClr val="31479F"/>
                </a:solidFill>
              </a:rPr>
            </a:br>
            <a:r>
              <a:rPr lang="ru-RU" sz="5000">
                <a:solidFill>
                  <a:srgbClr val="31479F"/>
                </a:solidFill>
              </a:rPr>
              <a:t>“Хорошая Родина есть у ребят,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И лучше той Родины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Нет!”</a:t>
            </a:r>
            <a:endParaRPr/>
          </a:p>
          <a:p>
            <a:pPr marL="731520" lvl="0" indent="0" algn="r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 sz="5000">
                <a:solidFill>
                  <a:srgbClr val="31479F"/>
                </a:solidFill>
              </a:rPr>
              <a:t>С. Михалков</a:t>
            </a:r>
            <a:endParaRPr/>
          </a:p>
          <a:p>
            <a:pPr marL="0" lvl="0" indent="0" algn="l" rtl="0">
              <a:spcBef>
                <a:spcPts val="400"/>
              </a:spcBef>
              <a:spcAft>
                <a:spcPts val="0"/>
              </a:spcAft>
              <a:buSzPct val="129999"/>
              <a:buNone/>
            </a:pPr>
            <a:endParaRPr sz="5000">
              <a:solidFill>
                <a:srgbClr val="31479F"/>
              </a:solidFill>
            </a:endParaRPr>
          </a:p>
        </p:txBody>
      </p:sp>
      <p:sp>
        <p:nvSpPr>
          <p:cNvPr id="107" name="Google Shape;107;p2"/>
          <p:cNvSpPr txBox="1"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5888"/>
              <a:buNone/>
            </a:pPr>
            <a:r>
              <a:rPr lang="ru-RU">
                <a:solidFill>
                  <a:srgbClr val="31479F"/>
                </a:solidFill>
              </a:rPr>
              <a:t>Описание проекта</a:t>
            </a:r>
            <a:endParaRPr>
              <a:solidFill>
                <a:srgbClr val="31479F"/>
              </a:solidFill>
            </a:endParaRPr>
          </a:p>
        </p:txBody>
      </p:sp>
      <p:pic>
        <p:nvPicPr>
          <p:cNvPr id="108" name="Google Shape;108;p2" descr="https://lh4.googleusercontent.com/sxV4Wdq3kGuPA6hVDJRt8HWJWYYzd-pr4o2-7RmGxbaJVnH_Msm0x24D5OjXh82zLpRT71lsWZHawC2m7_p3FQkSBRnY8P8dbLTggwhSbZFmSQJdKi8AhkGCo2DpXCZzHHOMC0Kr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32" b="4632"/>
          <a:stretch/>
        </p:blipFill>
        <p:spPr>
          <a:xfrm>
            <a:off x="4475175" y="1143000"/>
            <a:ext cx="4114800" cy="3127806"/>
          </a:xfrm>
          <a:prstGeom prst="rect">
            <a:avLst/>
          </a:prstGeom>
          <a:noFill/>
          <a:ln>
            <a:noFill/>
          </a:ln>
          <a:effectLst>
            <a:reflection stA="23000" endA="300" endPos="28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 txBox="1">
            <a:spLocks noGrp="1"/>
          </p:cNvSpPr>
          <p:nvPr>
            <p:ph type="body" idx="1"/>
          </p:nvPr>
        </p:nvSpPr>
        <p:spPr>
          <a:xfrm>
            <a:off x="467543" y="1124744"/>
            <a:ext cx="41046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2500" lnSpcReduction="10000"/>
          </a:bodyPr>
          <a:lstStyle/>
          <a:p>
            <a:pPr marL="182880" lvl="0" indent="0" algn="just" rtl="0">
              <a:spcBef>
                <a:spcPts val="0"/>
              </a:spcBef>
              <a:spcAft>
                <a:spcPts val="0"/>
              </a:spcAft>
              <a:buSzPct val="129999"/>
              <a:buNone/>
            </a:pPr>
            <a:r>
              <a:rPr lang="ru-RU">
                <a:solidFill>
                  <a:srgbClr val="31479F"/>
                </a:solidFill>
              </a:rPr>
              <a:t>	Ежегодно 12 июня отмечается государственный праздник День России. Как объяснить детям с ООП значение этого праздника? Как раскрыть для них смысл таких абстрактных понятий как Родина, Россия, Отечество, Отчизна? Как ввести эти сложные для детей с общим недоразвитием речи понятия в активный словарь? Эта тема не перестает быть актуальной, поскольку год от года особенные дети, дети с ООП, требуют поиска новых педагогических приемов и методик обучения и развития.</a:t>
            </a:r>
            <a:endParaRPr/>
          </a:p>
          <a:p>
            <a:pPr marL="0" lvl="0" indent="0" algn="l" rtl="0">
              <a:spcBef>
                <a:spcPts val="1696"/>
              </a:spcBef>
              <a:spcAft>
                <a:spcPts val="0"/>
              </a:spcAft>
              <a:buSzPct val="129999"/>
              <a:buNone/>
            </a:pPr>
            <a:r>
              <a:rPr lang="ru-RU">
                <a:solidFill>
                  <a:srgbClr val="31479F"/>
                </a:solidFill>
              </a:rPr>
              <a:t/>
            </a:r>
            <a:br>
              <a:rPr lang="ru-RU">
                <a:solidFill>
                  <a:srgbClr val="31479F"/>
                </a:solidFill>
              </a:rPr>
            </a:br>
            <a:endParaRPr>
              <a:solidFill>
                <a:srgbClr val="31479F"/>
              </a:solidFill>
            </a:endParaRPr>
          </a:p>
        </p:txBody>
      </p:sp>
      <p:sp>
        <p:nvSpPr>
          <p:cNvPr id="114" name="Google Shape;114;p3"/>
          <p:cNvSpPr txBox="1">
            <a:spLocks noGrp="1"/>
          </p:cNvSpPr>
          <p:nvPr>
            <p:ph type="title"/>
          </p:nvPr>
        </p:nvSpPr>
        <p:spPr>
          <a:xfrm>
            <a:off x="683568" y="4797152"/>
            <a:ext cx="7661156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4096"/>
              <a:buNone/>
            </a:pPr>
            <a:r>
              <a:rPr lang="ru-RU" sz="3200" i="1">
                <a:solidFill>
                  <a:srgbClr val="000000"/>
                </a:solidFill>
              </a:rPr>
              <a:t>	</a:t>
            </a:r>
            <a:br>
              <a:rPr lang="ru-RU" sz="3200" i="1">
                <a:solidFill>
                  <a:srgbClr val="000000"/>
                </a:solidFill>
              </a:rPr>
            </a:br>
            <a:r>
              <a:rPr lang="ru-RU" sz="3200" i="1">
                <a:solidFill>
                  <a:srgbClr val="000000"/>
                </a:solidFill>
              </a:rPr>
              <a:t/>
            </a:r>
            <a:br>
              <a:rPr lang="ru-RU" sz="3200" i="1">
                <a:solidFill>
                  <a:srgbClr val="000000"/>
                </a:solidFill>
              </a:rPr>
            </a:br>
            <a:r>
              <a:rPr lang="ru-RU" sz="3200" i="1">
                <a:solidFill>
                  <a:srgbClr val="000000"/>
                </a:solidFill>
              </a:rPr>
              <a:t/>
            </a:r>
            <a:br>
              <a:rPr lang="ru-RU" sz="3200" i="1">
                <a:solidFill>
                  <a:srgbClr val="000000"/>
                </a:solidFill>
              </a:rPr>
            </a:br>
            <a:r>
              <a:rPr lang="ru-RU" sz="3200" i="1">
                <a:solidFill>
                  <a:srgbClr val="000000"/>
                </a:solidFill>
              </a:rPr>
              <a:t/>
            </a:r>
            <a:br>
              <a:rPr lang="ru-RU" sz="3200" i="1">
                <a:solidFill>
                  <a:srgbClr val="000000"/>
                </a:solidFill>
              </a:rPr>
            </a:br>
            <a:r>
              <a:rPr lang="ru-RU" sz="3200" i="1">
                <a:solidFill>
                  <a:srgbClr val="000000"/>
                </a:solidFill>
              </a:rPr>
              <a:t/>
            </a:r>
            <a:br>
              <a:rPr lang="ru-RU" sz="3200" i="1">
                <a:solidFill>
                  <a:srgbClr val="000000"/>
                </a:solidFill>
              </a:rPr>
            </a:br>
            <a:r>
              <a:rPr lang="ru-RU" sz="3200" i="1">
                <a:solidFill>
                  <a:srgbClr val="31479F"/>
                </a:solidFill>
              </a:rPr>
              <a:t>Почему мы выбрали эту тему?</a:t>
            </a:r>
            <a:r>
              <a:rPr lang="ru-RU" sz="3200">
                <a:solidFill>
                  <a:srgbClr val="31479F"/>
                </a:solidFill>
              </a:rPr>
              <a:t/>
            </a:r>
            <a:br>
              <a:rPr lang="ru-RU" sz="3200">
                <a:solidFill>
                  <a:srgbClr val="31479F"/>
                </a:solidFill>
              </a:rPr>
            </a:br>
            <a:endParaRPr sz="3200">
              <a:solidFill>
                <a:srgbClr val="31479F"/>
              </a:solidFill>
            </a:endParaRPr>
          </a:p>
        </p:txBody>
      </p:sp>
      <p:pic>
        <p:nvPicPr>
          <p:cNvPr id="115" name="Google Shape;115;p3" descr="https://lh5.googleusercontent.com/tQTEDQNnEKaW9gAtbmWmPigklf_z8uSF_5XXw1NL-9Kde6jBiV57-cQEKbq8bzLi3-P70JD02c1UqIM9JnRWKdxr1RW-KsG94USnjOxxhixJ5TyvjqjCLIHGT3et3idHgyCU9BHi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997" b="11997"/>
          <a:stretch/>
        </p:blipFill>
        <p:spPr>
          <a:xfrm>
            <a:off x="4788025" y="1124750"/>
            <a:ext cx="4114800" cy="3127800"/>
          </a:xfrm>
          <a:prstGeom prst="rect">
            <a:avLst/>
          </a:prstGeom>
          <a:noFill/>
          <a:ln>
            <a:noFill/>
          </a:ln>
          <a:effectLst>
            <a:reflection stA="23000" endA="300" endPos="28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4"/>
          <p:cNvSpPr txBox="1">
            <a:spLocks noGrp="1"/>
          </p:cNvSpPr>
          <p:nvPr>
            <p:ph type="title"/>
          </p:nvPr>
        </p:nvSpPr>
        <p:spPr>
          <a:xfrm>
            <a:off x="611560" y="4149080"/>
            <a:ext cx="7920880" cy="2448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20040" lvl="0" indent="0" algn="l" rtl="0">
              <a:spcBef>
                <a:spcPts val="0"/>
              </a:spcBef>
              <a:spcAft>
                <a:spcPts val="0"/>
              </a:spcAft>
              <a:buSzPts val="3072"/>
              <a:buNone/>
            </a:pPr>
            <a:r>
              <a:rPr lang="ru-RU" sz="2400"/>
              <a:t>	</a:t>
            </a:r>
            <a:r>
              <a:rPr lang="ru-RU" sz="2400">
                <a:solidFill>
                  <a:srgbClr val="31479F"/>
                </a:solidFill>
              </a:rPr>
              <a:t>Как готовился проект?</a:t>
            </a:r>
            <a:br>
              <a:rPr lang="ru-RU" sz="2400">
                <a:solidFill>
                  <a:srgbClr val="31479F"/>
                </a:solidFill>
              </a:rPr>
            </a:br>
            <a:r>
              <a:rPr lang="ru-RU" sz="2400">
                <a:solidFill>
                  <a:srgbClr val="31479F"/>
                </a:solidFill>
              </a:rPr>
              <a:t/>
            </a:r>
            <a:br>
              <a:rPr lang="ru-RU" sz="2400">
                <a:solidFill>
                  <a:srgbClr val="31479F"/>
                </a:solidFill>
              </a:rPr>
            </a:br>
            <a:r>
              <a:rPr lang="ru-RU" sz="1600" b="0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Сначала мы решили выяснить, как дети сами определяют понятие Родина, насколько дифференцируют понятия Россия и Родина, Москва, страна и город, столица. Решению задачи по расширению и активизации словарного запаса по теме способствовал просмотр видео роликов, слушание песен и стихов о Родине с последующим обсуждением, а также дидактические игры: “Подбери слово”, “Скажи по-другому”, “Раз, два, три, признак назови”, “Чего много”.  Юные исследователи закрепили свои знания в рисунках.</a:t>
            </a:r>
            <a:r>
              <a:rPr lang="ru-RU" sz="1600" b="0">
                <a:solidFill>
                  <a:srgbClr val="31479F"/>
                </a:solidFill>
              </a:rPr>
              <a:t/>
            </a:r>
            <a:br>
              <a:rPr lang="ru-RU" sz="1600" b="0">
                <a:solidFill>
                  <a:srgbClr val="31479F"/>
                </a:solidFill>
              </a:rPr>
            </a:br>
            <a:r>
              <a:rPr lang="ru-RU" sz="1600"/>
              <a:t/>
            </a:r>
            <a:br>
              <a:rPr lang="ru-RU" sz="1600"/>
            </a:br>
            <a:endParaRPr sz="1600" b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4"/>
          <p:cNvSpPr txBox="1">
            <a:spLocks noGrp="1"/>
          </p:cNvSpPr>
          <p:nvPr>
            <p:ph type="body" idx="1"/>
          </p:nvPr>
        </p:nvSpPr>
        <p:spPr>
          <a:xfrm>
            <a:off x="1142999" y="731519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" lvl="0" indent="0" algn="l" rtl="0">
              <a:spcBef>
                <a:spcPts val="0"/>
              </a:spcBef>
              <a:spcAft>
                <a:spcPts val="0"/>
              </a:spcAft>
              <a:buSzPts val="2860"/>
              <a:buNone/>
            </a:pPr>
            <a:endParaRPr/>
          </a:p>
        </p:txBody>
      </p:sp>
      <p:sp>
        <p:nvSpPr>
          <p:cNvPr id="122" name="Google Shape;122;p4"/>
          <p:cNvSpPr txBox="1">
            <a:spLocks noGrp="1"/>
          </p:cNvSpPr>
          <p:nvPr>
            <p:ph type="body" idx="2"/>
          </p:nvPr>
        </p:nvSpPr>
        <p:spPr>
          <a:xfrm>
            <a:off x="4645152" y="731520"/>
            <a:ext cx="3346704" cy="34747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0" algn="l" rtl="0">
              <a:spcBef>
                <a:spcPts val="0"/>
              </a:spcBef>
              <a:spcAft>
                <a:spcPts val="0"/>
              </a:spcAft>
              <a:buSzPts val="2860"/>
              <a:buNone/>
            </a:pPr>
            <a:endParaRPr/>
          </a:p>
        </p:txBody>
      </p:sp>
      <p:pic>
        <p:nvPicPr>
          <p:cNvPr id="123" name="Google Shape;123;p4" descr="https://lh6.googleusercontent.com/TzjrYzVECL8ULa60T327zVIfPZfJ-kQJ2h67MQcaJ35gKR6eSNvGK2E1qWoXmNLaNX6mr4z1joTlIdUJ_MHYSbELIpG50nqnPzY5x55bNN5uxH1hHnZbH6Uyb3ZdwoKRTroCfi4S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124744"/>
            <a:ext cx="3739676" cy="2811389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124" name="Google Shape;124;p4" descr="https://lh6.googleusercontent.com/6EipDFLCtTor_PLsE5OtwQaJjdH6PqyeU_JIplPRbgagNRbcUIh3DAtNC1zpR-1CJzw9CvbqdhtCLLpRpwkHfqy8vDHtGAo65F8pDL9gAl6sPpnbefFk1ytSthiHRSHSAT6fvbaN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4310386">
            <a:off x="5763076" y="2090602"/>
            <a:ext cx="2105025" cy="281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4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6016" y="332656"/>
            <a:ext cx="3395663" cy="2762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5"/>
          <p:cNvSpPr/>
          <p:nvPr/>
        </p:nvSpPr>
        <p:spPr>
          <a:xfrm>
            <a:off x="827585" y="4725144"/>
            <a:ext cx="4248149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Ребята познакомились с географическим положением России на карте и глобусе, с помощью презентации и книги В.Степанова “Моя Родина - Россия” совершили виртуальное путешествие “От Москвы до самых до окраин”.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1" name="Google Shape;131;p5" descr="https://lh3.googleusercontent.com/E371ZF_vQ-rMyq7I9G-Li62EHIlPPBP78PUM6lzu3pywnt4blnRc33r7v7GITzhFzwzjC5z0HmfVXHRwsraJOOs0wIzBk3qd8b1OjVJgFKm7e6x_YBwBBHj16uuVFgnhw47NAR-e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476672"/>
            <a:ext cx="4248150" cy="4086226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132" name="Google Shape;132;p5" descr="https://lh6.googleusercontent.com/0RCvZOA8VbvvNZ7abohb6Do0HWGwRp8kFh31pnptEAO8CGc7ca2FRuLHEDnXaEeoSBRGaJ9C4UqB8o2q5QEpY_ZPw_ECws95uj8_1-_0ybXvgmSckMIB9aAyv8KkFkIiamoXY7qt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0072" y="476672"/>
            <a:ext cx="2066925" cy="2752725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  <p:pic>
        <p:nvPicPr>
          <p:cNvPr id="133" name="Google Shape;133;p5" descr="https://lh5.googleusercontent.com/aAhNTOcBCbQKueCS0t_9EMAfev3CfM8jF4bYVaqurWiPoWJTSFtmTsDQZ-h0DrBpMh8mdjkHtJK0xcnKx3k0X0r0qtrRQ7V3_g4BhWJZijAo-GUqbmnET-eYiygF7lS9PSfhpUDk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296" r="21160"/>
          <a:stretch/>
        </p:blipFill>
        <p:spPr>
          <a:xfrm>
            <a:off x="5226852" y="3429001"/>
            <a:ext cx="3351594" cy="2828254"/>
          </a:xfrm>
          <a:prstGeom prst="rect">
            <a:avLst/>
          </a:prstGeom>
          <a:noFill/>
          <a:ln>
            <a:noFill/>
          </a:ln>
          <a:effectLst>
            <a:outerShdw blurRad="190500" algn="tl" rotWithShape="0">
              <a:srgbClr val="000000">
                <a:alpha val="69803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"/>
          <p:cNvSpPr/>
          <p:nvPr/>
        </p:nvSpPr>
        <p:spPr>
          <a:xfrm>
            <a:off x="755576" y="3284984"/>
            <a:ext cx="4572000" cy="34163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Следующим этапом было знакомство с символами государства Российская федерация. Вместе с ребятами мы отвечали на очень сложные вопросы: Что такое герб? Почему орел двуглавый? Что символизируют цвета российского флага? Кто такой президент и что такое правительство? Затем вместе с ребятами мы узнали, какие ещё символы есть у нашей Родины. Было интересно разгадывать загадки одновременно расширяя свой словарный запас.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9" name="Google Shape;139;p6" descr="https://lh4.googleusercontent.com/h0Eo7AXisWTFFVnCCoPHJF8pECCnFLC8BfAOAT-3I2wZDC-9CxNnILqtza5hzYI-ecEyPNgK8bQqEFGWYC4hea_NyUft8EwHMXX5aLUiIDTSFGxlUsZ5_OfBV78OYriftkISOsVK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5400000">
            <a:off x="1529270" y="-107469"/>
            <a:ext cx="2727751" cy="3645745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140" name="Google Shape;140;p6" descr="https://lh5.googleusercontent.com/XxL2KGZFljEuA1hj2Hcg1ovBeVJ3R3W3RdIUxoRsm5Y3klS3S3UVzk0K_4-URx4RY6vejYxySNOhL35aRw8omZnqF8G_rPbuZSq28DCJjyUM63ooCWlNuyrI3YF9H38YGNlXgLzU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9575" y="450379"/>
            <a:ext cx="2628900" cy="26289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41" name="Google Shape;141;p6" descr="https://lh3.googleusercontent.com/5AOtemNTscK0NqWm-OI4fn4Kp98uv_g0PlfCCeMFAuXH0EBJ4KzAVTpGHfMJCTzgNav1-wTVMBW6UDt_pHUfAzwiCWindndvyHbW_W7N2nw3B9D0RajVN59VxxJcvyo-bp_lCbOu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9575" y="3573016"/>
            <a:ext cx="2926111" cy="219722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Google Shape;146;p7" descr="https://lh4.googleusercontent.com/15opAt9mmy8fImA_S8w7IVLoB6SyDVQTtCxhs6BR3Z_5FsG3C2CE7oADl7kLJeMecnsBZRiLEOy3E1fGetM1n6_ACRnK4er1ogeocwGN05EQPb2KpvvQUgpvf9sk1UHR3XFjSPCc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3752" y="363317"/>
            <a:ext cx="4284968" cy="249126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47" name="Google Shape;147;p7"/>
          <p:cNvSpPr txBox="1"/>
          <p:nvPr/>
        </p:nvSpPr>
        <p:spPr>
          <a:xfrm>
            <a:off x="687730" y="2854578"/>
            <a:ext cx="4244311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Юные Москвичи познакомились с историей и достопримечательностями своего родного города.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8" name="Google Shape;148;p7"/>
          <p:cNvSpPr/>
          <p:nvPr/>
        </p:nvSpPr>
        <p:spPr>
          <a:xfrm>
            <a:off x="5436095" y="3010068"/>
            <a:ext cx="3362325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Россия - многонациональное государство. Формированию понятий народ, национальность были посвящены следующие занятия.</a:t>
            </a:r>
            <a:endParaRPr/>
          </a:p>
        </p:txBody>
      </p:sp>
      <p:pic>
        <p:nvPicPr>
          <p:cNvPr id="149" name="Google Shape;149;p7" descr="https://lh3.googleusercontent.com/WsQtuuLHZs1OXWT9yIN_mf4cMA3nYTGgKxSdI-ij_luT1kJvR1XJA0CKCTbKij2ZzSCY6LPJ00lGqipwDVkU67iDgnmCBUfP595iotCfUBUVMTa-8YHaQMkwLMRgPf9L6GMpWdzP"/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6096" y="363317"/>
            <a:ext cx="3362325" cy="25146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50" name="Google Shape;150;p7" descr="https://lh4.googleusercontent.com/j4PHb6YXXRxSy3Fj_UX-qGuoHv74DTVOmYUYqN-hQcLuuHbGva7Fu1G5AHXpLByQ1wcQspJ7_P8vko1rvDqHF2kYJ11jZo7C_ekca3MpyTRxxFKqmx_ocelkOjNlSzIXfXW9rfix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4486" y="4151983"/>
            <a:ext cx="4269224" cy="238534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1" name="Google Shape;151;p7"/>
          <p:cNvSpPr/>
          <p:nvPr/>
        </p:nvSpPr>
        <p:spPr>
          <a:xfrm>
            <a:off x="5436096" y="4506002"/>
            <a:ext cx="3455327" cy="20313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ещё мы смотрели мультфильмы о животном мире нашей страны, отгадывали загадки, закрепляли полученные знания в изо деятельности, речевых играх и провели викторину.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Google Shape;156;p8" descr="https://lh3.googleusercontent.com/oLQj5AN0U1IqlY2WqNrm_G591eyZaXJJKjlVkjckxFhZTlxn60pTTC63Yw2D6hfTGd7gIhwesR-0Qe_cXCyH434dprjBDowKCqTBTnjQj3ksBDqi18GsdVlhiXR8E4tmvbOVyVXM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9564"/>
          <a:stretch/>
        </p:blipFill>
        <p:spPr>
          <a:xfrm>
            <a:off x="1043608" y="260648"/>
            <a:ext cx="2483976" cy="2995170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pic>
        <p:nvPicPr>
          <p:cNvPr id="157" name="Google Shape;157;p8" descr="https://lh6.googleusercontent.com/Yu0vc0sKJtqi49BKokWVbgtR0BtzlPDVgrC6WXb3dLOYnNCGGjyAvWjEbSs9DVWpNnmGmjsewwY03yRD7Fzd__iwXsc-Okznt_vuF7hf3ZdcCSFs5jvZwDOOgRLCus8Ge8WE1Pp4"/>
          <p:cNvPicPr preferRelativeResize="0"/>
          <p:nvPr/>
        </p:nvPicPr>
        <p:blipFill rotWithShape="1">
          <a:blip r:embed="rId4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932"/>
          <a:stretch/>
        </p:blipFill>
        <p:spPr>
          <a:xfrm>
            <a:off x="4105452" y="437977"/>
            <a:ext cx="3997670" cy="2640511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sp>
        <p:nvSpPr>
          <p:cNvPr id="158" name="Google Shape;158;p8"/>
          <p:cNvSpPr txBox="1"/>
          <p:nvPr/>
        </p:nvSpPr>
        <p:spPr>
          <a:xfrm>
            <a:off x="768476" y="3429000"/>
            <a:ext cx="3011435" cy="31393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5720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Всего несколько дней оставалось до празднования Дня России и мы с ребятами подготовили коллаж «Наша Родина – Россия». Заключительным этапом стало выступление ребят на празднике “День России” в детском саду, демонстрация коллажа и защита проекта перед другими ребятами.</a:t>
            </a:r>
            <a:endParaRPr sz="18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9" name="Google Shape;159;p8" descr="https://lh6.googleusercontent.com/f_FEmw_AehjvaoIAEEsfa6E65BiTWM17GP3bv_2eINBrR-le_Ut5HiGiB6F_pWldz-jGDcPdTRoz9dksG_HOn-Ni0d7vSK3jGjPOqS-slKykzHMJ2b18wmzHV4mN8wH5Wo_lk3VG"/>
          <p:cNvPicPr preferRelativeResize="0"/>
          <p:nvPr/>
        </p:nvPicPr>
        <p:blipFill rotWithShape="1">
          <a:blip r:embed="rId5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72880" y="3717032"/>
            <a:ext cx="4262815" cy="239783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" name="Google Shape;164;p9" descr="https://lh3.googleusercontent.com/GWSq4K9B927-rqgxugYDtYTo7uJv0CPobqnfTd2jxoBOd5WScYSNBfiHt28YVpuIi9GRr68FXLR0c8t1MBfu5RWkodzsoUdkZ4Zb2cZQKFwWjARSUQrgM4ftfFcv0WPG20cO6KFg"/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379124"/>
            <a:ext cx="4257675" cy="3181350"/>
          </a:xfrm>
          <a:prstGeom prst="roundRect">
            <a:avLst>
              <a:gd name="adj" fmla="val 8594"/>
            </a:avLst>
          </a:prstGeom>
          <a:solidFill>
            <a:srgbClr val="ECECEC"/>
          </a:solidFill>
          <a:ln>
            <a:noFill/>
          </a:ln>
          <a:effectLst>
            <a:reflection stA="38000" endPos="28000" dist="5000" dir="5400000" sy="-100000" algn="bl" rotWithShape="0"/>
          </a:effectLst>
        </p:spPr>
      </p:pic>
      <p:sp>
        <p:nvSpPr>
          <p:cNvPr id="165" name="Google Shape;165;p9"/>
          <p:cNvSpPr/>
          <p:nvPr/>
        </p:nvSpPr>
        <p:spPr>
          <a:xfrm>
            <a:off x="616161" y="3560474"/>
            <a:ext cx="7704856" cy="3046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450215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над данным проектом стала лишь начальным этапом по воспитанию у юных москвичей гражданской ответственности, чувства патриотизма и любви к своему Отечеству.</a:t>
            </a:r>
            <a:endParaRPr sz="16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450215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ходе подготовки и защиты проекта ребята выразили свое отношение к интересующей проблеме, проявили свои творческие способности, продемонстрировали знания, которые приобрели.</a:t>
            </a:r>
            <a:endParaRPr sz="16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450215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Метод проекта интересен и полезен не только детям, но и самим педагогам, так как он позволяет систематизировать материал по определенной теме, проработать его в разных образовательных областях, ощутить себя партнером детей в решении исследовательских задач.</a:t>
            </a:r>
            <a:endParaRPr sz="16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450215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 b="0" i="0" u="none" strike="noStrike" cap="none">
                <a:solidFill>
                  <a:srgbClr val="31479F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Проектная деятельность связывает процесс воспитания и обучения с реальными событиями в жизни ребенка. </a:t>
            </a:r>
            <a:endParaRPr sz="1600" b="0" i="0" u="none" strike="noStrike" cap="none">
              <a:solidFill>
                <a:srgbClr val="3147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rgbClr val="000000"/>
      </a:dk1>
      <a:lt1>
        <a:srgbClr val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367</Words>
  <Application>Microsoft Office PowerPoint</Application>
  <PresentationFormat>Экран (4:3)</PresentationFormat>
  <Paragraphs>45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 ГБОУ г. Москвы «Школа №1474»   Проект для дошкольников старшего возраста  с особыми образовательными потребностями Лучше нет родного края!     </vt:lpstr>
      <vt:lpstr>Описание проекта</vt:lpstr>
      <vt:lpstr>      Почему мы выбрали эту тему? </vt:lpstr>
      <vt:lpstr> Как готовился проект?  Сначала мы решили выяснить, как дети сами определяют понятие Родина, насколько дифференцируют понятия Россия и Родина, Москва, страна и город, столица. Решению задачи по расширению и активизации словарного запаса по теме способствовал просмотр видео роликов, слушание песен и стихов о Родине с последующим обсуждением, а также дидактические игры: “Подбери слово”, “Скажи по-другому”, “Раз, два, три, признак назови”, “Чего много”.  Юные исследователи закрепили свои знания в рисунках.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ГБОУ г. Москвы «Школа №1474»   Проект для дошкольников старшего возраста  с особыми образовательными потребностями Лучше нет родного края!     </dc:title>
  <dc:creator>User</dc:creator>
  <cp:lastModifiedBy>User</cp:lastModifiedBy>
  <cp:revision>1</cp:revision>
  <dcterms:created xsi:type="dcterms:W3CDTF">2021-06-15T08:29:14Z</dcterms:created>
  <dcterms:modified xsi:type="dcterms:W3CDTF">2023-06-08T05:30:50Z</dcterms:modified>
</cp:coreProperties>
</file>