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4" r:id="rId2"/>
    <p:sldId id="315" r:id="rId3"/>
    <p:sldId id="322" r:id="rId4"/>
    <p:sldId id="323" r:id="rId5"/>
    <p:sldId id="317" r:id="rId6"/>
    <p:sldId id="312" r:id="rId7"/>
    <p:sldId id="313" r:id="rId8"/>
    <p:sldId id="314" r:id="rId9"/>
    <p:sldId id="319" r:id="rId10"/>
    <p:sldId id="326" r:id="rId11"/>
    <p:sldId id="327" r:id="rId12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395F"/>
    <a:srgbClr val="E2F5FA"/>
    <a:srgbClr val="2D7AB0"/>
    <a:srgbClr val="FF66FF"/>
    <a:srgbClr val="E2EDFA"/>
    <a:srgbClr val="CCE9F6"/>
    <a:srgbClr val="FFFFFF"/>
    <a:srgbClr val="800000"/>
    <a:srgbClr val="B3E4D6"/>
    <a:srgbClr val="61A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22" autoAdjust="0"/>
    <p:restoredTop sz="91086" autoAdjust="0"/>
  </p:normalViewPr>
  <p:slideViewPr>
    <p:cSldViewPr>
      <p:cViewPr varScale="1">
        <p:scale>
          <a:sx n="97" d="100"/>
          <a:sy n="97" d="100"/>
        </p:scale>
        <p:origin x="498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30160-1493-4619-ADC3-715BBB0442F0}" type="datetimeFigureOut">
              <a:rPr lang="ru-RU" smtClean="0"/>
              <a:pPr/>
              <a:t>пт 09.06.23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BB10EC-850E-4337-BAA3-59FF64CE97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9726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9FA8CA-ABD2-406C-9010-D2F9FECF83F7}" type="datetimeFigureOut">
              <a:rPr lang="ru-RU" smtClean="0"/>
              <a:pPr/>
              <a:t>пт 09.06.23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9E7BC4-301A-4018-8BC9-6510F72F58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421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58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A4636F-0047-4341-AE86-AC7EBB4101F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789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A80FFB5-7F2B-4E98-AD0C-F0782C45D25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2D7A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Владелец\Desktop\обложк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3"/>
            <a:ext cx="8945686" cy="648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9C0E-67A6-4722-94DD-8BF1CDD30AC7}" type="datetimeFigureOut">
              <a:rPr lang="ru-RU" smtClean="0"/>
              <a:pPr/>
              <a:t>пт 09.06.23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7F82D-8E8D-4174-977C-D5BEB6B7E0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1" name="Picture 4"/>
          <p:cNvPicPr>
            <a:picLocks noChangeAspect="1" noChangeArrowheads="1"/>
          </p:cNvPicPr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62"/>
          <a:stretch/>
        </p:blipFill>
        <p:spPr bwMode="auto">
          <a:xfrm>
            <a:off x="777803" y="763489"/>
            <a:ext cx="1187593" cy="72008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 userDrawn="1"/>
        </p:nvSpPr>
        <p:spPr>
          <a:xfrm>
            <a:off x="1691680" y="864698"/>
            <a:ext cx="66967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b="1" dirty="0">
                <a:solidFill>
                  <a:schemeClr val="tx2"/>
                </a:solidFill>
                <a:latin typeface="Arial Narrow" pitchFamily="34" charset="0"/>
              </a:rPr>
              <a:t>ГОСУДАРСТВЕННОЕ АВТОНОМНОЕ УЧРЕЖДЕНИЕ</a:t>
            </a:r>
            <a:r>
              <a:rPr lang="ru-RU" sz="900" b="1" baseline="0" dirty="0">
                <a:solidFill>
                  <a:schemeClr val="tx2"/>
                </a:solidFill>
                <a:latin typeface="Arial Narrow" pitchFamily="34" charset="0"/>
              </a:rPr>
              <a:t> </a:t>
            </a:r>
            <a:r>
              <a:rPr lang="ru-RU" sz="900" b="1" dirty="0">
                <a:solidFill>
                  <a:schemeClr val="tx2"/>
                </a:solidFill>
                <a:latin typeface="Arial Narrow" pitchFamily="34" charset="0"/>
              </a:rPr>
              <a:t>ДОПОЛНИТЕЛЬНОГО ПРОФЕССИОНАЛЬНОГО ОБРАЗОВАНИЯ</a:t>
            </a:r>
            <a:endParaRPr lang="ru-RU" sz="900" b="1" baseline="0" dirty="0">
              <a:solidFill>
                <a:schemeClr val="tx2"/>
              </a:solidFill>
              <a:latin typeface="Arial Narrow" pitchFamily="34" charset="0"/>
            </a:endParaRPr>
          </a:p>
          <a:p>
            <a:pPr algn="ctr"/>
            <a:r>
              <a:rPr lang="ru-RU" sz="900" b="1" dirty="0">
                <a:solidFill>
                  <a:schemeClr val="tx2"/>
                </a:solidFill>
                <a:latin typeface="Arial Narrow" pitchFamily="34" charset="0"/>
              </a:rPr>
              <a:t>(ПОВЫШЕНИЯ КВАЛИФИКАЦИИ) СПЕЦИАЛИСТОВ</a:t>
            </a:r>
          </a:p>
          <a:p>
            <a:pPr algn="ctr"/>
            <a:r>
              <a:rPr lang="ru-RU" sz="1400" b="1" dirty="0">
                <a:solidFill>
                  <a:schemeClr val="tx2"/>
                </a:solidFill>
                <a:latin typeface="Arial Narrow" pitchFamily="34" charset="0"/>
              </a:rPr>
              <a:t>“СМОЛЕНСКИЙ ОБЛАСТНОЙ ИНСТИТУТ РАЗВИТИЯ ОБРАЗОВАНИЯ”</a:t>
            </a: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287797756"/>
              </p:ext>
            </p:extLst>
          </p:nvPr>
        </p:nvGraphicFramePr>
        <p:xfrm>
          <a:off x="5418474" y="6165304"/>
          <a:ext cx="3634717" cy="4276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name="CorelDRAW" r:id="rId4" imgW="5193360" imgH="612360" progId="">
                  <p:embed/>
                </p:oleObj>
              </mc:Choice>
              <mc:Fallback>
                <p:oleObj name="CorelDRAW" r:id="rId4" imgW="5193360" imgH="612360" progId="">
                  <p:embed/>
                  <p:pic>
                    <p:nvPicPr>
                      <p:cNvPr id="0" name="Picture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18474" y="6165304"/>
                        <a:ext cx="3634717" cy="42761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9413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9C0E-67A6-4722-94DD-8BF1CDD30AC7}" type="datetimeFigureOut">
              <a:rPr lang="ru-RU" smtClean="0"/>
              <a:pPr/>
              <a:t>пт 09.06.23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7F82D-8E8D-4174-977C-D5BEB6B7E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91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9C0E-67A6-4722-94DD-8BF1CDD30AC7}" type="datetimeFigureOut">
              <a:rPr lang="ru-RU" smtClean="0"/>
              <a:pPr/>
              <a:t>пт 09.06.23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7F82D-8E8D-4174-977C-D5BEB6B7E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9203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:\Users\Владелец\Desktop\обложк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4"/>
            <a:ext cx="8945686" cy="6741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9C0E-67A6-4722-94DD-8BF1CDD30AC7}" type="datetimeFigureOut">
              <a:rPr lang="ru-RU" smtClean="0"/>
              <a:pPr/>
              <a:t>пт 09.06.23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7F82D-8E8D-4174-977C-D5BEB6B7E0D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17762"/>
          <a:stretch/>
        </p:blipFill>
        <p:spPr bwMode="auto">
          <a:xfrm>
            <a:off x="6638900" y="5318050"/>
            <a:ext cx="2314600" cy="140342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7666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9C0E-67A6-4722-94DD-8BF1CDD30AC7}" type="datetimeFigureOut">
              <a:rPr lang="ru-RU" smtClean="0"/>
              <a:pPr/>
              <a:t>пт 09.06.23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7F82D-8E8D-4174-977C-D5BEB6B7E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630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9C0E-67A6-4722-94DD-8BF1CDD30AC7}" type="datetimeFigureOut">
              <a:rPr lang="ru-RU" smtClean="0"/>
              <a:pPr/>
              <a:t>пт 09.06.23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7F82D-8E8D-4174-977C-D5BEB6B7E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0406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9C0E-67A6-4722-94DD-8BF1CDD30AC7}" type="datetimeFigureOut">
              <a:rPr lang="ru-RU" smtClean="0"/>
              <a:pPr/>
              <a:t>пт 09.06.23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7F82D-8E8D-4174-977C-D5BEB6B7E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033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9C0E-67A6-4722-94DD-8BF1CDD30AC7}" type="datetimeFigureOut">
              <a:rPr lang="ru-RU" smtClean="0"/>
              <a:pPr/>
              <a:t>пт 09.06.23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7F82D-8E8D-4174-977C-D5BEB6B7E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245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gradFill>
          <a:gsLst>
            <a:gs pos="0">
              <a:schemeClr val="accent2"/>
            </a:gs>
            <a:gs pos="50000">
              <a:schemeClr val="bg1"/>
            </a:gs>
            <a:gs pos="100000">
              <a:schemeClr val="accent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9C0E-67A6-4722-94DD-8BF1CDD30AC7}" type="datetimeFigureOut">
              <a:rPr lang="ru-RU" smtClean="0"/>
              <a:pPr/>
              <a:t>пт 09.06.23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7F82D-8E8D-4174-977C-D5BEB6B7E0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107504" y="116632"/>
            <a:ext cx="8928992" cy="6624736"/>
          </a:xfrm>
          <a:prstGeom prst="roundRect">
            <a:avLst>
              <a:gd name="adj" fmla="val 7256"/>
            </a:avLst>
          </a:prstGeom>
          <a:gradFill>
            <a:gsLst>
              <a:gs pos="0">
                <a:srgbClr val="2D7AB0"/>
              </a:gs>
              <a:gs pos="50000">
                <a:schemeClr val="bg1"/>
              </a:gs>
              <a:gs pos="100000">
                <a:srgbClr val="2D7AB0"/>
              </a:gs>
            </a:gsLst>
            <a:lin ang="5400000" scaled="0"/>
          </a:gradFill>
          <a:ln w="31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270000" y="261000"/>
            <a:ext cx="8604000" cy="6336000"/>
          </a:xfrm>
          <a:prstGeom prst="roundRect">
            <a:avLst>
              <a:gd name="adj" fmla="val 7256"/>
            </a:avLst>
          </a:prstGeom>
          <a:ln w="3175"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4"/>
          <p:cNvPicPr>
            <a:picLocks noChangeAspect="1" noChangeArrowheads="1"/>
          </p:cNvPicPr>
          <p:nvPr userDrawn="1"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762"/>
          <a:stretch/>
        </p:blipFill>
        <p:spPr bwMode="auto">
          <a:xfrm>
            <a:off x="8100392" y="6165304"/>
            <a:ext cx="831313" cy="504055"/>
          </a:xfrm>
          <a:prstGeom prst="rect">
            <a:avLst/>
          </a:prstGeom>
          <a:noFill/>
          <a:ln>
            <a:noFill/>
          </a:ln>
          <a:effectLst>
            <a:outerShdw blurRad="25400" dist="12700" dir="3600000" algn="ctr" rotWithShape="0">
              <a:schemeClr val="bg1"/>
            </a:outerShdw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2403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9C0E-67A6-4722-94DD-8BF1CDD30AC7}" type="datetimeFigureOut">
              <a:rPr lang="ru-RU" smtClean="0"/>
              <a:pPr/>
              <a:t>пт 09.06.23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7F82D-8E8D-4174-977C-D5BEB6B7E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676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F9C0E-67A6-4722-94DD-8BF1CDD30AC7}" type="datetimeFigureOut">
              <a:rPr lang="ru-RU" smtClean="0"/>
              <a:pPr/>
              <a:t>пт 09.06.23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C7F82D-8E8D-4174-977C-D5BEB6B7E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850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F9C0E-67A6-4722-94DD-8BF1CDD30AC7}" type="datetimeFigureOut">
              <a:rPr lang="ru-RU" smtClean="0"/>
              <a:pPr/>
              <a:t>пт 09.06.23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C7F82D-8E8D-4174-977C-D5BEB6B7E0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506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688032" y="2060848"/>
            <a:ext cx="7772400" cy="3082664"/>
          </a:xfrm>
        </p:spPr>
        <p:txBody>
          <a:bodyPr>
            <a:noAutofit/>
          </a:bodyPr>
          <a:lstStyle/>
          <a:p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>«</a:t>
            </a:r>
            <a:r>
              <a:rPr lang="ru-RU" sz="4800" b="1" dirty="0">
                <a:solidFill>
                  <a:srgbClr val="002060"/>
                </a:solidFill>
              </a:rPr>
              <a:t>Проблема КИМ предметных областей ОРКСЭ, ОДНКНР»</a:t>
            </a:r>
            <a:br>
              <a:rPr lang="ru-RU" sz="4800" dirty="0">
                <a:solidFill>
                  <a:srgbClr val="002060"/>
                </a:solidFill>
              </a:rPr>
            </a:br>
            <a:r>
              <a:rPr lang="ru-RU" sz="4800" dirty="0">
                <a:solidFill>
                  <a:srgbClr val="002060"/>
                </a:solidFill>
              </a:rPr>
              <a:t> </a:t>
            </a:r>
            <a:br>
              <a:rPr lang="ru-RU" sz="4800" dirty="0">
                <a:solidFill>
                  <a:srgbClr val="C00000"/>
                </a:solidFill>
              </a:rPr>
            </a:br>
            <a:endParaRPr lang="ru-RU" sz="4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908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357188" y="571500"/>
            <a:ext cx="857250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endParaRPr lang="ru-RU" dirty="0">
              <a:solidFill>
                <a:srgbClr val="C00000"/>
              </a:solidFill>
              <a:latin typeface="Arial" pitchFamily="34" charset="0"/>
            </a:endParaRPr>
          </a:p>
          <a:p>
            <a:pPr algn="ctr">
              <a:defRPr/>
            </a:pPr>
            <a:r>
              <a:rPr lang="ru-RU" sz="2000" b="1" dirty="0">
                <a:solidFill>
                  <a:srgbClr val="0D395F"/>
                </a:solidFill>
                <a:latin typeface="Arial" pitchFamily="34" charset="0"/>
              </a:rPr>
              <a:t>Творческая работа по теме « Жития святых»</a:t>
            </a:r>
          </a:p>
          <a:p>
            <a:pPr>
              <a:defRPr/>
            </a:pPr>
            <a:endParaRPr lang="ru-RU" b="1" dirty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  <a:p>
            <a:pPr>
              <a:defRPr/>
            </a:pPr>
            <a:r>
              <a:rPr lang="ru-RU" b="1" dirty="0">
                <a:solidFill>
                  <a:srgbClr val="0D395F"/>
                </a:solidFill>
                <a:latin typeface="Arial" pitchFamily="34" charset="0"/>
              </a:rPr>
              <a:t>Задание: Исследуй житие любого православного святого по следующему</a:t>
            </a:r>
          </a:p>
          <a:p>
            <a:pPr>
              <a:defRPr/>
            </a:pPr>
            <a:r>
              <a:rPr lang="ru-RU" b="1" dirty="0">
                <a:solidFill>
                  <a:srgbClr val="0D395F"/>
                </a:solidFill>
                <a:latin typeface="Arial" pitchFamily="34" charset="0"/>
              </a:rPr>
              <a:t> плану:</a:t>
            </a:r>
          </a:p>
          <a:p>
            <a:pPr>
              <a:defRPr/>
            </a:pPr>
            <a:endParaRPr lang="ru-RU" b="1" dirty="0">
              <a:solidFill>
                <a:srgbClr val="0D395F"/>
              </a:solidFill>
              <a:latin typeface="Arial" pitchFamily="34" charset="0"/>
            </a:endParaRPr>
          </a:p>
          <a:p>
            <a:pPr>
              <a:buFontTx/>
              <a:buChar char="-"/>
              <a:defRPr/>
            </a:pPr>
            <a:r>
              <a:rPr lang="ru-RU" b="1" dirty="0">
                <a:solidFill>
                  <a:srgbClr val="0D395F"/>
                </a:solidFill>
                <a:latin typeface="Arial" pitchFamily="34" charset="0"/>
              </a:rPr>
              <a:t>Семья. Какие положительные качества личности проявлялись</a:t>
            </a:r>
          </a:p>
          <a:p>
            <a:pPr>
              <a:defRPr/>
            </a:pPr>
            <a:r>
              <a:rPr lang="ru-RU" b="1" dirty="0">
                <a:solidFill>
                  <a:srgbClr val="0D395F"/>
                </a:solidFill>
                <a:latin typeface="Arial" pitchFamily="34" charset="0"/>
              </a:rPr>
              <a:t> в его детстве?</a:t>
            </a:r>
          </a:p>
          <a:p>
            <a:pPr>
              <a:defRPr/>
            </a:pPr>
            <a:endParaRPr lang="ru-RU" b="1" dirty="0">
              <a:solidFill>
                <a:srgbClr val="0D395F"/>
              </a:solidFill>
              <a:latin typeface="Arial" pitchFamily="34" charset="0"/>
            </a:endParaRPr>
          </a:p>
          <a:p>
            <a:pPr>
              <a:defRPr/>
            </a:pPr>
            <a:r>
              <a:rPr lang="ru-RU" b="1" dirty="0">
                <a:solidFill>
                  <a:srgbClr val="0D395F"/>
                </a:solidFill>
                <a:latin typeface="Arial" pitchFamily="34" charset="0"/>
              </a:rPr>
              <a:t>- Служение Богу.</a:t>
            </a:r>
          </a:p>
          <a:p>
            <a:pPr>
              <a:defRPr/>
            </a:pPr>
            <a:endParaRPr lang="ru-RU" b="1" dirty="0">
              <a:solidFill>
                <a:srgbClr val="0D395F"/>
              </a:solidFill>
              <a:latin typeface="Arial" pitchFamily="34" charset="0"/>
            </a:endParaRPr>
          </a:p>
          <a:p>
            <a:pPr>
              <a:defRPr/>
            </a:pPr>
            <a:r>
              <a:rPr lang="ru-RU" b="1" dirty="0">
                <a:solidFill>
                  <a:srgbClr val="0D395F"/>
                </a:solidFill>
                <a:latin typeface="Arial" pitchFamily="34" charset="0"/>
              </a:rPr>
              <a:t>- Прославление (Как и почему его стали почитать люди?).</a:t>
            </a:r>
          </a:p>
          <a:p>
            <a:pPr>
              <a:defRPr/>
            </a:pPr>
            <a:endParaRPr lang="ru-RU" b="1" dirty="0">
              <a:solidFill>
                <a:srgbClr val="0D395F"/>
              </a:solidFill>
              <a:latin typeface="Arial" pitchFamily="34" charset="0"/>
            </a:endParaRPr>
          </a:p>
          <a:p>
            <a:pPr>
              <a:defRPr/>
            </a:pPr>
            <a:r>
              <a:rPr lang="ru-RU" b="1" dirty="0">
                <a:solidFill>
                  <a:srgbClr val="0D395F"/>
                </a:solidFill>
                <a:latin typeface="Arial" pitchFamily="34" charset="0"/>
              </a:rPr>
              <a:t>-Иконописное изображение святого.</a:t>
            </a:r>
          </a:p>
          <a:p>
            <a:pPr>
              <a:buFontTx/>
              <a:buChar char="-"/>
              <a:defRPr/>
            </a:pPr>
            <a:endParaRPr lang="ru-RU" b="1" dirty="0">
              <a:solidFill>
                <a:srgbClr val="0D395F"/>
              </a:solidFill>
              <a:latin typeface="Arial" pitchFamily="34" charset="0"/>
            </a:endParaRPr>
          </a:p>
          <a:p>
            <a:pPr>
              <a:buFontTx/>
              <a:buChar char="-"/>
              <a:defRPr/>
            </a:pPr>
            <a:r>
              <a:rPr lang="ru-RU" b="1" dirty="0">
                <a:solidFill>
                  <a:srgbClr val="0D395F"/>
                </a:solidFill>
                <a:latin typeface="Arial" pitchFamily="34" charset="0"/>
              </a:rPr>
              <a:t>Храмы, освящённые в честь святого (Где находится? Когда построен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  <a:t>?).</a:t>
            </a:r>
          </a:p>
          <a:p>
            <a:pPr>
              <a:defRPr/>
            </a:pPr>
            <a:br>
              <a:rPr lang="ru-RU" b="1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</a:rPr>
            </a:br>
            <a:endParaRPr lang="ru-RU" b="1" dirty="0">
              <a:solidFill>
                <a:schemeClr val="accent6">
                  <a:lumMod val="50000"/>
                </a:schemeClr>
              </a:solidFill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tint val="88000"/>
                    <a:satMod val="150000"/>
                  </a:schemeClr>
                </a:solidFill>
              </a:rPr>
              <a:t>Спасибо </a:t>
            </a:r>
            <a:r>
              <a:rPr lang="ru-RU">
                <a:solidFill>
                  <a:schemeClr val="accent1">
                    <a:tint val="88000"/>
                    <a:satMod val="150000"/>
                  </a:schemeClr>
                </a:solidFill>
              </a:rPr>
              <a:t>за внимание!</a:t>
            </a:r>
          </a:p>
        </p:txBody>
      </p:sp>
      <p:pic>
        <p:nvPicPr>
          <p:cNvPr id="26627" name="Picture 5" descr="http://kirovipk.ru/sites/default/files/novost/duhovnoe-nravstvennoe_vospitanie_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28813" y="1500188"/>
            <a:ext cx="5295900" cy="3829050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>
                <a:solidFill>
                  <a:srgbClr val="C00000"/>
                </a:solidFill>
              </a:rPr>
              <a:t>5 класс  ОДНКНР</a:t>
            </a:r>
          </a:p>
          <a:p>
            <a:pPr algn="ctr">
              <a:buNone/>
            </a:pPr>
            <a:r>
              <a:rPr lang="ru-RU" sz="4000" dirty="0">
                <a:solidFill>
                  <a:srgbClr val="C00000"/>
                </a:solidFill>
              </a:rPr>
              <a:t>Б.Пивоваров « Родное слово»</a:t>
            </a:r>
          </a:p>
        </p:txBody>
      </p:sp>
      <p:pic>
        <p:nvPicPr>
          <p:cNvPr id="4" name="Picture 3" descr="D:\ppt\2014-opk-line\jpg\05-opk-textbook-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3071810"/>
            <a:ext cx="2511425" cy="308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1"/>
          <p:cNvSpPr txBox="1">
            <a:spLocks noChangeArrowheads="1"/>
          </p:cNvSpPr>
          <p:nvPr/>
        </p:nvSpPr>
        <p:spPr bwMode="auto">
          <a:xfrm>
            <a:off x="571500" y="571500"/>
            <a:ext cx="75009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C00000"/>
                </a:solidFill>
              </a:rPr>
              <a:t> </a:t>
            </a:r>
            <a:r>
              <a:rPr lang="ru-RU" sz="2400">
                <a:solidFill>
                  <a:srgbClr val="C00000"/>
                </a:solidFill>
              </a:rPr>
              <a:t>Особенности оценивания учащихся </a:t>
            </a:r>
          </a:p>
          <a:p>
            <a:pPr algn="ctr"/>
            <a:r>
              <a:rPr lang="ru-RU" sz="2400">
                <a:solidFill>
                  <a:srgbClr val="C00000"/>
                </a:solidFill>
              </a:rPr>
              <a:t>на уроках духовно- нравственного цикла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57188" y="2143125"/>
            <a:ext cx="8429625" cy="87106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rgbClr val="0D395F"/>
                </a:solidFill>
              </a:rPr>
              <a:t>1.Обучающая функция(  прирост знаний, умений, навыков)</a:t>
            </a:r>
          </a:p>
          <a:p>
            <a:pPr>
              <a:defRPr/>
            </a:pPr>
            <a:endParaRPr lang="ru-RU" sz="2000" b="1" dirty="0">
              <a:solidFill>
                <a:srgbClr val="0D395F"/>
              </a:solidFill>
            </a:endParaRPr>
          </a:p>
          <a:p>
            <a:pPr>
              <a:defRPr/>
            </a:pPr>
            <a:r>
              <a:rPr lang="ru-RU" sz="2000" b="1" dirty="0">
                <a:solidFill>
                  <a:srgbClr val="0D395F"/>
                </a:solidFill>
              </a:rPr>
              <a:t>2.Развивающая функция (развитие речи учащихся, памяти, мышления, способность к совместному размышлению)</a:t>
            </a:r>
          </a:p>
          <a:p>
            <a:pPr>
              <a:defRPr/>
            </a:pPr>
            <a:endParaRPr lang="ru-RU" sz="2000" b="1" dirty="0">
              <a:solidFill>
                <a:srgbClr val="0D395F"/>
              </a:solidFill>
            </a:endParaRPr>
          </a:p>
          <a:p>
            <a:pPr>
              <a:defRPr/>
            </a:pPr>
            <a:r>
              <a:rPr lang="ru-RU" sz="2000" b="1" dirty="0">
                <a:solidFill>
                  <a:srgbClr val="0D395F"/>
                </a:solidFill>
              </a:rPr>
              <a:t>3.Воспитательная функция(развитие « личностных блоков» учащегося: старательность, ответственность и.т.д.)</a:t>
            </a:r>
          </a:p>
          <a:p>
            <a:pPr>
              <a:defRPr/>
            </a:pPr>
            <a:endParaRPr lang="ru-RU" sz="2000" b="1" dirty="0">
              <a:solidFill>
                <a:srgbClr val="0D395F"/>
              </a:solidFill>
            </a:endParaRPr>
          </a:p>
          <a:p>
            <a:pPr>
              <a:defRPr/>
            </a:pPr>
            <a:r>
              <a:rPr lang="ru-RU" sz="2000" b="1" dirty="0">
                <a:solidFill>
                  <a:srgbClr val="0D395F"/>
                </a:solidFill>
              </a:rPr>
              <a:t>4.Побудительная функция(стимуляция ребёнка заниматься дальше изучением предмета)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2"/>
          <p:cNvSpPr>
            <a:spLocks noChangeArrowheads="1"/>
          </p:cNvSpPr>
          <p:nvPr/>
        </p:nvSpPr>
        <p:spPr bwMode="auto">
          <a:xfrm>
            <a:off x="3357563" y="714375"/>
            <a:ext cx="3857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C00000"/>
                </a:solidFill>
              </a:rPr>
              <a:t>Критерии оценки </a:t>
            </a:r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813" y="1428750"/>
          <a:ext cx="785818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47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134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/>
                        <a:t>1.Критерий  факта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/>
                        <a:t>В каком объёме и на каком уровне усвоен материал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>
                          <a:solidFill>
                            <a:srgbClr val="002060"/>
                          </a:solidFill>
                        </a:rPr>
                        <a:t>2.Критерий отношений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Как ученик, используя полученные знания выражает отношение к себе, окружающим людям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>
                          <a:solidFill>
                            <a:srgbClr val="002060"/>
                          </a:solidFill>
                        </a:rPr>
                        <a:t>3.Критерий деятельности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rgbClr val="002060"/>
                          </a:solidFill>
                        </a:rPr>
                        <a:t>Какие виды деятельности ученик преимущественно проводит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85750" y="4143375"/>
            <a:ext cx="8572500" cy="2862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2">
                    <a:lumMod val="75000"/>
                  </a:schemeClr>
                </a:solidFill>
              </a:rPr>
              <a:t>Специфические особенности оценивания</a:t>
            </a:r>
          </a:p>
          <a:p>
            <a:pPr algn="ctr">
              <a:defRPr/>
            </a:pPr>
            <a:endParaRPr lang="ru-RU" dirty="0"/>
          </a:p>
          <a:p>
            <a:pPr algn="ctr">
              <a:defRPr/>
            </a:pPr>
            <a:r>
              <a:rPr lang="ru-RU" dirty="0"/>
              <a:t>-</a:t>
            </a:r>
            <a:r>
              <a:rPr lang="ru-RU" dirty="0">
                <a:solidFill>
                  <a:srgbClr val="002060"/>
                </a:solidFill>
              </a:rPr>
              <a:t>альтернативность ответа</a:t>
            </a:r>
          </a:p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- право морального выбора</a:t>
            </a:r>
          </a:p>
          <a:p>
            <a:pPr algn="ctr"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Разделы: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Святые слова</a:t>
            </a:r>
          </a:p>
          <a:p>
            <a:pPr algn="ctr"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 Обязательные слова </a:t>
            </a:r>
          </a:p>
          <a:p>
            <a:pPr algn="ctr"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Мудрые слова </a:t>
            </a:r>
          </a:p>
          <a:p>
            <a:pPr algn="ctr"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Слова забытые</a:t>
            </a:r>
          </a:p>
          <a:p>
            <a:pPr algn="ctr"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 Неологизмы</a:t>
            </a:r>
          </a:p>
          <a:p>
            <a:pPr algn="ctr"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Слова имена</a:t>
            </a:r>
          </a:p>
          <a:p>
            <a:pPr algn="ctr">
              <a:buNone/>
            </a:pPr>
            <a:r>
              <a:rPr lang="ru-RU" sz="3600" b="1" i="1" dirty="0">
                <a:solidFill>
                  <a:srgbClr val="002060"/>
                </a:solidFill>
              </a:rPr>
              <a:t> Крылатые слов</a:t>
            </a:r>
            <a:r>
              <a:rPr lang="ru-RU" b="1" dirty="0">
                <a:solidFill>
                  <a:srgbClr val="002060"/>
                </a:solidFill>
              </a:rPr>
              <a:t>а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857232"/>
            <a:ext cx="8269118" cy="3714776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rgbClr val="C00000"/>
                </a:solidFill>
              </a:rPr>
              <a:t>Проект </a:t>
            </a:r>
            <a:br>
              <a:rPr lang="ru-RU" sz="4800" dirty="0">
                <a:solidFill>
                  <a:srgbClr val="0D395F"/>
                </a:solidFill>
              </a:rPr>
            </a:br>
            <a:r>
              <a:rPr lang="ru-RU" sz="6600" dirty="0">
                <a:solidFill>
                  <a:srgbClr val="C00000"/>
                </a:solidFill>
              </a:rPr>
              <a:t>« </a:t>
            </a:r>
            <a:r>
              <a:rPr lang="ru-RU" sz="5400" i="1" dirty="0">
                <a:solidFill>
                  <a:srgbClr val="C00000"/>
                </a:solidFill>
              </a:rPr>
              <a:t>Энциклопедия одного слова»</a:t>
            </a:r>
            <a:endParaRPr lang="ru-RU" sz="5400" i="1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18131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>
                <a:solidFill>
                  <a:srgbClr val="0D395F"/>
                </a:solidFill>
              </a:rPr>
              <a:t>План</a:t>
            </a:r>
            <a:br>
              <a:rPr lang="ru-RU" dirty="0">
                <a:solidFill>
                  <a:srgbClr val="0D395F"/>
                </a:solidFill>
              </a:rPr>
            </a:br>
            <a:endParaRPr lang="ru-RU" dirty="0">
              <a:solidFill>
                <a:srgbClr val="0D395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solidFill>
                  <a:srgbClr val="0D395F"/>
                </a:solidFill>
              </a:rPr>
              <a:t>1.Лексическое значение слова( по Толковому словарю)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</a:rPr>
              <a:t>2.Словообразование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</a:rPr>
              <a:t>3.Синонимы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</a:rPr>
              <a:t>4.Антонимы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</a:rPr>
              <a:t>5.Этимология слова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</a:rPr>
              <a:t>6.Эпитет к слову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</a:rPr>
              <a:t>7.Пословица, крылатое выражение, строчка из стихотворения с этим словом.</a:t>
            </a:r>
          </a:p>
          <a:p>
            <a:pPr>
              <a:buNone/>
            </a:pPr>
            <a:r>
              <a:rPr lang="ru-RU" sz="2400" dirty="0">
                <a:solidFill>
                  <a:srgbClr val="002060"/>
                </a:solidFill>
              </a:rPr>
              <a:t>8.Синквейн или отрывок из художественного произведения с этим словом, эссе ит.д.)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D395F"/>
                </a:solidFill>
              </a:rPr>
              <a:t>Поиграем со словом.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901014" cy="4829195"/>
          </a:xfrm>
        </p:spPr>
        <p:txBody>
          <a:bodyPr>
            <a:normAutofit/>
          </a:bodyPr>
          <a:lstStyle/>
          <a:p>
            <a:pPr lvl="5">
              <a:buNone/>
            </a:pPr>
            <a:r>
              <a:rPr lang="ru-RU" sz="4000" dirty="0">
                <a:solidFill>
                  <a:srgbClr val="0D395F"/>
                </a:solidFill>
              </a:rPr>
              <a:t>Составить</a:t>
            </a:r>
            <a:r>
              <a:rPr lang="ru-RU" sz="4000" dirty="0"/>
              <a:t> </a:t>
            </a:r>
            <a:r>
              <a:rPr lang="ru-RU" sz="4000" dirty="0">
                <a:solidFill>
                  <a:srgbClr val="0D395F"/>
                </a:solidFill>
              </a:rPr>
              <a:t>кроссворд из ……слов </a:t>
            </a:r>
          </a:p>
          <a:p>
            <a:pPr lvl="5">
              <a:buNone/>
            </a:pPr>
            <a:r>
              <a:rPr lang="ru-RU" sz="4800" dirty="0">
                <a:solidFill>
                  <a:srgbClr val="C00000"/>
                </a:solidFill>
              </a:rPr>
              <a:t>святых</a:t>
            </a:r>
          </a:p>
          <a:p>
            <a:pPr lvl="5">
              <a:buNone/>
            </a:pPr>
            <a:r>
              <a:rPr lang="ru-RU" sz="4800" dirty="0">
                <a:solidFill>
                  <a:srgbClr val="C00000"/>
                </a:solidFill>
              </a:rPr>
              <a:t>обязательных мудрых забытых…</a:t>
            </a:r>
            <a:r>
              <a:rPr lang="ru-RU" sz="2800" dirty="0">
                <a:solidFill>
                  <a:srgbClr val="C00000"/>
                </a:solidFill>
              </a:rPr>
              <a:t>..</a:t>
            </a:r>
          </a:p>
          <a:p>
            <a:pPr>
              <a:buNone/>
            </a:pPr>
            <a:endParaRPr lang="ru-RU" sz="28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0D395F"/>
                </a:solidFill>
              </a:rPr>
              <a:t>Сочинение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>
                <a:solidFill>
                  <a:srgbClr val="0D395F"/>
                </a:solidFill>
              </a:rPr>
              <a:t>Почему надо следить за своей речью?</a:t>
            </a:r>
          </a:p>
          <a:p>
            <a:r>
              <a:rPr lang="ru-RU" i="1" dirty="0">
                <a:solidFill>
                  <a:srgbClr val="0D395F"/>
                </a:solidFill>
              </a:rPr>
              <a:t>Мои заветные страницы</a:t>
            </a:r>
          </a:p>
          <a:p>
            <a:r>
              <a:rPr lang="ru-RU" i="1" dirty="0">
                <a:solidFill>
                  <a:srgbClr val="0D395F"/>
                </a:solidFill>
              </a:rPr>
              <a:t>Самые важные слова в православной культуре России.</a:t>
            </a:r>
          </a:p>
          <a:p>
            <a:r>
              <a:rPr lang="ru-RU" i="1" dirty="0">
                <a:solidFill>
                  <a:srgbClr val="0D395F"/>
                </a:solidFill>
              </a:rPr>
              <a:t>От каких слов я хочу избавиться</a:t>
            </a:r>
          </a:p>
          <a:p>
            <a:r>
              <a:rPr lang="ru-RU" i="1" dirty="0">
                <a:solidFill>
                  <a:srgbClr val="0D395F"/>
                </a:solidFill>
              </a:rPr>
              <a:t>Не произносить плохие слова: сила или слабость?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иний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1349</TotalTime>
  <Words>354</Words>
  <Application>Microsoft Office PowerPoint</Application>
  <PresentationFormat>Экран (4:3)</PresentationFormat>
  <Paragraphs>93</Paragraphs>
  <Slides>11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Arial Narrow</vt:lpstr>
      <vt:lpstr>Calibri</vt:lpstr>
      <vt:lpstr>Тема Office</vt:lpstr>
      <vt:lpstr>CorelDRAW</vt:lpstr>
      <vt:lpstr> «Проблема КИМ предметных областей ОРКСЭ, ОДНКНР»   </vt:lpstr>
      <vt:lpstr>Презентация PowerPoint</vt:lpstr>
      <vt:lpstr>Презентация PowerPoint</vt:lpstr>
      <vt:lpstr>Презентация PowerPoint</vt:lpstr>
      <vt:lpstr>Разделы:</vt:lpstr>
      <vt:lpstr>Проект  « Энциклопедия одного слова»</vt:lpstr>
      <vt:lpstr> План </vt:lpstr>
      <vt:lpstr>Поиграем со словом.</vt:lpstr>
      <vt:lpstr>Сочинение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Орешкова</dc:creator>
  <cp:lastModifiedBy>User</cp:lastModifiedBy>
  <cp:revision>148</cp:revision>
  <cp:lastPrinted>2015-10-27T08:35:44Z</cp:lastPrinted>
  <dcterms:created xsi:type="dcterms:W3CDTF">2014-10-13T16:05:55Z</dcterms:created>
  <dcterms:modified xsi:type="dcterms:W3CDTF">2023-06-09T12:34:10Z</dcterms:modified>
</cp:coreProperties>
</file>