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7" r:id="rId5"/>
    <p:sldId id="269" r:id="rId6"/>
    <p:sldId id="262" r:id="rId7"/>
    <p:sldId id="263" r:id="rId8"/>
    <p:sldId id="264" r:id="rId9"/>
    <p:sldId id="260" r:id="rId10"/>
    <p:sldId id="257" r:id="rId11"/>
    <p:sldId id="261" r:id="rId12"/>
    <p:sldId id="266" r:id="rId13"/>
    <p:sldId id="270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84;&#1086;&#1080;%20&#1076;&#1086;&#1082;&#1091;&#1084;&#1077;&#1085;&#1090;&#1099;\&#1072;&#1085;&#1082;&#1077;&#1090;&#1080;&#1088;&#1086;&#1074;&#1072;&#1085;&#1080;&#107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84;&#1086;&#1080;%20&#1076;&#1086;&#1082;&#1091;&#1084;&#1077;&#1085;&#1090;&#1099;\&#1072;&#1085;&#1082;&#1077;&#1090;&#1080;&#1088;&#1086;&#1074;&#1072;&#1085;&#1080;&#107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ser>
          <c:idx val="0"/>
          <c:order val="0"/>
          <c:explosion val="25"/>
          <c:dPt>
            <c:idx val="0"/>
            <c:explosion val="45"/>
          </c:dPt>
          <c:cat>
            <c:strRef>
              <c:f>Лист1!$B$9:$B$11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сомневаюсь</c:v>
                </c:pt>
              </c:strCache>
            </c:strRef>
          </c:cat>
          <c:val>
            <c:numRef>
              <c:f>Лист1!$C$9:$C$11</c:f>
              <c:numCache>
                <c:formatCode>General</c:formatCode>
                <c:ptCount val="3"/>
                <c:pt idx="0">
                  <c:v>26</c:v>
                </c:pt>
                <c:pt idx="1">
                  <c:v>0</c:v>
                </c:pt>
                <c:pt idx="2">
                  <c:v>3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7.1988407699037624E-2"/>
          <c:y val="5.1400554097404488E-2"/>
          <c:w val="0.89745603674540686"/>
          <c:h val="0.79926326917468649"/>
        </c:manualLayout>
      </c:layout>
      <c:bar3DChart>
        <c:barDir val="col"/>
        <c:grouping val="stacked"/>
        <c:ser>
          <c:idx val="0"/>
          <c:order val="0"/>
          <c:dPt>
            <c:idx val="0"/>
            <c:spPr>
              <a:solidFill>
                <a:schemeClr val="accent2"/>
              </a:solidFill>
            </c:spPr>
          </c:dPt>
          <c:dPt>
            <c:idx val="1"/>
            <c:spPr>
              <a:solidFill>
                <a:schemeClr val="accent4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Lbls>
            <c:showVal val="1"/>
          </c:dLbls>
          <c:cat>
            <c:strRef>
              <c:f>Лист1!$B$42:$B$44</c:f>
              <c:strCache>
                <c:ptCount val="3"/>
                <c:pt idx="0">
                  <c:v>люблю</c:v>
                </c:pt>
                <c:pt idx="1">
                  <c:v>уважаю</c:v>
                </c:pt>
                <c:pt idx="2">
                  <c:v>стремлюсь сделать её лучше</c:v>
                </c:pt>
              </c:strCache>
            </c:strRef>
          </c:cat>
          <c:val>
            <c:numRef>
              <c:f>Лист1!$C$42:$C$44</c:f>
              <c:numCache>
                <c:formatCode>General</c:formatCode>
                <c:ptCount val="3"/>
                <c:pt idx="0">
                  <c:v>23</c:v>
                </c:pt>
                <c:pt idx="1">
                  <c:v>23</c:v>
                </c:pt>
                <c:pt idx="2">
                  <c:v>16</c:v>
                </c:pt>
              </c:numCache>
            </c:numRef>
          </c:val>
        </c:ser>
        <c:shape val="cylinder"/>
        <c:axId val="58435456"/>
        <c:axId val="58436992"/>
        <c:axId val="0"/>
      </c:bar3DChart>
      <c:catAx>
        <c:axId val="58435456"/>
        <c:scaling>
          <c:orientation val="minMax"/>
        </c:scaling>
        <c:axPos val="b"/>
        <c:tickLblPos val="nextTo"/>
        <c:crossAx val="58436992"/>
        <c:crosses val="autoZero"/>
        <c:auto val="1"/>
        <c:lblAlgn val="ctr"/>
        <c:lblOffset val="100"/>
      </c:catAx>
      <c:valAx>
        <c:axId val="58436992"/>
        <c:scaling>
          <c:orientation val="minMax"/>
        </c:scaling>
        <c:axPos val="l"/>
        <c:majorGridlines/>
        <c:numFmt formatCode="General" sourceLinked="1"/>
        <c:tickLblPos val="nextTo"/>
        <c:crossAx val="58435456"/>
        <c:crosses val="autoZero"/>
        <c:crossBetween val="between"/>
      </c:valAx>
      <c:spPr>
        <a:noFill/>
        <a:ln w="25400">
          <a:noFill/>
        </a:ln>
      </c:spPr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6/9/2023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6/9/2023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6/9/2023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6/9/2023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6/9/2023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6/9/2023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6/9/2023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6/9/2023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6/9/2023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6/9/2023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6/9/2023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6/9/2023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3%D0%BE%D1%81%D1%83%D0%B4%D0%B0%D1%80%D1%81%D1%82%D0%B2%D0%B5%D0%BD%D0%BD%D0%B0%D1%8F_%D0%B4%D1%83%D0%BC%D0%B0_%D0%A0%D0%BE%D1%81%D1%81%D0%B8%D0%B9%D1%81%D0%BA%D0%BE%D0%B9_%D0%B8%D0%BC%D0%BF%D0%B5%D1%80%D0%B8%D0%B8_I_%D1%81%D0%BE%D0%B7%D1%8B%D0%B2%D0%B0" TargetMode="External"/><Relationship Id="rId3" Type="http://schemas.openxmlformats.org/officeDocument/2006/relationships/hyperlink" Target="http://ru.wikipedia.org/wiki/%D0%9C%D0%B8%D0%BD%D0%B8%D1%81%D1%82%D1%80%D1%8B_%D0%B2%D0%BD%D1%83%D1%82%D1%80%D0%B5%D0%BD%D0%BD%D0%B8%D1%85_%D0%B4%D0%B5%D0%BB_%D0%A0%D0%BE%D1%81%D1%81%D0%B8%D0%B8" TargetMode="External"/><Relationship Id="rId7" Type="http://schemas.openxmlformats.org/officeDocument/2006/relationships/hyperlink" Target="http://ru.wikipedia.org/wiki/%D0%9D%D0%B8%D0%BA%D0%BE%D0%BB%D0%B0%D0%B9_II" TargetMode="External"/><Relationship Id="rId2" Type="http://schemas.openxmlformats.org/officeDocument/2006/relationships/hyperlink" Target="http://ru.wikipedia.org/wiki/%D0%A1%D0%B0%D1%80%D0%B0%D1%82%D0%BE%D0%B2%D1%81%D0%BA%D0%B0%D1%8F_%D0%B3%D1%83%D0%B1%D0%B5%D1%80%D0%BD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906_%D0%B3%D0%BE%D0%B4" TargetMode="External"/><Relationship Id="rId5" Type="http://schemas.openxmlformats.org/officeDocument/2006/relationships/hyperlink" Target="http://ru.wikipedia.org/wiki/%D0%A0%D0%B5%D0%B2%D0%BE%D0%BB%D1%8E%D1%86%D0%B8%D1%8F_1905%E2%80%941907_%D0%B3%D0%BE%D0%B4%D0%BE%D0%B2_%D0%B2_%D0%A0%D0%BE%D1%81%D1%81%D0%B8%D0%B8" TargetMode="External"/><Relationship Id="rId4" Type="http://schemas.openxmlformats.org/officeDocument/2006/relationships/hyperlink" Target="http://ru.wikipedia.org/wiki/%D0%9F%D1%80%D0%B5%D0%BC%D1%8C%D0%B5%D1%80-%D0%BC%D0%B8%D0%BD%D0%B8%D1%81%D1%82%D1%80%D1%8B_%D0%A0%D0%BE%D1%81%D1%81%D0%B8%D0%B8" TargetMode="External"/><Relationship Id="rId9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bg1"/>
                </a:solidFill>
                <a:latin typeface="+mn-lt"/>
              </a:rPr>
              <a:t>Исследовательский проект</a:t>
            </a:r>
            <a:br>
              <a:rPr lang="ru-RU" sz="2000" dirty="0" smtClean="0">
                <a:solidFill>
                  <a:schemeClr val="bg1"/>
                </a:solidFill>
                <a:latin typeface="+mn-lt"/>
              </a:rPr>
            </a:br>
            <a:r>
              <a:rPr lang="ru-RU" sz="2000" dirty="0" smtClean="0">
                <a:solidFill>
                  <a:schemeClr val="bg1"/>
                </a:solidFill>
                <a:latin typeface="+mn-lt"/>
              </a:rPr>
              <a:t>«Я- патриот!»</a:t>
            </a:r>
            <a:endParaRPr lang="ru-RU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857168" y="4869160"/>
            <a:ext cx="4747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ru-RU" b="1" i="1" dirty="0" smtClean="0">
                <a:solidFill>
                  <a:schemeClr val="bg1"/>
                </a:solidFill>
              </a:rPr>
              <a:t>Работу выполнила </a:t>
            </a:r>
          </a:p>
          <a:p>
            <a:pPr algn="r">
              <a:defRPr/>
            </a:pPr>
            <a:r>
              <a:rPr lang="ru-RU" b="1" i="1" dirty="0" smtClean="0">
                <a:solidFill>
                  <a:schemeClr val="bg1"/>
                </a:solidFill>
              </a:rPr>
              <a:t>обучающаяся 2 «а» класса</a:t>
            </a:r>
          </a:p>
          <a:p>
            <a:pPr algn="r">
              <a:defRPr/>
            </a:pPr>
            <a:r>
              <a:rPr lang="ru-RU" b="1" i="1" dirty="0" smtClean="0">
                <a:solidFill>
                  <a:schemeClr val="bg1"/>
                </a:solidFill>
              </a:rPr>
              <a:t>МОУ «СОШ №14 города Пугачёва </a:t>
            </a:r>
          </a:p>
          <a:p>
            <a:pPr algn="r">
              <a:defRPr/>
            </a:pPr>
            <a:r>
              <a:rPr lang="ru-RU" b="1" i="1" dirty="0" smtClean="0">
                <a:solidFill>
                  <a:schemeClr val="bg1"/>
                </a:solidFill>
              </a:rPr>
              <a:t>имени П.А.Столыпина</a:t>
            </a:r>
          </a:p>
          <a:p>
            <a:pPr algn="r">
              <a:defRPr/>
            </a:pPr>
            <a:r>
              <a:rPr lang="ru-RU" b="1" i="1" dirty="0" smtClean="0">
                <a:solidFill>
                  <a:schemeClr val="bg1"/>
                </a:solidFill>
              </a:rPr>
              <a:t>Евстафьева Евгения</a:t>
            </a:r>
          </a:p>
          <a:p>
            <a:pPr algn="r">
              <a:defRPr/>
            </a:pPr>
            <a:r>
              <a:rPr lang="ru-RU" b="1" i="1" dirty="0" smtClean="0">
                <a:solidFill>
                  <a:schemeClr val="bg1"/>
                </a:solidFill>
              </a:rPr>
              <a:t>Руководитель Т.В.Казгунова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908720"/>
            <a:ext cx="4057648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95536" y="332656"/>
            <a:ext cx="8581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Муниципальное общеобразовательное учреждение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«Средняя общеобразовательная школа № 14 города Пугачёва имени П.А.Столыпина»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Великая Отечественная война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692696"/>
            <a:ext cx="8892480" cy="5616664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Мой классный руководитель Татьяна Владимировна </a:t>
            </a:r>
            <a:r>
              <a:rPr lang="ru-RU" sz="2000" b="1" dirty="0" err="1" smtClean="0"/>
              <a:t>Казгунова</a:t>
            </a:r>
            <a:r>
              <a:rPr lang="ru-RU" sz="2000" b="1" dirty="0" smtClean="0"/>
              <a:t> на уроках, классных часах нам рассказывает о незабываемых событиях Великой Отечественной войны. Наш патриотический класс активно  принимает участие в мероприятиях данного направления.</a:t>
            </a:r>
            <a:endParaRPr lang="ru-RU" sz="20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43600" y="2417507"/>
            <a:ext cx="3600400" cy="444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C:\Users\1\AppData\Local\Microsoft\Windows\Temporary Internet Files\Content.Word\IMG_546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4118493"/>
            <a:ext cx="5004048" cy="2739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51520" y="2708920"/>
            <a:ext cx="56545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Возложение цветов к памятнику Неизвестного</a:t>
            </a:r>
          </a:p>
          <a:p>
            <a:r>
              <a:rPr lang="ru-RU" sz="2000" dirty="0" smtClean="0"/>
              <a:t>солдата 9 мая 2021 г..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+mn-lt"/>
              </a:rPr>
              <a:t>Встреча с ветеранами локальных войн, </a:t>
            </a:r>
            <a:br>
              <a:rPr lang="ru-RU" sz="2000" dirty="0" smtClean="0">
                <a:solidFill>
                  <a:schemeClr val="tx1"/>
                </a:solidFill>
                <a:latin typeface="+mn-lt"/>
              </a:rPr>
            </a:b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экскурсоводами областного музея военного оружия.</a:t>
            </a:r>
            <a:endParaRPr lang="ru-RU" sz="20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4437112"/>
            <a:ext cx="6950679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196752"/>
            <a:ext cx="484718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1483332"/>
            <a:ext cx="4211960" cy="2881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О, спорт, ты –мир!</a:t>
            </a:r>
            <a:b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Чтобы стать настоящим патриотом, спорт в этом - первый помощник!</a:t>
            </a:r>
            <a:b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Всем классом готовимся к сдаче норм ГТО!</a:t>
            </a:r>
            <a:endParaRPr lang="ru-RU" sz="20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412776"/>
            <a:ext cx="3779956" cy="4933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76825" y="1340768"/>
            <a:ext cx="3784253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76470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+mn-lt"/>
              </a:rPr>
              <a:t>Люблю наш родной край, свою малую родину, животных, выступаю на сцене! </a:t>
            </a:r>
            <a:br>
              <a:rPr lang="ru-RU" sz="2000" dirty="0" smtClean="0">
                <a:solidFill>
                  <a:schemeClr val="bg1"/>
                </a:solidFill>
                <a:latin typeface="+mn-lt"/>
              </a:rPr>
            </a:br>
            <a:r>
              <a:rPr lang="ru-RU" sz="2000" dirty="0" smtClean="0">
                <a:solidFill>
                  <a:schemeClr val="bg1"/>
                </a:solidFill>
                <a:latin typeface="+mn-lt"/>
              </a:rPr>
              <a:t>Я люблю тебя, жизнь!</a:t>
            </a:r>
            <a:endParaRPr lang="ru-RU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08720"/>
            <a:ext cx="2595290" cy="346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2204864"/>
            <a:ext cx="3368910" cy="449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65658" y="836712"/>
            <a:ext cx="307834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72200" y="3518248"/>
            <a:ext cx="2312136" cy="3339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8884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+mn-lt"/>
              </a:rPr>
              <a:t>Вывод</a:t>
            </a:r>
            <a:br>
              <a:rPr lang="ru-RU" sz="2000" dirty="0" smtClean="0">
                <a:solidFill>
                  <a:schemeClr val="bg1"/>
                </a:solidFill>
                <a:latin typeface="+mn-lt"/>
              </a:rPr>
            </a:br>
            <a:r>
              <a:rPr lang="ru-RU" sz="2000" dirty="0" smtClean="0">
                <a:solidFill>
                  <a:schemeClr val="bg1"/>
                </a:solidFill>
                <a:latin typeface="+mn-lt"/>
              </a:rPr>
              <a:t>Проведя первое исследование, сделаю вывод, поставленная цель достигнута, задачи решены. Считаю, я и каждый мой одноклассник – патриоты своей Родины! Мы любим свою Отчизну! Переживаем за события в Украине и хотим мира на Земле! Многие мальчики нашего класса хотят стать военнослужащими, посвятить свою жизнь служению Родине. Я тоже мечтаю учиться в военном училище и всё делаю, чтобы моя </a:t>
            </a:r>
            <a:r>
              <a:rPr lang="ru-RU" sz="2000" smtClean="0">
                <a:solidFill>
                  <a:schemeClr val="bg1"/>
                </a:solidFill>
                <a:latin typeface="+mn-lt"/>
              </a:rPr>
              <a:t>мечта осуществилась! </a:t>
            </a:r>
            <a:endParaRPr lang="ru-RU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97607" y="4021285"/>
            <a:ext cx="4946393" cy="2836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C:\Users\1\AppData\Local\Microsoft\Windows\Temporary Internet Files\Content.Word\IMG_474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2132856"/>
            <a:ext cx="449999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+mn-lt"/>
              </a:rPr>
              <a:t>Цель проекта: передача эстафеты служения Отечеству от поколения к поколению.</a:t>
            </a:r>
            <a:br>
              <a:rPr lang="ru-RU" sz="2000" dirty="0" smtClean="0">
                <a:solidFill>
                  <a:schemeClr val="bg1"/>
                </a:solidFill>
                <a:latin typeface="+mn-lt"/>
              </a:rPr>
            </a:br>
            <a:endParaRPr lang="ru-RU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230425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Задачи:</a:t>
            </a:r>
            <a:r>
              <a:rPr lang="ru-RU" sz="2000" dirty="0" smtClean="0"/>
              <a:t> </a:t>
            </a:r>
          </a:p>
          <a:p>
            <a:pPr>
              <a:buNone/>
            </a:pPr>
            <a:r>
              <a:rPr lang="ru-RU" sz="2000" dirty="0" smtClean="0"/>
              <a:t>-     активное участие в военно-патриотических мероприятиях, краеведческих экспедициях, реконструкции военно-исторических событий;</a:t>
            </a:r>
          </a:p>
          <a:p>
            <a:pPr>
              <a:buFontTx/>
              <a:buChar char="-"/>
            </a:pPr>
            <a:r>
              <a:rPr lang="ru-RU" sz="2000" dirty="0" smtClean="0"/>
              <a:t>встреча с ветеранами Великой Отечественной войны и локальных войн;</a:t>
            </a:r>
          </a:p>
          <a:p>
            <a:pPr>
              <a:buFontTx/>
              <a:buChar char="-"/>
            </a:pPr>
            <a:r>
              <a:rPr lang="ru-RU" sz="2000" dirty="0" smtClean="0"/>
              <a:t>вовлечение одноклассников  и родителей в процесс создания мемориальной Книги «Моё Отечество»;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br>
              <a:rPr lang="ru-RU" sz="2000" dirty="0" smtClean="0"/>
            </a:b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9" y="3212976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Ожидаемые результаты: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/>
              <a:t>- стремление одноклассников  к службе в Вооруженных силах, физической готовности к защите Отечества;</a:t>
            </a:r>
          </a:p>
          <a:p>
            <a:r>
              <a:rPr lang="ru-RU" dirty="0" smtClean="0"/>
              <a:t>- участие  в сдаче норм ГТО;</a:t>
            </a:r>
          </a:p>
          <a:p>
            <a:r>
              <a:rPr lang="ru-RU" dirty="0" smtClean="0"/>
              <a:t>- сохранение здоровья;</a:t>
            </a:r>
          </a:p>
          <a:p>
            <a:r>
              <a:rPr lang="ru-RU" dirty="0" smtClean="0"/>
              <a:t>- по окончании проекта 100 % обучающихся моего класса усвоят основы патриотического воспитания.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5589240"/>
            <a:ext cx="72265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Дата и место проведения  исследовательского проекта: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октябрь 2021 года- март 2022 года, город Пугачёв Саратовской области.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+mn-lt"/>
              </a:rPr>
              <a:t>Гипотеза</a:t>
            </a:r>
            <a:br>
              <a:rPr lang="ru-RU" sz="2000" dirty="0" smtClean="0">
                <a:solidFill>
                  <a:schemeClr val="bg1"/>
                </a:solidFill>
                <a:latin typeface="+mn-lt"/>
              </a:rPr>
            </a:br>
            <a:r>
              <a:rPr lang="ru-RU" sz="20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+mn-lt"/>
              </a:rPr>
            </a:br>
            <a:r>
              <a:rPr lang="ru-RU" sz="2000" b="0" dirty="0" smtClean="0">
                <a:solidFill>
                  <a:schemeClr val="bg1"/>
                </a:solidFill>
                <a:latin typeface="+mn-lt"/>
              </a:rPr>
              <a:t>  Рискну предположить, что каждый мой одноклассник и я в том числе- патриоты</a:t>
            </a:r>
            <a:br>
              <a:rPr lang="ru-RU" sz="2000" b="0" dirty="0" smtClean="0">
                <a:solidFill>
                  <a:schemeClr val="bg1"/>
                </a:solidFill>
                <a:latin typeface="+mn-lt"/>
              </a:rPr>
            </a:br>
            <a:r>
              <a:rPr lang="ru-RU" sz="2000" b="0" dirty="0" smtClean="0">
                <a:solidFill>
                  <a:schemeClr val="bg1"/>
                </a:solidFill>
                <a:latin typeface="+mn-lt"/>
              </a:rPr>
              <a:t>нашей Родины. </a:t>
            </a:r>
            <a:endParaRPr lang="ru-RU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807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Я,  Евгения Евстафьева – ученица 2 «а» класса МОУ «СОШ № 14 </a:t>
            </a:r>
          </a:p>
          <a:p>
            <a:pPr>
              <a:buNone/>
            </a:pPr>
            <a:r>
              <a:rPr lang="ru-RU" sz="2000" dirty="0" smtClean="0"/>
              <a:t>города Пугачёва имени П.А.Столыпина», член клуба </a:t>
            </a:r>
            <a:r>
              <a:rPr lang="ru-RU" sz="2000" dirty="0" err="1" smtClean="0"/>
              <a:t>военно</a:t>
            </a:r>
            <a:r>
              <a:rPr lang="ru-RU" sz="2000" dirty="0" smtClean="0"/>
              <a:t>- патриотической направленности «Патриот».</a:t>
            </a:r>
          </a:p>
          <a:p>
            <a:endParaRPr lang="ru-RU" sz="20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2852936"/>
            <a:ext cx="7374965" cy="3803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+mn-lt"/>
              </a:rPr>
              <a:t>Наша дружная многодетная семья Евстафьевых</a:t>
            </a:r>
            <a:endParaRPr lang="ru-RU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980728"/>
            <a:ext cx="3384376" cy="5245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716016" y="1052736"/>
            <a:ext cx="3970784" cy="15841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Глава семейства – папа Денис,</a:t>
            </a:r>
          </a:p>
          <a:p>
            <a:pPr>
              <a:buNone/>
            </a:pPr>
            <a:r>
              <a:rPr lang="ru-RU" sz="2000" dirty="0" smtClean="0"/>
              <a:t>мама – домохозяйка – Наталья, старшая сестра – Ксения, </a:t>
            </a:r>
          </a:p>
          <a:p>
            <a:pPr>
              <a:buNone/>
            </a:pPr>
            <a:r>
              <a:rPr lang="ru-RU" sz="2000" dirty="0" smtClean="0"/>
              <a:t>я и младшая сестра  - Вита</a:t>
            </a:r>
            <a:endParaRPr lang="ru-RU" sz="20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2564904"/>
            <a:ext cx="3411884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В нашей школе замечательная традиция – </a:t>
            </a:r>
            <a:b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отличники учёбы получают стипендию. Я среди них!</a:t>
            </a:r>
            <a:endParaRPr lang="ru-RU" sz="20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052736"/>
            <a:ext cx="4176464" cy="290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C:\Users\1\AppData\Local\Microsoft\Windows\Temporary Internet Files\Content.Word\IMG_555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87416" y="3338785"/>
            <a:ext cx="5256584" cy="3519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932041" y="1988840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Участвую в предметных олимпиадах,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конкурсах, акциях различных уровней!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Анкетирование</a:t>
            </a:r>
            <a:b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Провела анкетирование среди одноклассников. </a:t>
            </a:r>
            <a:b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На первый вопрос, считают ли они себя патриотами, результаты распределились следующим образом: </a:t>
            </a:r>
            <a:endParaRPr lang="ru-RU" sz="2000" dirty="0">
              <a:solidFill>
                <a:schemeClr val="bg1"/>
              </a:solidFill>
              <a:effectLst/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15616" y="2348880"/>
          <a:ext cx="6275040" cy="3701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+mn-lt"/>
              </a:rPr>
              <a:t>На вопрос «Как ты относишься к своей Родине?» были получены  многозначные  ответы:  </a:t>
            </a:r>
            <a:br>
              <a:rPr lang="ru-RU" sz="2000" dirty="0" smtClean="0">
                <a:solidFill>
                  <a:schemeClr val="bg1"/>
                </a:solidFill>
                <a:latin typeface="+mn-lt"/>
              </a:rPr>
            </a:br>
            <a:endParaRPr lang="ru-RU" sz="2000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Предложила учителю и одноклассникам поучаствовать в моём проекте:</a:t>
            </a:r>
            <a:b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«Я – патриот!»</a:t>
            </a:r>
            <a:endParaRPr lang="ru-RU" sz="2000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8507288" cy="4464496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b="1" dirty="0" smtClean="0"/>
              <a:t>Экскурсия в школьный музей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Наша школы № 14,  носит имя Петра Аркадьевича Столыпина. Но почему именно его именем названа школа? Ответ на этот вопрос мне дала  Татьяна Владимировна </a:t>
            </a:r>
            <a:r>
              <a:rPr lang="ru-RU" dirty="0" err="1" smtClean="0"/>
              <a:t>Казгунова</a:t>
            </a:r>
            <a:r>
              <a:rPr lang="ru-RU" dirty="0" smtClean="0"/>
              <a:t>, мой классный руководитель, которая провела экскурсию по школьному музею. Она рассказала нам, что Пётр Аркадьевич- государственный деятель.  В разные годы занимал посты губернатора </a:t>
            </a:r>
            <a:r>
              <a:rPr lang="ru-RU" u="sng" dirty="0" smtClean="0">
                <a:hlinkClick r:id="rId2" tooltip="Саратовская губерния"/>
              </a:rPr>
              <a:t>Саратовской губернии</a:t>
            </a:r>
            <a:r>
              <a:rPr lang="ru-RU" dirty="0" smtClean="0"/>
              <a:t>, </a:t>
            </a:r>
            <a:r>
              <a:rPr lang="ru-RU" u="sng" dirty="0" smtClean="0">
                <a:hlinkClick r:id="rId3" tooltip="Министры внутренних дел России"/>
              </a:rPr>
              <a:t>министра внутренних дел</a:t>
            </a:r>
            <a:r>
              <a:rPr lang="ru-RU" dirty="0" smtClean="0"/>
              <a:t>, </a:t>
            </a:r>
            <a:r>
              <a:rPr lang="ru-RU" u="sng" dirty="0" smtClean="0">
                <a:hlinkClick r:id="rId4" tooltip="Премьер-министры России"/>
              </a:rPr>
              <a:t>премьер-министра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   Из книг я узнала, что в российской истории начала XX века Столыпин П.А. известен  как реформатор и государственный деятель, сыгравший значительную роль в подавлении </a:t>
            </a:r>
            <a:r>
              <a:rPr lang="ru-RU" u="sng" dirty="0" smtClean="0">
                <a:hlinkClick r:id="rId5" tooltip="Революция 1905—1907 годов в России"/>
              </a:rPr>
              <a:t>революции 1905—1907 годов</a:t>
            </a:r>
            <a:r>
              <a:rPr lang="ru-RU" dirty="0" smtClean="0"/>
              <a:t>. В апреле </a:t>
            </a:r>
            <a:r>
              <a:rPr lang="ru-RU" u="sng" dirty="0" smtClean="0">
                <a:hlinkClick r:id="rId6" tooltip="1906 год"/>
              </a:rPr>
              <a:t>1906 года</a:t>
            </a:r>
            <a:r>
              <a:rPr lang="ru-RU" dirty="0" smtClean="0"/>
              <a:t> император </a:t>
            </a:r>
            <a:r>
              <a:rPr lang="ru-RU" u="sng" dirty="0" smtClean="0">
                <a:hlinkClick r:id="rId7" tooltip="Николай II"/>
              </a:rPr>
              <a:t>Николай II</a:t>
            </a:r>
            <a:r>
              <a:rPr lang="ru-RU" dirty="0" smtClean="0"/>
              <a:t> предложил Столыпину пост министра внутренних дел России. Вскоре после этого правительство было распущено вместе с </a:t>
            </a:r>
            <a:r>
              <a:rPr lang="ru-RU" u="sng" dirty="0" smtClean="0">
                <a:hlinkClick r:id="rId8" tooltip="Государственная дума Российской империи I созыва"/>
              </a:rPr>
              <a:t>Государственной думой I созыва</a:t>
            </a:r>
            <a:r>
              <a:rPr lang="ru-RU" dirty="0" smtClean="0"/>
              <a:t>, а Столыпин был назначен новым премьер-министром.</a:t>
            </a:r>
          </a:p>
          <a:p>
            <a:pPr>
              <a:buNone/>
            </a:pPr>
            <a:r>
              <a:rPr lang="ru-RU" dirty="0" smtClean="0"/>
              <a:t>       Во время выступлений перед депутатами Государственной думы проявились ораторские способности Столыпина. Его фразы: «Не запугаете!» и «Им нужны великие потрясения, нам нужна великая Россия» стали крылатыми. </a:t>
            </a:r>
            <a:endParaRPr lang="ru-RU" dirty="0"/>
          </a:p>
        </p:txBody>
      </p:sp>
      <p:pic>
        <p:nvPicPr>
          <p:cNvPr id="5" name="Рисунок 4" descr="C:\Users\1\Desktop\Фото Вики\DSC00903[1]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331640" y="4869160"/>
            <a:ext cx="5832648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371703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 «Бессмертный полк»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Работая над проектом, посетила краеведческий музей, школьный музей, беседовала с бабушкой. Узнала, что в годы войны пугачёвская земля дала 13 Героев Советского Союза. А мой прадед – </a:t>
            </a:r>
            <a:r>
              <a:rPr lang="ru-RU" sz="2000" dirty="0" err="1" smtClean="0">
                <a:solidFill>
                  <a:schemeClr val="bg1"/>
                </a:solidFill>
              </a:rPr>
              <a:t>Шашлов</a:t>
            </a:r>
            <a:r>
              <a:rPr lang="ru-RU" sz="2000" dirty="0" smtClean="0">
                <a:solidFill>
                  <a:schemeClr val="bg1"/>
                </a:solidFill>
              </a:rPr>
              <a:t> Николай Алексеевич в годы войны был подростком. Рассказывая о тех страшных событиях, он говорил: «На войне детей не бывает!». Вместе с друзьями он помогал красноармейцам: подносил снаряды, делился краюхой хлеба, доставал тёплые вещи, рыл окопы. На себе испытал голод, бомбёжки, видел смерть близких. Но старался приблизить Великую Победу! Память о своём прадедушке я бережно храню и 9 мая 2021 года участвовала в акции «Бессмертный полк» вместе со своими одноклассниками.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C:\Users\1\AppData\Local\Microsoft\Windows\Temporary Internet Files\Content.Word\IMG_5376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3789040"/>
            <a:ext cx="5688632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186</TotalTime>
  <Words>489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Исследовательский проект «Я- патриот!»</vt:lpstr>
      <vt:lpstr>Цель проекта: передача эстафеты служения Отечеству от поколения к поколению. </vt:lpstr>
      <vt:lpstr>Гипотеза    Рискну предположить, что каждый мой одноклассник и я в том числе- патриоты нашей Родины. </vt:lpstr>
      <vt:lpstr>Наша дружная многодетная семья Евстафьевых</vt:lpstr>
      <vt:lpstr>В нашей школе замечательная традиция –  отличники учёбы получают стипендию. Я среди них!</vt:lpstr>
      <vt:lpstr> Анкетирование Провела анкетирование среди одноклассников.  На первый вопрос, считают ли они себя патриотами, результаты распределились следующим образом: </vt:lpstr>
      <vt:lpstr>На вопрос «Как ты относишься к своей Родине?» были получены  многозначные  ответы:   </vt:lpstr>
      <vt:lpstr>Предложила учителю и одноклассникам поучаствовать в моём проекте: «Я – патриот!»</vt:lpstr>
      <vt:lpstr> «Бессмертный полк» Работая над проектом, посетила краеведческий музей, школьный музей, беседовала с бабушкой. Узнала, что в годы войны пугачёвская земля дала 13 Героев Советского Союза. А мой прадед – Шашлов Николай Алексеевич в годы войны был подростком. Рассказывая о тех страшных событиях, он говорил: «На войне детей не бывает!». Вместе с друзьями он помогал красноармейцам: подносил снаряды, делился краюхой хлеба, доставал тёплые вещи, рыл окопы. На себе испытал голод, бомбёжки, видел смерть близких. Но старался приблизить Великую Победу! Память о своём прадедушке я бережно храню и 9 мая 2021 года участвовала в акции «Бессмертный полк» вместе со своими одноклассниками.</vt:lpstr>
      <vt:lpstr>Великая Отечественная война</vt:lpstr>
      <vt:lpstr>Встреча с ветеранами локальных войн,  экскурсоводами областного музея военного оружия.</vt:lpstr>
      <vt:lpstr>О, спорт, ты –мир! Чтобы стать настоящим патриотом, спорт в этом - первый помощник! Всем классом готовимся к сдаче норм ГТО!</vt:lpstr>
      <vt:lpstr>Люблю наш родной край, свою малую родину, животных, выступаю на сцене!  Я люблю тебя, жизнь!</vt:lpstr>
      <vt:lpstr>Вывод Проведя первое исследование, сделаю вывод, поставленная цель достигнута, задачи решены. Считаю, я и каждый мой одноклассник – патриоты своей Родины! Мы любим свою Отчизну! Переживаем за события в Украине и хотим мира на Земле! Многие мальчики нашего класса хотят стать военнослужащими, посвятить свою жизнь служению Родине. Я тоже мечтаю учиться в военном училище и всё делаю, чтобы моя мечта осуществилась!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«Я- патриот!»</dc:title>
  <dc:creator>1</dc:creator>
  <cp:lastModifiedBy>1</cp:lastModifiedBy>
  <cp:revision>4</cp:revision>
  <dcterms:created xsi:type="dcterms:W3CDTF">2022-03-13T12:50:18Z</dcterms:created>
  <dcterms:modified xsi:type="dcterms:W3CDTF">2023-06-09T09:53:35Z</dcterms:modified>
</cp:coreProperties>
</file>