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68" r:id="rId6"/>
    <p:sldId id="267" r:id="rId7"/>
    <p:sldId id="264" r:id="rId8"/>
    <p:sldId id="276" r:id="rId9"/>
    <p:sldId id="279" r:id="rId10"/>
    <p:sldId id="280" r:id="rId11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70" d="100"/>
          <a:sy n="70" d="100"/>
        </p:scale>
        <p:origin x="-2598" y="-103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email">
            <a:alphaModFix amt="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0AE6C4A-727A-4563-BCC9-CEA64C7DAC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28545" y="1122363"/>
            <a:ext cx="5266481" cy="2387600"/>
          </a:xfrm>
        </p:spPr>
        <p:txBody>
          <a:bodyPr anchor="b"/>
          <a:lstStyle>
            <a:lvl1pPr algn="ctr">
              <a:defRPr sz="6000" b="1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9EC8C5C-04A0-48F9-A3F7-80EFFB8EB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fld id="{EF3497DE-5B41-46AD-8507-F852BE4BEEA9}" type="datetimeFigureOut">
              <a:rPr lang="ru-RU" smtClean="0"/>
              <a:pPr/>
              <a:t>09.06.2023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592F4D7-7A2D-4B51-8D4D-EBE8C188F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73FCFE8-6A34-452F-AC4F-F65E9B21B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fld id="{2F1DD401-E045-48F5-BF01-5EF48C8F69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Рисунок 7">
            <a:extLst>
              <a:ext uri="{FF2B5EF4-FFF2-40B4-BE49-F238E27FC236}">
                <a16:creationId xmlns="" xmlns:a16="http://schemas.microsoft.com/office/drawing/2014/main" id="{763DEFE3-AC90-4A91-98DF-F60191B12BB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034631" cy="6858000"/>
          </a:xfrm>
        </p:spPr>
        <p:txBody>
          <a:bodyPr/>
          <a:lstStyle>
            <a:lvl1pPr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9B5A77C4-ACBF-493A-9796-D990264C90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28545" y="3602038"/>
            <a:ext cx="5266481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283275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DC1443E-5C2C-46C5-A840-F4C3C0EDF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F57D9C0-0071-4E02-8160-5522886F2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5E6CB3E3-E011-4ADA-AA25-FF287E3E7F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3967D4FF-B00A-44AA-8920-8EB8BC671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497DE-5B41-46AD-8507-F852BE4BEEA9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178C2BCF-EFA8-43CB-AAE3-A2D302012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6730D874-27D6-40F3-BF8C-9593851ED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D401-E045-48F5-BF01-5EF48C8F69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111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8042AEC-7C5F-4C27-A3F8-B9C6FBC07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D7637483-9A5A-4C7F-B542-AFDDD354E3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35D7E7E7-9AC3-425F-AFE5-2D984D1F7C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3ECFD37-1761-4E92-95E5-76122179B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497DE-5B41-46AD-8507-F852BE4BEEA9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69CDB354-AF56-4A3B-97D3-2CBCE32DB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0BCB6D7-119F-4E5C-93E2-1C0B39764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D401-E045-48F5-BF01-5EF48C8F69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21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CA9B34C-0F74-40A1-95F6-F838A06FD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8B48C5AA-80FD-4D7F-9FD6-BAA885F85C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DCE6E9F-37E1-4786-A021-A81D6564F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497DE-5B41-46AD-8507-F852BE4BEEA9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7D27DE2-1EAB-45B7-B9E0-47E90AED2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912367E-E8EA-4357-8330-6B9A36FC5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D401-E045-48F5-BF01-5EF48C8F69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18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9B9BDA3E-0158-40F6-9873-9798C5EE9E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7E2602E-1E1D-49CA-BF7D-35C567E55A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825FFA2-8519-40CD-A895-1F6CE5C0A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497DE-5B41-46AD-8507-F852BE4BEEA9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49B3035-82D3-45A5-BF86-DE349CC04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89CDEC8-601B-4C55-BF7F-E1B1EAC78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D401-E045-48F5-BF01-5EF48C8F69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63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0D726B7-0BEE-4121-86DF-96B9529D8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D795A32-F50A-41B7-8370-1308BCD582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DE2B0A2-8088-4206-BDC9-775EA5F27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497DE-5B41-46AD-8507-F852BE4BEEA9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F5EA032-0756-4C24-968A-DDF30F02D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96D4E1C-F2C4-481E-945F-36D9770CF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D401-E045-48F5-BF01-5EF48C8F69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159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5E287ED3-2DE1-4440-9BAE-C8EE7413422A}"/>
              </a:ext>
            </a:extLst>
          </p:cNvPr>
          <p:cNvSpPr/>
          <p:nvPr userDrawn="1"/>
        </p:nvSpPr>
        <p:spPr>
          <a:xfrm>
            <a:off x="0" y="2974694"/>
            <a:ext cx="9906000" cy="388330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0D726B7-0BEE-4121-86DF-96B9529D8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0" y="365126"/>
            <a:ext cx="4271963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8" name="Рисунок 7">
            <a:extLst>
              <a:ext uri="{FF2B5EF4-FFF2-40B4-BE49-F238E27FC236}">
                <a16:creationId xmlns="" xmlns:a16="http://schemas.microsoft.com/office/drawing/2014/main" id="{CA6A3313-0005-4834-8566-7A21A2EC58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9155" y="365124"/>
            <a:ext cx="3940228" cy="6174571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A9E456F4-DBB4-415C-AD65-9A75F2AF27A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53000" y="3183037"/>
            <a:ext cx="4271963" cy="33558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585775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14B447CB-72A5-4213-8DEA-D1F59BCA46AE}"/>
              </a:ext>
            </a:extLst>
          </p:cNvPr>
          <p:cNvSpPr/>
          <p:nvPr userDrawn="1"/>
        </p:nvSpPr>
        <p:spPr>
          <a:xfrm>
            <a:off x="6225733" y="0"/>
            <a:ext cx="3680268" cy="704898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исунок 7">
            <a:extLst>
              <a:ext uri="{FF2B5EF4-FFF2-40B4-BE49-F238E27FC236}">
                <a16:creationId xmlns="" xmlns:a16="http://schemas.microsoft.com/office/drawing/2014/main" id="{CA6A3313-0005-4834-8566-7A21A2EC58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1036" y="3429000"/>
            <a:ext cx="8543926" cy="2751882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1563F5CE-457E-4C7E-871F-9A4FE29FF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5544696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9" name="Текст 8">
            <a:extLst>
              <a:ext uri="{FF2B5EF4-FFF2-40B4-BE49-F238E27FC236}">
                <a16:creationId xmlns="" xmlns:a16="http://schemas.microsoft.com/office/drawing/2014/main" id="{E1D4CC8E-85DC-49A9-AEE0-B931325B0A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1038" y="1944688"/>
            <a:ext cx="8543925" cy="13255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4233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176AE17-89CC-436B-A559-479001BBA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8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5C02B9C-917A-4DAE-AC9D-808F57C5A3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F724242-E50A-405A-856A-C6F0F923E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497DE-5B41-46AD-8507-F852BE4BEEA9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9B6758A-8786-4B02-8EBC-711F254F6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4ED30EA-FF72-42A7-9EF2-3C9B61F3F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D401-E045-48F5-BF01-5EF48C8F69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12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A84194B-2A31-4D8D-8ACA-FE76C45F0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845BAE8-9E59-4470-A65B-9ADF673920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B3DEE03-612E-406D-9587-1F7A55B1B5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A4AC6BB-5064-4021-ADD0-C7DC90FC6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497DE-5B41-46AD-8507-F852BE4BEEA9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3042DC05-DA4C-4D5F-898C-14246AE46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4397521-B5E4-4383-BBCA-180ECE1FA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D401-E045-48F5-BF01-5EF48C8F69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963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4875011-A2D0-4284-ADB4-322053919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525D32F-86F1-4653-B724-7BEE9935F5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5CC739AB-944F-4035-9084-904C2FBB22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DCB889B8-3F03-4BB0-A849-3EC4B22CDC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35AAF1E1-2134-412F-AD1C-67161DFBA8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F38D1C0D-9DFC-412C-9D6A-F1F139CCB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497DE-5B41-46AD-8507-F852BE4BEEA9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5DCD8C20-6C8E-4C2E-B883-7D5631A9C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61ADA6FF-10CC-482D-8CFF-08142B3AC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D401-E045-48F5-BF01-5EF48C8F69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639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BDBB886-A8B1-49F3-BAFC-8B87EDD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86B2DB2F-56D6-4DD6-B51A-1E5D1EBAB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497DE-5B41-46AD-8507-F852BE4BEEA9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08E79796-68C4-49A1-B3AF-17E1FE6E6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D7CF920D-6621-4092-B980-CB4DD443C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D401-E045-48F5-BF01-5EF48C8F69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32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B5EF3B97-C29E-494A-9477-C8AD804ED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497DE-5B41-46AD-8507-F852BE4BEEA9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008FCFC6-B52D-4E6B-AFAB-8B2B33318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BC3D5148-E958-4CC7-9D5D-4531A7C83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D401-E045-48F5-BF01-5EF48C8F69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789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presentation-creation.ru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A84381E-2897-444E-AE51-4C41F44DE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E98346B-E812-475F-A454-0C44E1F6BE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5FFA7FE-F892-41A2-8232-ACBF7E8791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497DE-5B41-46AD-8507-F852BE4BEEA9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9038E1C-9760-4B22-8F28-24AAC08795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202B5DE-B073-4901-889E-7B1B8B7412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DD401-E045-48F5-BF01-5EF48C8F6973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5"/>
            <a:extLst>
              <a:ext uri="{FF2B5EF4-FFF2-40B4-BE49-F238E27FC236}">
                <a16:creationId xmlns="" xmlns:a16="http://schemas.microsoft.com/office/drawing/2014/main" id="{F402B95D-1496-4CE2-9690-F5812D03F93D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0125" y="367393"/>
            <a:ext cx="61568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509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7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1.svg"/><Relationship Id="rId10" Type="http://schemas.openxmlformats.org/officeDocument/2006/relationships/hyperlink" Target="https://presentation-creation.ru/" TargetMode="External"/><Relationship Id="rId4" Type="http://schemas.openxmlformats.org/officeDocument/2006/relationships/image" Target="../media/image9.png"/><Relationship Id="rId9" Type="http://schemas.openxmlformats.org/officeDocument/2006/relationships/image" Target="../media/image15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8220BF94-BEB7-48AD-8FA3-D3556FF821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98448" y="1731963"/>
            <a:ext cx="5907551" cy="2387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Суховеи, ураганы и засухи на территории России</a:t>
            </a:r>
            <a:endParaRPr lang="ru-RU" dirty="0"/>
          </a:p>
        </p:txBody>
      </p:sp>
      <p:sp>
        <p:nvSpPr>
          <p:cNvPr id="5" name="Подзаголовок 4">
            <a:extLst>
              <a:ext uri="{FF2B5EF4-FFF2-40B4-BE49-F238E27FC236}">
                <a16:creationId xmlns="" xmlns:a16="http://schemas.microsoft.com/office/drawing/2014/main" id="{4895809B-2F6F-4A42-8734-C1292267E3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2545" y="4685771"/>
            <a:ext cx="5266481" cy="165576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Выполнил: Иванов Леня 8 Б класс</a:t>
            </a:r>
          </a:p>
          <a:p>
            <a:r>
              <a:rPr lang="ru-RU" dirty="0" smtClean="0"/>
              <a:t>ГБОУ </a:t>
            </a:r>
            <a:r>
              <a:rPr lang="ru-RU" dirty="0" smtClean="0"/>
              <a:t>школа</a:t>
            </a:r>
            <a:r>
              <a:rPr lang="ru-RU" dirty="0" smtClean="0"/>
              <a:t> </a:t>
            </a:r>
            <a:r>
              <a:rPr lang="ru-RU" dirty="0" smtClean="0"/>
              <a:t>№ </a:t>
            </a:r>
            <a:r>
              <a:rPr lang="ru-RU" dirty="0" smtClean="0"/>
              <a:t>609</a:t>
            </a:r>
          </a:p>
          <a:p>
            <a:r>
              <a:rPr lang="ru-RU" dirty="0" smtClean="0"/>
              <a:t>Руководитель: Мария Игоревна Назарова, учитель географии</a:t>
            </a:r>
            <a:endParaRPr lang="ru-RU" dirty="0"/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="" xmlns:a16="http://schemas.microsoft.com/office/drawing/2014/main" id="{E0820499-B68A-4838-BD6A-FE2469A6B89B}"/>
              </a:ext>
            </a:extLst>
          </p:cNvPr>
          <p:cNvCxnSpPr/>
          <p:nvPr/>
        </p:nvCxnSpPr>
        <p:spPr>
          <a:xfrm>
            <a:off x="4849551" y="1481559"/>
            <a:ext cx="4075253" cy="0"/>
          </a:xfrm>
          <a:prstGeom prst="line">
            <a:avLst/>
          </a:prstGeom>
          <a:ln w="635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514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22914" y="130630"/>
            <a:ext cx="6019800" cy="169817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cap="all" dirty="0"/>
              <a:t>ШКАЛА </a:t>
            </a:r>
            <a:r>
              <a:rPr lang="ru-RU" b="1" cap="all" dirty="0" smtClean="0"/>
              <a:t>БОФОРТА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858" y="2035629"/>
            <a:ext cx="9644742" cy="462642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fontAlgn="base"/>
            <a:r>
              <a:rPr lang="ru-RU" dirty="0" smtClean="0"/>
              <a:t>Классическая </a:t>
            </a:r>
            <a:r>
              <a:rPr lang="ru-RU" dirty="0"/>
              <a:t>система измерения, с помощью которой характеризуют стихийные бедствия как на море, так и на суше, — это 12-бальная шкала Бофорта. Разработанная еще в 1806 английским адмиралом Бофортом, эта система исправно действует и по сей день. </a:t>
            </a:r>
          </a:p>
          <a:p>
            <a:pPr fontAlgn="base"/>
            <a:r>
              <a:rPr lang="ru-RU" dirty="0"/>
              <a:t>В соответствии с этой системой измерения штормы (они же – бури) делятся на три класса. Им отводятся позиции в шкале с 9-ой по 11-ую включительно:</a:t>
            </a:r>
          </a:p>
          <a:p>
            <a:pPr fontAlgn="base"/>
            <a:r>
              <a:rPr lang="ru-RU" b="1" dirty="0"/>
              <a:t>Шторм </a:t>
            </a:r>
            <a:r>
              <a:rPr lang="ru-RU" dirty="0"/>
              <a:t>— сила ветра от 20,8 м/с (75 км/ч или 41 узел) до 24,4 м/с (88 км/ч или 47 узлов). На море в этот момент обычно наблюдаются волны высотой около 7 метров (до 10 метров) с пенистыми шапками. Разрушаясь, волны часто образуют множество брызг, которые заметно ухудшают обзор.</a:t>
            </a:r>
          </a:p>
          <a:p>
            <a:pPr fontAlgn="base"/>
            <a:r>
              <a:rPr lang="ru-RU" b="1" dirty="0"/>
              <a:t>Сильный шторм</a:t>
            </a:r>
            <a:r>
              <a:rPr lang="ru-RU" dirty="0"/>
              <a:t> – сила ветра от 24,5 м/с (89 км/ч или 48 узлов) до 28,4 м/с (102 км/ч или 55 узлов). Во время такого стихийного бедствия море покрывается большими и тяжелыми волнами высотой около 9 метров (до 12,5 метров), которые имеют изогнутые длинные гребни. Поверхность воды буквально белая от пены, а сами волны, сталкиваясь и разрушаясь, создают оглушительный грохот.</a:t>
            </a:r>
          </a:p>
          <a:p>
            <a:pPr fontAlgn="base"/>
            <a:r>
              <a:rPr lang="ru-RU" b="1" dirty="0"/>
              <a:t>Жестокий шторм</a:t>
            </a:r>
            <a:r>
              <a:rPr lang="ru-RU" dirty="0"/>
              <a:t> – сила ветра от 28,5 м/с (103 км/ч или 56 узлов) до 32,6 м/с (117 км/ч или 63 узла). Средняя высота волн во время такого шторма составляет 11-12 метров, а самые крупные из них могут достигать 16 метров. Как правило, этого вполне достаточно, чтобы на время (или навсегда!) покрыть водой небольшое или среднее судно.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495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F6F7FB16-5DA2-4A5C-AEEF-15DBC2586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Суховей</a:t>
            </a:r>
            <a:endParaRPr lang="ru-RU" b="1" dirty="0"/>
          </a:p>
        </p:txBody>
      </p:sp>
      <p:sp>
        <p:nvSpPr>
          <p:cNvPr id="6" name="Текст 5">
            <a:extLst>
              <a:ext uri="{FF2B5EF4-FFF2-40B4-BE49-F238E27FC236}">
                <a16:creationId xmlns="" xmlns:a16="http://schemas.microsoft.com/office/drawing/2014/main" id="{BEA4506E-E212-41C2-B63F-12FABBF7ED5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99" y="1642533"/>
            <a:ext cx="5918201" cy="2028710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/>
              <a:t>Суховей</a:t>
            </a:r>
            <a:r>
              <a:rPr lang="ru-RU" dirty="0"/>
              <a:t> – ветер с высокой температурой, низкой относительной влажностью и большим дефицитом влажности летом в степях и полупустынях на европейской территории </a:t>
            </a:r>
            <a:r>
              <a:rPr lang="ru-RU" b="1" dirty="0"/>
              <a:t>России</a:t>
            </a:r>
            <a:r>
              <a:rPr lang="ru-RU" dirty="0"/>
              <a:t>, особенно в Прикаспийской низменности, а также в Казахстане. Направление его на европейской территории </a:t>
            </a:r>
            <a:r>
              <a:rPr lang="ru-RU" b="1" dirty="0"/>
              <a:t>России</a:t>
            </a:r>
            <a:r>
              <a:rPr lang="ru-RU" dirty="0"/>
              <a:t> – от восточного до южного</a:t>
            </a:r>
            <a:r>
              <a:rPr lang="ru-RU" dirty="0" smtClean="0"/>
              <a:t>. </a:t>
            </a:r>
            <a:r>
              <a:rPr lang="ru-RU" dirty="0"/>
              <a:t>В агрометеорологической практике под суховеем обычно понимают ветер со скоростью более 5 м/с, при котором хотя бы в один срок наблюдений относительная влажность падает до 30% и ниже, температура воздуха повышается до 25° и выше, а дефицит влажности превышает 20-22 </a:t>
            </a:r>
            <a:r>
              <a:rPr lang="ru-RU" dirty="0" err="1"/>
              <a:t>мб</a:t>
            </a:r>
            <a:r>
              <a:rPr lang="ru-RU" dirty="0"/>
              <a:t>. Существуют и другие характеристики.  </a:t>
            </a:r>
          </a:p>
        </p:txBody>
      </p:sp>
      <p:sp>
        <p:nvSpPr>
          <p:cNvPr id="9" name="Текст 5">
            <a:extLst>
              <a:ext uri="{FF2B5EF4-FFF2-40B4-BE49-F238E27FC236}">
                <a16:creationId xmlns="" xmlns:a16="http://schemas.microsoft.com/office/drawing/2014/main" id="{043EB105-C551-4DE7-A166-E94818D402B9}"/>
              </a:ext>
            </a:extLst>
          </p:cNvPr>
          <p:cNvSpPr txBox="1">
            <a:spLocks/>
          </p:cNvSpPr>
          <p:nvPr/>
        </p:nvSpPr>
        <p:spPr>
          <a:xfrm>
            <a:off x="6438901" y="756493"/>
            <a:ext cx="3100326" cy="259313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Природное явление характерно для стран Малой Азии, Африки, Казахстана, но с изменением климата оно стало частым и для Европы, стран СНГ, России. В период засухи ветер иссушает пустыни, полупустыни, лесостепные зоны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="" xmlns:a16="http://schemas.microsoft.com/office/drawing/2014/main" id="{99FAA15A-6C9A-4D1F-8C39-64C926F00794}"/>
              </a:ext>
            </a:extLst>
          </p:cNvPr>
          <p:cNvCxnSpPr>
            <a:cxnSpLocks/>
          </p:cNvCxnSpPr>
          <p:nvPr/>
        </p:nvCxnSpPr>
        <p:spPr>
          <a:xfrm>
            <a:off x="761759" y="1562582"/>
            <a:ext cx="1937313" cy="0"/>
          </a:xfrm>
          <a:prstGeom prst="line">
            <a:avLst/>
          </a:prstGeom>
          <a:ln w="635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1917" y="3561176"/>
            <a:ext cx="7958137" cy="2936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3748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Суховей и засухи</a:t>
            </a:r>
            <a:endParaRPr lang="ru-RU" sz="48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1"/>
          </p:nvPr>
        </p:nvSpPr>
        <p:spPr>
          <a:xfrm>
            <a:off x="681038" y="1944687"/>
            <a:ext cx="4949295" cy="4159779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В России суховеям регулярно подвержены Алтайский, Забайкальский и Ставропольский края, Астраханская, Саратовская, Самарская, Оренбургская, Курганская, Омская области, республики Бурятия, Дагестан, Калмыкия, иногда — юг Волгоградской области. На северо — западе суховеи бывают очень редко.</a:t>
            </a:r>
          </a:p>
        </p:txBody>
      </p:sp>
    </p:spTree>
    <p:extLst>
      <p:ext uri="{BB962C8B-B14F-4D97-AF65-F5344CB8AC3E}">
        <p14:creationId xmlns:p14="http://schemas.microsoft.com/office/powerpoint/2010/main" val="3507512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="" xmlns:a16="http://schemas.microsoft.com/office/drawing/2014/main" id="{71A4A5A1-0458-48E4-B312-14D9B1F25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9886" y="160866"/>
            <a:ext cx="4271963" cy="1325563"/>
          </a:xfrm>
        </p:spPr>
        <p:txBody>
          <a:bodyPr>
            <a:normAutofit/>
          </a:bodyPr>
          <a:lstStyle/>
          <a:p>
            <a:pPr algn="ctr"/>
            <a:r>
              <a:rPr lang="ru-RU" sz="8800" b="1" dirty="0" smtClean="0"/>
              <a:t>Засуха</a:t>
            </a:r>
            <a:endParaRPr lang="ru-RU" sz="8800" b="1" dirty="0"/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65343B07-F345-4F73-9683-FF5C41D161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54600" y="3015901"/>
            <a:ext cx="4640779" cy="97377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b="1" dirty="0"/>
              <a:t>Засуха – длительный и значительный недостаток осадков, чаще при повышенной температуре и пониженной влажности воздуха, в результате которого иссякают запасы влаги в почве, что ведет к снижению или гибели урожая.</a:t>
            </a:r>
            <a:endParaRPr lang="ru-RU" dirty="0"/>
          </a:p>
        </p:txBody>
      </p:sp>
      <p:pic>
        <p:nvPicPr>
          <p:cNvPr id="12" name="Рисунок 11" descr="Флажок со сплошной заливкой">
            <a:extLst>
              <a:ext uri="{FF2B5EF4-FFF2-40B4-BE49-F238E27FC236}">
                <a16:creationId xmlns="" xmlns:a16="http://schemas.microsoft.com/office/drawing/2014/main" id="{A0353094-625A-4B2F-B1DF-2CE89D28D24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16791" y="3115732"/>
            <a:ext cx="336209" cy="413796"/>
          </a:xfrm>
          <a:prstGeom prst="rect">
            <a:avLst/>
          </a:prstGeom>
        </p:spPr>
      </p:pic>
      <p:sp>
        <p:nvSpPr>
          <p:cNvPr id="13" name="Текст 9">
            <a:extLst>
              <a:ext uri="{FF2B5EF4-FFF2-40B4-BE49-F238E27FC236}">
                <a16:creationId xmlns="" xmlns:a16="http://schemas.microsoft.com/office/drawing/2014/main" id="{39FC5A32-BB8A-49FF-8898-CA7E553DBEDD}"/>
              </a:ext>
            </a:extLst>
          </p:cNvPr>
          <p:cNvSpPr txBox="1">
            <a:spLocks/>
          </p:cNvSpPr>
          <p:nvPr/>
        </p:nvSpPr>
        <p:spPr>
          <a:xfrm>
            <a:off x="4984000" y="3942627"/>
            <a:ext cx="4623845" cy="1027254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Засуха – длительный и значительный недостаток осадков, чаще при повышенной температуре и пониженной влажности воздуха, в результате которого иссякают запасы влаги в почве, что ведет к снижению или гибели урожая.</a:t>
            </a:r>
          </a:p>
        </p:txBody>
      </p:sp>
      <p:sp>
        <p:nvSpPr>
          <p:cNvPr id="14" name="Текст 9">
            <a:extLst>
              <a:ext uri="{FF2B5EF4-FFF2-40B4-BE49-F238E27FC236}">
                <a16:creationId xmlns="" xmlns:a16="http://schemas.microsoft.com/office/drawing/2014/main" id="{FD28E1D3-833D-4320-81AB-AA9A48FFD13C}"/>
              </a:ext>
            </a:extLst>
          </p:cNvPr>
          <p:cNvSpPr txBox="1">
            <a:spLocks/>
          </p:cNvSpPr>
          <p:nvPr/>
        </p:nvSpPr>
        <p:spPr>
          <a:xfrm>
            <a:off x="4984000" y="4888535"/>
            <a:ext cx="4592845" cy="1719646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В зависимости от времени года различают весенние, летние и осенние засухи. Весенние засухи особенно опасны для ранних зерновых культур; летние причиняют сильный вред как ранним, так и поздним зерновым и другим однолетним культурам, а также плодовым растениям; осенние опасны для всходов озимых. Наиболее губительны весенне-летние и летне-осенние засухи.</a:t>
            </a:r>
          </a:p>
        </p:txBody>
      </p:sp>
      <p:pic>
        <p:nvPicPr>
          <p:cNvPr id="15" name="Рисунок 14" descr="Флажок со сплошной заливкой">
            <a:extLst>
              <a:ext uri="{FF2B5EF4-FFF2-40B4-BE49-F238E27FC236}">
                <a16:creationId xmlns="" xmlns:a16="http://schemas.microsoft.com/office/drawing/2014/main" id="{A772974C-36A6-4C43-8D84-0E60FC81162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41782" y="3989677"/>
            <a:ext cx="336209" cy="413796"/>
          </a:xfrm>
          <a:prstGeom prst="rect">
            <a:avLst/>
          </a:prstGeom>
        </p:spPr>
      </p:pic>
      <p:pic>
        <p:nvPicPr>
          <p:cNvPr id="16" name="Рисунок 15" descr="Флажок со сплошной заливкой">
            <a:extLst>
              <a:ext uri="{FF2B5EF4-FFF2-40B4-BE49-F238E27FC236}">
                <a16:creationId xmlns="" xmlns:a16="http://schemas.microsoft.com/office/drawing/2014/main" id="{78127E9D-8B37-4A99-9327-D3F27A77134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31677" y="4888535"/>
            <a:ext cx="336209" cy="413796"/>
          </a:xfrm>
          <a:prstGeom prst="rect">
            <a:avLst/>
          </a:prstGeom>
        </p:spPr>
      </p:pic>
      <p:cxnSp>
        <p:nvCxnSpPr>
          <p:cNvPr id="17" name="Прямая соединительная линия 16">
            <a:extLst>
              <a:ext uri="{FF2B5EF4-FFF2-40B4-BE49-F238E27FC236}">
                <a16:creationId xmlns="" xmlns:a16="http://schemas.microsoft.com/office/drawing/2014/main" id="{5DBF1CE9-F983-4CDF-9BDC-C6D0500B4C87}"/>
              </a:ext>
            </a:extLst>
          </p:cNvPr>
          <p:cNvCxnSpPr>
            <a:cxnSpLocks/>
          </p:cNvCxnSpPr>
          <p:nvPr/>
        </p:nvCxnSpPr>
        <p:spPr>
          <a:xfrm>
            <a:off x="6084667" y="2500131"/>
            <a:ext cx="1937313" cy="0"/>
          </a:xfrm>
          <a:prstGeom prst="line">
            <a:avLst/>
          </a:prstGeom>
          <a:ln w="635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09886" y="1676400"/>
            <a:ext cx="4713067" cy="1075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2150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64667" y="3650192"/>
            <a:ext cx="4271963" cy="1325563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</a:rPr>
              <a:t>Засуха</a:t>
            </a:r>
            <a:endParaRPr lang="ru-RU" sz="6600" b="1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1"/>
          </p:nvPr>
        </p:nvSpPr>
        <p:spPr>
          <a:xfrm>
            <a:off x="165100" y="3191504"/>
            <a:ext cx="5482167" cy="3355875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Начало засухи обычно связано с установлением антициклона. Обилие солнечного тепла и сухость воздуха создают повышенную испаряемость (атмосферная засуха), и запасы почвенной влаги без пополнения их дождями истощаются (почвенная засуха).</a:t>
            </a:r>
            <a:br>
              <a:rPr lang="ru-RU" dirty="0"/>
            </a:br>
            <a:r>
              <a:rPr lang="ru-RU" dirty="0"/>
              <a:t>При засухе поступление воды в растения через корневые системы затрудняется, расход влаги на транспирацию (испарение воды растением) начинает превосходить ее приток из почвы, </a:t>
            </a:r>
            <a:r>
              <a:rPr lang="ru-RU" dirty="0" err="1"/>
              <a:t>водонасыщенность</a:t>
            </a:r>
            <a:r>
              <a:rPr lang="ru-RU" dirty="0"/>
              <a:t> тканей падает, нормальные условия фотосинтеза и углеродного питания нарушаются.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5100" y="291867"/>
            <a:ext cx="53975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Чаще всего засухи наблюдаются в степной зоне, реже в лесостепной, 2-3 раза в столетие засухи бывают даже в лесной зоне</a:t>
            </a:r>
            <a:r>
              <a:rPr lang="ru-RU" dirty="0" smtClean="0"/>
              <a:t>.</a:t>
            </a:r>
            <a:r>
              <a:rPr lang="ru-RU" dirty="0"/>
              <a:t> Для борьбы с засухой применяют комплекс агротехнических и мелиоративных мероприятий, направленных на усиление </a:t>
            </a:r>
            <a:r>
              <a:rPr lang="ru-RU" dirty="0" err="1"/>
              <a:t>водопоглощающих</a:t>
            </a:r>
            <a:r>
              <a:rPr lang="ru-RU" dirty="0"/>
              <a:t> и водоудерживающих свойств почвы, на задержание снега на полях.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4200" y="183101"/>
            <a:ext cx="3869267" cy="268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433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5913"/>
            <a:ext cx="9924811" cy="6067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778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FC7CEC3F-FCC6-44E4-9669-1A0277441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Ураган, буря, смерч, шторм</a:t>
            </a:r>
            <a:endParaRPr lang="ru-RU" dirty="0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="" xmlns:a16="http://schemas.microsoft.com/office/drawing/2014/main" id="{CC178696-48A6-4F44-BD35-7721911722EB}"/>
              </a:ext>
            </a:extLst>
          </p:cNvPr>
          <p:cNvCxnSpPr>
            <a:cxnSpLocks/>
          </p:cNvCxnSpPr>
          <p:nvPr/>
        </p:nvCxnSpPr>
        <p:spPr>
          <a:xfrm>
            <a:off x="761759" y="1562582"/>
            <a:ext cx="1937313" cy="0"/>
          </a:xfrm>
          <a:prstGeom prst="line">
            <a:avLst/>
          </a:prstGeom>
          <a:ln w="635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: скругленные углы 7">
            <a:extLst>
              <a:ext uri="{FF2B5EF4-FFF2-40B4-BE49-F238E27FC236}">
                <a16:creationId xmlns="" xmlns:a16="http://schemas.microsoft.com/office/drawing/2014/main" id="{9D6938F4-64B9-45CA-B16D-F6F169BC6769}"/>
              </a:ext>
            </a:extLst>
          </p:cNvPr>
          <p:cNvSpPr/>
          <p:nvPr/>
        </p:nvSpPr>
        <p:spPr>
          <a:xfrm>
            <a:off x="761758" y="2026227"/>
            <a:ext cx="1863895" cy="3992608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523FEDDC-3F16-4B86-A955-AAB7E0F0D8F1}"/>
              </a:ext>
            </a:extLst>
          </p:cNvPr>
          <p:cNvSpPr txBox="1"/>
          <p:nvPr/>
        </p:nvSpPr>
        <p:spPr>
          <a:xfrm>
            <a:off x="854815" y="3418352"/>
            <a:ext cx="1652641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/>
              <a:t> </a:t>
            </a:r>
            <a:r>
              <a:rPr lang="ru-RU" sz="1200" dirty="0">
                <a:solidFill>
                  <a:schemeClr val="bg1"/>
                </a:solidFill>
              </a:rPr>
              <a:t>Ураган – это ветер разрушительной силы и значительной продолжительности. Ураган возникает внезапно в областях с резким перепадом атмосферного давления. Скорость урагана достигает 30 м/с и более. 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="" xmlns:a16="http://schemas.microsoft.com/office/drawing/2014/main" id="{31E91CD8-9324-421A-9CB7-963048DFB9BF}"/>
              </a:ext>
            </a:extLst>
          </p:cNvPr>
          <p:cNvSpPr/>
          <p:nvPr/>
        </p:nvSpPr>
        <p:spPr>
          <a:xfrm>
            <a:off x="2827384" y="2026227"/>
            <a:ext cx="1863895" cy="3992608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C26275B9-A6B1-44A3-90D6-8FF1A2463542}"/>
              </a:ext>
            </a:extLst>
          </p:cNvPr>
          <p:cNvSpPr txBox="1"/>
          <p:nvPr/>
        </p:nvSpPr>
        <p:spPr>
          <a:xfrm>
            <a:off x="2920441" y="3418352"/>
            <a:ext cx="165264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chemeClr val="bg1"/>
                </a:solidFill>
              </a:rPr>
              <a:t>Буря – разновидность урагана. Скорость ветра при буре не много меньше скорости урагана (до 25-30 м/с).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="" xmlns:a16="http://schemas.microsoft.com/office/drawing/2014/main" id="{68CABAE9-1B08-41F4-B3D9-D42011B645E0}"/>
              </a:ext>
            </a:extLst>
          </p:cNvPr>
          <p:cNvSpPr/>
          <p:nvPr/>
        </p:nvSpPr>
        <p:spPr>
          <a:xfrm>
            <a:off x="4893010" y="2026227"/>
            <a:ext cx="1863895" cy="3992608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="" xmlns:a16="http://schemas.microsoft.com/office/drawing/2014/main" id="{2F109CE4-F731-4D7F-B39D-0301C09B0EF5}"/>
              </a:ext>
            </a:extLst>
          </p:cNvPr>
          <p:cNvSpPr/>
          <p:nvPr/>
        </p:nvSpPr>
        <p:spPr>
          <a:xfrm>
            <a:off x="6956011" y="2026227"/>
            <a:ext cx="1863895" cy="3992608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C6FFB58F-1862-4D03-BF86-D28EF451A31D}"/>
              </a:ext>
            </a:extLst>
          </p:cNvPr>
          <p:cNvSpPr txBox="1"/>
          <p:nvPr/>
        </p:nvSpPr>
        <p:spPr>
          <a:xfrm>
            <a:off x="7049067" y="3418352"/>
            <a:ext cx="165264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</a:rPr>
              <a:t>Смерч – </a:t>
            </a:r>
            <a:r>
              <a:rPr lang="ru-RU" sz="1200" b="1" dirty="0" smtClean="0">
                <a:solidFill>
                  <a:schemeClr val="bg1"/>
                </a:solidFill>
              </a:rPr>
              <a:t>это </a:t>
            </a:r>
            <a:r>
              <a:rPr lang="ru-RU" sz="1200" b="1" dirty="0">
                <a:solidFill>
                  <a:schemeClr val="bg1"/>
                </a:solidFill>
              </a:rPr>
              <a:t>сильный маломасштабный атмосферный вихрь диаметром до 1000 м, в котором воздух вращается со скоростью до 100 м/с, обладающий большой разрушительной силой (в США носит название торнадо).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1709FDAB-3FB2-4F2D-9D55-BB2DB55FA01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15581" y="2055104"/>
            <a:ext cx="784785" cy="965889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20" name="Рисунок 19">
            <a:extLst>
              <a:ext uri="{FF2B5EF4-FFF2-40B4-BE49-F238E27FC236}">
                <a16:creationId xmlns="" xmlns:a16="http://schemas.microsoft.com/office/drawing/2014/main" id="{0C92D134-8150-4AFA-9136-9CD49A2A99C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32564" y="2056597"/>
            <a:ext cx="784785" cy="965889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22" name="Рисунок 21">
            <a:extLst>
              <a:ext uri="{FF2B5EF4-FFF2-40B4-BE49-F238E27FC236}">
                <a16:creationId xmlns="" xmlns:a16="http://schemas.microsoft.com/office/drawing/2014/main" id="{D4EFC6D8-3898-42E1-90CE-85C1BB1CA8B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212223" y="2026227"/>
            <a:ext cx="784785" cy="965889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24" name="Рисунок 23">
            <a:extLst>
              <a:ext uri="{FF2B5EF4-FFF2-40B4-BE49-F238E27FC236}">
                <a16:creationId xmlns="" xmlns:a16="http://schemas.microsoft.com/office/drawing/2014/main" id="{4B10830C-2468-4DD0-9D6E-29F2FD134D9F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45784" y="2034979"/>
            <a:ext cx="784785" cy="965889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5" name="Нижний колонтитул 4">
            <a:extLst>
              <a:ext uri="{FF2B5EF4-FFF2-40B4-BE49-F238E27FC236}">
                <a16:creationId xmlns="" xmlns:a16="http://schemas.microsoft.com/office/drawing/2014/main" id="{13F1338F-0724-4D5A-A832-00C1768573F8}"/>
              </a:ext>
            </a:extLst>
          </p:cNvPr>
          <p:cNvSpPr txBox="1">
            <a:spLocks/>
          </p:cNvSpPr>
          <p:nvPr/>
        </p:nvSpPr>
        <p:spPr>
          <a:xfrm>
            <a:off x="3212223" y="6492352"/>
            <a:ext cx="3434703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accent3"/>
                </a:solidFill>
              </a:rPr>
              <a:t>Шаблоны презентаций с сайта</a:t>
            </a:r>
            <a:r>
              <a:rPr lang="ru-RU" sz="1200" dirty="0">
                <a:solidFill>
                  <a:schemeClr val="accent1"/>
                </a:solidFill>
              </a:rPr>
              <a:t> </a:t>
            </a:r>
            <a:r>
              <a:rPr lang="en-US" sz="1200" dirty="0">
                <a:solidFill>
                  <a:schemeClr val="accent3">
                    <a:lumMod val="75000"/>
                  </a:schemeClr>
                </a:solidFill>
                <a:hlinkClick r:id="rId10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presentation-creation.ru</a:t>
            </a:r>
            <a:endParaRPr lang="ru-RU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C26275B9-A6B1-44A3-90D6-8FF1A2463542}"/>
              </a:ext>
            </a:extLst>
          </p:cNvPr>
          <p:cNvSpPr txBox="1"/>
          <p:nvPr/>
        </p:nvSpPr>
        <p:spPr>
          <a:xfrm>
            <a:off x="4998636" y="3450037"/>
            <a:ext cx="165264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Шторм </a:t>
            </a:r>
            <a:r>
              <a:rPr lang="ru-RU" sz="1600" dirty="0">
                <a:solidFill>
                  <a:schemeClr val="bg1"/>
                </a:solidFill>
              </a:rPr>
              <a:t>– </a:t>
            </a:r>
            <a:r>
              <a:rPr lang="ru-RU" sz="1600" dirty="0" smtClean="0">
                <a:solidFill>
                  <a:schemeClr val="bg1"/>
                </a:solidFill>
              </a:rPr>
              <a:t>сильная буря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05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758460" cy="6694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346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5A22F6-AA89-46AF-A942-D931AD468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/>
              <a:t>Шкала разрушений, вызываемых смерчем</a:t>
            </a:r>
            <a:endParaRPr lang="ru-RU" sz="3600" b="1" dirty="0"/>
          </a:p>
        </p:txBody>
      </p:sp>
      <p:graphicFrame>
        <p:nvGraphicFramePr>
          <p:cNvPr id="4" name="Таблица 10">
            <a:extLst>
              <a:ext uri="{FF2B5EF4-FFF2-40B4-BE49-F238E27FC236}">
                <a16:creationId xmlns="" xmlns:a16="http://schemas.microsoft.com/office/drawing/2014/main" id="{76D374A2-DC3D-45FF-AF1D-8978FCF704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8022039"/>
              </p:ext>
            </p:extLst>
          </p:nvPr>
        </p:nvGraphicFramePr>
        <p:xfrm>
          <a:off x="285751" y="1975700"/>
          <a:ext cx="9308306" cy="409465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685924">
                  <a:extLst>
                    <a:ext uri="{9D8B030D-6E8A-4147-A177-3AD203B41FA5}">
                      <a16:colId xmlns="" xmlns:a16="http://schemas.microsoft.com/office/drawing/2014/main" val="1060721299"/>
                    </a:ext>
                  </a:extLst>
                </a:gridCol>
                <a:gridCol w="1871663">
                  <a:extLst>
                    <a:ext uri="{9D8B030D-6E8A-4147-A177-3AD203B41FA5}">
                      <a16:colId xmlns="" xmlns:a16="http://schemas.microsoft.com/office/drawing/2014/main" val="3730294796"/>
                    </a:ext>
                  </a:extLst>
                </a:gridCol>
                <a:gridCol w="5750719">
                  <a:extLst>
                    <a:ext uri="{9D8B030D-6E8A-4147-A177-3AD203B41FA5}">
                      <a16:colId xmlns="" xmlns:a16="http://schemas.microsoft.com/office/drawing/2014/main" val="2835790685"/>
                    </a:ext>
                  </a:extLst>
                </a:gridCol>
              </a:tblGrid>
              <a:tr h="4706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inherit"/>
                        </a:rPr>
                        <a:t>Класс разрушения</a:t>
                      </a:r>
                    </a:p>
                    <a:p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 marL="83623" marR="83623" marT="51460" marB="514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inherit"/>
                        </a:rPr>
                        <a:t>Скорость ветра, м/с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 marL="83623" marR="83623" marT="51460" marB="514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inherit"/>
                        </a:rPr>
                        <a:t>Повреждения, причинённые смерчем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 marL="83623" marR="83623" marT="51460" marB="51460"/>
                </a:tc>
                <a:extLst>
                  <a:ext uri="{0D108BD9-81ED-4DB2-BD59-A6C34878D82A}">
                    <a16:rowId xmlns="" xmlns:a16="http://schemas.microsoft.com/office/drawing/2014/main" val="1574826020"/>
                  </a:ext>
                </a:extLst>
              </a:tr>
              <a:tr h="618480"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b="1" dirty="0">
                          <a:effectLst/>
                          <a:latin typeface="inherit"/>
                        </a:rPr>
                        <a:t>0</a:t>
                      </a:r>
                      <a:endParaRPr lang="ru-RU" sz="1200" dirty="0">
                        <a:effectLst/>
                        <a:latin typeface="inherit"/>
                      </a:endParaRPr>
                    </a:p>
                  </a:txBody>
                  <a:tcPr marL="74295" marR="74295" anchor="ctr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dirty="0">
                          <a:effectLst/>
                          <a:latin typeface="inherit"/>
                        </a:rPr>
                        <a:t>18</a:t>
                      </a:r>
                    </a:p>
                  </a:txBody>
                  <a:tcPr marL="74295" marR="74295" anchor="ctr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>
                          <a:effectLst/>
                          <a:latin typeface="inherit"/>
                        </a:rPr>
                        <a:t>Слабые разрушения: небольшие повреждения антенн, повалены деревья с неглубокими корнями</a:t>
                      </a:r>
                    </a:p>
                  </a:txBody>
                  <a:tcPr marL="74295" marR="74295" anchor="ctr"/>
                </a:tc>
                <a:extLst>
                  <a:ext uri="{0D108BD9-81ED-4DB2-BD59-A6C34878D82A}">
                    <a16:rowId xmlns="" xmlns:a16="http://schemas.microsoft.com/office/drawing/2014/main" val="575992689"/>
                  </a:ext>
                </a:extLst>
              </a:tr>
              <a:tr h="703765"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b="1">
                          <a:effectLst/>
                          <a:latin typeface="inherit"/>
                        </a:rPr>
                        <a:t>1</a:t>
                      </a:r>
                      <a:endParaRPr lang="ru-RU" sz="1200">
                        <a:effectLst/>
                        <a:latin typeface="inherit"/>
                      </a:endParaRPr>
                    </a:p>
                  </a:txBody>
                  <a:tcPr marL="74295" marR="74295" anchor="ctr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dirty="0">
                          <a:effectLst/>
                          <a:latin typeface="inherit"/>
                        </a:rPr>
                        <a:t>33</a:t>
                      </a:r>
                    </a:p>
                  </a:txBody>
                  <a:tcPr marL="74295" marR="74295" anchor="ctr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dirty="0">
                          <a:effectLst/>
                          <a:latin typeface="inherit"/>
                        </a:rPr>
                        <a:t>Средние повреждения: сорваны крыши, перевёрнуты автоприцепы, движущиеся автомобили снесены с дороги, некоторые деревья вырваны с корнем и унесены</a:t>
                      </a:r>
                    </a:p>
                  </a:txBody>
                  <a:tcPr marL="74295" marR="74295" anchor="ctr"/>
                </a:tc>
                <a:extLst>
                  <a:ext uri="{0D108BD9-81ED-4DB2-BD59-A6C34878D82A}">
                    <a16:rowId xmlns="" xmlns:a16="http://schemas.microsoft.com/office/drawing/2014/main" val="3001803528"/>
                  </a:ext>
                </a:extLst>
              </a:tr>
              <a:tr h="679405"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b="1">
                          <a:effectLst/>
                          <a:latin typeface="inherit"/>
                        </a:rPr>
                        <a:t>2</a:t>
                      </a:r>
                      <a:endParaRPr lang="ru-RU" sz="1200">
                        <a:effectLst/>
                        <a:latin typeface="inherit"/>
                      </a:endParaRPr>
                    </a:p>
                  </a:txBody>
                  <a:tcPr marL="74295" marR="74295" anchor="ctr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dirty="0">
                          <a:effectLst/>
                          <a:latin typeface="inherit"/>
                        </a:rPr>
                        <a:t>50</a:t>
                      </a:r>
                    </a:p>
                  </a:txBody>
                  <a:tcPr marL="74295" marR="74295" anchor="ctr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dirty="0">
                          <a:effectLst/>
                          <a:latin typeface="inherit"/>
                        </a:rPr>
                        <a:t>Значительные повреждения: разрушены ветхие здания в сельских районах, крупные деревья вырваны с корнем и унесены, опрокинуты товарные вагоны, сорваны крыши с домов</a:t>
                      </a:r>
                    </a:p>
                  </a:txBody>
                  <a:tcPr marL="74295" marR="74295" anchor="ctr"/>
                </a:tc>
                <a:extLst>
                  <a:ext uri="{0D108BD9-81ED-4DB2-BD59-A6C34878D82A}">
                    <a16:rowId xmlns="" xmlns:a16="http://schemas.microsoft.com/office/drawing/2014/main" val="794233698"/>
                  </a:ext>
                </a:extLst>
              </a:tr>
              <a:tr h="531013"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b="1" dirty="0">
                          <a:effectLst/>
                          <a:latin typeface="inherit"/>
                        </a:rPr>
                        <a:t>3</a:t>
                      </a:r>
                      <a:endParaRPr lang="ru-RU" sz="1200" dirty="0">
                        <a:effectLst/>
                        <a:latin typeface="inherit"/>
                      </a:endParaRPr>
                    </a:p>
                  </a:txBody>
                  <a:tcPr marL="74295" marR="74295" anchor="ctr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dirty="0">
                          <a:effectLst/>
                          <a:latin typeface="inherit"/>
                        </a:rPr>
                        <a:t>70</a:t>
                      </a:r>
                    </a:p>
                  </a:txBody>
                  <a:tcPr marL="74295" marR="74295" anchor="ctr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dirty="0">
                          <a:effectLst/>
                          <a:latin typeface="inherit"/>
                        </a:rPr>
                        <a:t>Серьёзные повреждения: разрушена часть вертикальных стен домов, перевёрнуты поезда и автомашины, разорваны конструкции со стальной оболочкой (типа ангаров), большинство деревьев в лесу повалено</a:t>
                      </a:r>
                    </a:p>
                  </a:txBody>
                  <a:tcPr marL="74295" marR="74295" anchor="ctr"/>
                </a:tc>
                <a:extLst>
                  <a:ext uri="{0D108BD9-81ED-4DB2-BD59-A6C34878D82A}">
                    <a16:rowId xmlns="" xmlns:a16="http://schemas.microsoft.com/office/drawing/2014/main" val="2090167924"/>
                  </a:ext>
                </a:extLst>
              </a:tr>
              <a:tr h="618480"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b="1">
                          <a:effectLst/>
                          <a:latin typeface="inherit"/>
                        </a:rPr>
                        <a:t>4</a:t>
                      </a:r>
                      <a:endParaRPr lang="ru-RU" sz="1200">
                        <a:effectLst/>
                        <a:latin typeface="inherit"/>
                      </a:endParaRPr>
                    </a:p>
                  </a:txBody>
                  <a:tcPr marL="74295" marR="74295" anchor="ctr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>
                          <a:effectLst/>
                          <a:latin typeface="inherit"/>
                        </a:rPr>
                        <a:t>93</a:t>
                      </a:r>
                    </a:p>
                  </a:txBody>
                  <a:tcPr marL="74295" marR="74295" anchor="ctr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dirty="0">
                          <a:effectLst/>
                          <a:latin typeface="inherit"/>
                        </a:rPr>
                        <a:t>Опустошительные повреждения: каркасы домов целиком повалены, автомобили и поезда отброшены</a:t>
                      </a:r>
                    </a:p>
                  </a:txBody>
                  <a:tcPr marL="74295" marR="74295" anchor="ctr"/>
                </a:tc>
                <a:extLst>
                  <a:ext uri="{0D108BD9-81ED-4DB2-BD59-A6C34878D82A}">
                    <a16:rowId xmlns="" xmlns:a16="http://schemas.microsoft.com/office/drawing/2014/main" val="1716962612"/>
                  </a:ext>
                </a:extLst>
              </a:tr>
            </a:tbl>
          </a:graphicData>
        </a:graphic>
      </p:graphicFrame>
      <p:cxnSp>
        <p:nvCxnSpPr>
          <p:cNvPr id="5" name="Прямая соединительная линия 4">
            <a:extLst>
              <a:ext uri="{FF2B5EF4-FFF2-40B4-BE49-F238E27FC236}">
                <a16:creationId xmlns="" xmlns:a16="http://schemas.microsoft.com/office/drawing/2014/main" id="{5837DFB4-4BD6-4D30-8A13-AD8E9573ECDD}"/>
              </a:ext>
            </a:extLst>
          </p:cNvPr>
          <p:cNvCxnSpPr>
            <a:cxnSpLocks/>
          </p:cNvCxnSpPr>
          <p:nvPr/>
        </p:nvCxnSpPr>
        <p:spPr>
          <a:xfrm>
            <a:off x="761759" y="1562582"/>
            <a:ext cx="1937313" cy="0"/>
          </a:xfrm>
          <a:prstGeom prst="line">
            <a:avLst/>
          </a:prstGeom>
          <a:ln w="635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4668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569</Words>
  <Application>Microsoft Office PowerPoint</Application>
  <PresentationFormat>Лист A4 (210x297 мм)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Суховеи, ураганы и засухи на территории России</vt:lpstr>
      <vt:lpstr>Суховей</vt:lpstr>
      <vt:lpstr>Суховей и засухи</vt:lpstr>
      <vt:lpstr>Засуха</vt:lpstr>
      <vt:lpstr>Засуха</vt:lpstr>
      <vt:lpstr>Презентация PowerPoint</vt:lpstr>
      <vt:lpstr>Ураган, буря, смерч, шторм</vt:lpstr>
      <vt:lpstr>Презентация PowerPoint</vt:lpstr>
      <vt:lpstr>Шкала разрушений, вызываемых смерчем</vt:lpstr>
      <vt:lpstr>ШКАЛА БОФОРТА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Obstinate</dc:creator>
  <cp:lastModifiedBy>Пользователь</cp:lastModifiedBy>
  <cp:revision>41</cp:revision>
  <dcterms:created xsi:type="dcterms:W3CDTF">2021-12-05T12:50:35Z</dcterms:created>
  <dcterms:modified xsi:type="dcterms:W3CDTF">2023-06-09T10:18:14Z</dcterms:modified>
</cp:coreProperties>
</file>