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7" r:id="rId9"/>
    <p:sldId id="263" r:id="rId10"/>
    <p:sldId id="264" r:id="rId11"/>
    <p:sldId id="265" r:id="rId12"/>
    <p:sldId id="26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D84D8-F83C-42E5-B63A-3238BD14E980}" type="datetimeFigureOut">
              <a:rPr lang="ru-RU" smtClean="0"/>
              <a:t>03.12.2020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E31BF-B780-4A46-81C1-4FF3942814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5208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D84D8-F83C-42E5-B63A-3238BD14E980}" type="datetimeFigureOut">
              <a:rPr lang="ru-RU" smtClean="0"/>
              <a:t>03.12.2020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E31BF-B780-4A46-81C1-4FF3942814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61524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D84D8-F83C-42E5-B63A-3238BD14E980}" type="datetimeFigureOut">
              <a:rPr lang="ru-RU" smtClean="0"/>
              <a:t>03.12.2020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E31BF-B780-4A46-81C1-4FF3942814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19874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D84D8-F83C-42E5-B63A-3238BD14E980}" type="datetimeFigureOut">
              <a:rPr lang="ru-RU" smtClean="0"/>
              <a:t>03.12.2020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E31BF-B780-4A46-81C1-4FF3942814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61082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D84D8-F83C-42E5-B63A-3238BD14E980}" type="datetimeFigureOut">
              <a:rPr lang="ru-RU" smtClean="0"/>
              <a:t>03.12.2020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E31BF-B780-4A46-81C1-4FF3942814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95441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D84D8-F83C-42E5-B63A-3238BD14E980}" type="datetimeFigureOut">
              <a:rPr lang="ru-RU" smtClean="0"/>
              <a:t>03.12.2020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E31BF-B780-4A46-81C1-4FF3942814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13114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D84D8-F83C-42E5-B63A-3238BD14E980}" type="datetimeFigureOut">
              <a:rPr lang="ru-RU" smtClean="0"/>
              <a:t>03.12.2020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E31BF-B780-4A46-81C1-4FF3942814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64334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D84D8-F83C-42E5-B63A-3238BD14E980}" type="datetimeFigureOut">
              <a:rPr lang="ru-RU" smtClean="0"/>
              <a:t>03.12.2020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E31BF-B780-4A46-81C1-4FF3942814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6837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D84D8-F83C-42E5-B63A-3238BD14E980}" type="datetimeFigureOut">
              <a:rPr lang="ru-RU" smtClean="0"/>
              <a:t>03.12.2020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E31BF-B780-4A46-81C1-4FF3942814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59004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D84D8-F83C-42E5-B63A-3238BD14E980}" type="datetimeFigureOut">
              <a:rPr lang="ru-RU" smtClean="0"/>
              <a:t>03.12.2020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E31BF-B780-4A46-81C1-4FF3942814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76009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D84D8-F83C-42E5-B63A-3238BD14E980}" type="datetimeFigureOut">
              <a:rPr lang="ru-RU" smtClean="0"/>
              <a:t>03.12.2020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E31BF-B780-4A46-81C1-4FF3942814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21199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4D84D8-F83C-42E5-B63A-3238BD14E980}" type="datetimeFigureOut">
              <a:rPr lang="ru-RU" smtClean="0"/>
              <a:t>03.12.2020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AE31BF-B780-4A46-81C1-4FF3942814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27122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707904" y="260648"/>
            <a:ext cx="220919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ОПЕРА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AutoShape 2" descr="https://www.foundersspace.com/wp-content/uploads/2018/07/Opera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7" name="Picture 3" descr="C:\Users\Nova\Downloads\Oper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318" y="1484784"/>
            <a:ext cx="7884368" cy="5254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404261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15616" y="548680"/>
            <a:ext cx="7416824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>
                <a:solidFill>
                  <a:srgbClr val="002060"/>
                </a:solidFill>
              </a:rPr>
              <a:t>Дирижёр и музыканты оркестра</a:t>
            </a:r>
            <a:r>
              <a:rPr lang="ru-RU" sz="3200" b="1" dirty="0">
                <a:solidFill>
                  <a:srgbClr val="002060"/>
                </a:solidFill>
              </a:rPr>
              <a:t> выполняют важную роль в оперном спектакле. Дирижёр, являясь руководителем оркестра, воплощает замысел композитора, подчёркивает индивидуальность солистов - певцов и мастерство хора в исполнении массовых сцен.</a:t>
            </a:r>
          </a:p>
        </p:txBody>
      </p:sp>
    </p:spTree>
    <p:extLst>
      <p:ext uri="{BB962C8B-B14F-4D97-AF65-F5344CB8AC3E}">
        <p14:creationId xmlns:p14="http://schemas.microsoft.com/office/powerpoint/2010/main" val="9079033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71600" y="548680"/>
            <a:ext cx="734481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Рефлексия</a:t>
            </a:r>
          </a:p>
          <a:p>
            <a:r>
              <a:rPr lang="ru-RU" sz="2000" b="1" dirty="0"/>
              <a:t>Вопрос № 1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b="1" dirty="0">
                <a:solidFill>
                  <a:srgbClr val="002060"/>
                </a:solidFill>
              </a:rPr>
              <a:t>Опера - это спектакль, в котором действующие лица только...</a:t>
            </a:r>
          </a:p>
          <a:p>
            <a:r>
              <a:rPr lang="ru-RU" sz="2000" b="1" dirty="0">
                <a:solidFill>
                  <a:srgbClr val="002060"/>
                </a:solidFill>
              </a:rPr>
              <a:t> </a:t>
            </a:r>
            <a:r>
              <a:rPr lang="ru-RU" sz="2000" b="1" dirty="0" smtClean="0">
                <a:solidFill>
                  <a:srgbClr val="002060"/>
                </a:solidFill>
              </a:rPr>
              <a:t>     - танцуют</a:t>
            </a:r>
            <a:br>
              <a:rPr lang="ru-RU" sz="2000" b="1" dirty="0" smtClean="0">
                <a:solidFill>
                  <a:srgbClr val="002060"/>
                </a:solidFill>
              </a:rPr>
            </a:br>
            <a:r>
              <a:rPr lang="ru-RU" sz="2000" b="1" dirty="0">
                <a:solidFill>
                  <a:srgbClr val="002060"/>
                </a:solidFill>
              </a:rPr>
              <a:t> </a:t>
            </a:r>
            <a:r>
              <a:rPr lang="ru-RU" sz="2000" b="1" dirty="0" smtClean="0">
                <a:solidFill>
                  <a:srgbClr val="002060"/>
                </a:solidFill>
              </a:rPr>
              <a:t>    -  поют </a:t>
            </a:r>
            <a:r>
              <a:rPr lang="ru-RU" sz="2000" b="1" dirty="0">
                <a:solidFill>
                  <a:srgbClr val="002060"/>
                </a:solidFill>
              </a:rPr>
              <a:t>и разговаривают</a:t>
            </a:r>
            <a:r>
              <a:rPr lang="ru-RU" sz="2000" b="1" dirty="0" smtClean="0">
                <a:solidFill>
                  <a:srgbClr val="002060"/>
                </a:solidFill>
              </a:rPr>
              <a:t/>
            </a:r>
            <a:br>
              <a:rPr lang="ru-RU" sz="2000" b="1" dirty="0" smtClean="0">
                <a:solidFill>
                  <a:srgbClr val="002060"/>
                </a:solidFill>
              </a:rPr>
            </a:br>
            <a:r>
              <a:rPr lang="ru-RU" sz="2000" b="1" dirty="0" smtClean="0">
                <a:solidFill>
                  <a:srgbClr val="002060"/>
                </a:solidFill>
              </a:rPr>
              <a:t>      -  </a:t>
            </a:r>
            <a:r>
              <a:rPr lang="ru-RU" sz="2000" b="1" dirty="0">
                <a:solidFill>
                  <a:srgbClr val="002060"/>
                </a:solidFill>
              </a:rPr>
              <a:t> поют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971600" y="3573016"/>
            <a:ext cx="7488832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Вопрос № 2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2000" b="1" dirty="0">
                <a:solidFill>
                  <a:srgbClr val="002060"/>
                </a:solidFill>
              </a:rPr>
              <a:t>Первая опера появилась ...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-</a:t>
            </a:r>
            <a:r>
              <a:rPr lang="ru-RU" sz="2000" b="1" dirty="0">
                <a:solidFill>
                  <a:srgbClr val="002060"/>
                </a:solidFill>
              </a:rPr>
              <a:t> во Франции</a:t>
            </a:r>
            <a:r>
              <a:rPr lang="ru-RU" sz="2000" b="1" dirty="0" smtClean="0">
                <a:solidFill>
                  <a:srgbClr val="002060"/>
                </a:solidFill>
              </a:rPr>
              <a:t/>
            </a:r>
            <a:br>
              <a:rPr lang="ru-RU" sz="2000" b="1" dirty="0" smtClean="0">
                <a:solidFill>
                  <a:srgbClr val="002060"/>
                </a:solidFill>
              </a:rPr>
            </a:br>
            <a:r>
              <a:rPr lang="ru-RU" sz="2000" b="1" dirty="0" smtClean="0">
                <a:solidFill>
                  <a:srgbClr val="002060"/>
                </a:solidFill>
              </a:rPr>
              <a:t>-</a:t>
            </a:r>
            <a:r>
              <a:rPr lang="ru-RU" sz="2000" b="1" dirty="0">
                <a:solidFill>
                  <a:srgbClr val="002060"/>
                </a:solidFill>
              </a:rPr>
              <a:t> в Италии</a:t>
            </a:r>
            <a:r>
              <a:rPr lang="ru-RU" sz="2000" b="1" dirty="0" smtClean="0">
                <a:solidFill>
                  <a:srgbClr val="002060"/>
                </a:solidFill>
              </a:rPr>
              <a:t/>
            </a:r>
            <a:br>
              <a:rPr lang="ru-RU" sz="2000" b="1" dirty="0" smtClean="0">
                <a:solidFill>
                  <a:srgbClr val="002060"/>
                </a:solidFill>
              </a:rPr>
            </a:br>
            <a:r>
              <a:rPr lang="ru-RU" sz="2000" b="1" dirty="0" smtClean="0">
                <a:solidFill>
                  <a:srgbClr val="002060"/>
                </a:solidFill>
              </a:rPr>
              <a:t>-</a:t>
            </a:r>
            <a:r>
              <a:rPr lang="ru-RU" sz="2000" b="1" dirty="0">
                <a:solidFill>
                  <a:srgbClr val="002060"/>
                </a:solidFill>
              </a:rPr>
              <a:t> в России</a:t>
            </a:r>
          </a:p>
        </p:txBody>
      </p:sp>
    </p:spTree>
    <p:extLst>
      <p:ext uri="{BB962C8B-B14F-4D97-AF65-F5344CB8AC3E}">
        <p14:creationId xmlns:p14="http://schemas.microsoft.com/office/powerpoint/2010/main" val="35135148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260648"/>
            <a:ext cx="4572000" cy="184665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/>
              <a:t>Вопрос № </a:t>
            </a:r>
            <a:r>
              <a:rPr lang="ru-RU" b="1" dirty="0" smtClean="0"/>
              <a:t>3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2400" b="1" dirty="0">
                <a:solidFill>
                  <a:srgbClr val="002060"/>
                </a:solidFill>
              </a:rPr>
              <a:t>Увертюра - это...</a:t>
            </a:r>
          </a:p>
          <a:p>
            <a:r>
              <a:rPr lang="ru-RU" sz="2400" b="1" dirty="0">
                <a:solidFill>
                  <a:srgbClr val="002060"/>
                </a:solidFill>
              </a:rPr>
              <a:t> </a:t>
            </a:r>
            <a:r>
              <a:rPr lang="ru-RU" sz="2400" b="1" dirty="0" smtClean="0">
                <a:solidFill>
                  <a:srgbClr val="002060"/>
                </a:solidFill>
              </a:rPr>
              <a:t>  -монолог </a:t>
            </a:r>
            <a:r>
              <a:rPr lang="ru-RU" sz="2400" b="1" dirty="0">
                <a:solidFill>
                  <a:srgbClr val="002060"/>
                </a:solidFill>
              </a:rPr>
              <a:t>героя</a:t>
            </a:r>
            <a:r>
              <a:rPr lang="ru-RU" sz="2400" b="1" dirty="0" smtClean="0">
                <a:solidFill>
                  <a:srgbClr val="002060"/>
                </a:solidFill>
              </a:rPr>
              <a:t/>
            </a:r>
            <a:br>
              <a:rPr lang="ru-RU" sz="2400" b="1" dirty="0" smtClean="0">
                <a:solidFill>
                  <a:srgbClr val="002060"/>
                </a:solidFill>
              </a:rPr>
            </a:br>
            <a:r>
              <a:rPr lang="ru-RU" sz="2400" b="1" dirty="0">
                <a:solidFill>
                  <a:srgbClr val="002060"/>
                </a:solidFill>
              </a:rPr>
              <a:t> </a:t>
            </a:r>
            <a:r>
              <a:rPr lang="ru-RU" sz="2400" b="1" dirty="0" smtClean="0">
                <a:solidFill>
                  <a:srgbClr val="002060"/>
                </a:solidFill>
              </a:rPr>
              <a:t>  -краткое содержание </a:t>
            </a:r>
            <a:r>
              <a:rPr lang="ru-RU" sz="2400" b="1" dirty="0">
                <a:solidFill>
                  <a:srgbClr val="002060"/>
                </a:solidFill>
              </a:rPr>
              <a:t>оперы</a:t>
            </a:r>
            <a:r>
              <a:rPr lang="ru-RU" sz="2400" b="1" dirty="0" smtClean="0">
                <a:solidFill>
                  <a:srgbClr val="002060"/>
                </a:solidFill>
              </a:rPr>
              <a:t/>
            </a:r>
            <a:br>
              <a:rPr lang="ru-RU" sz="2400" b="1" dirty="0" smtClean="0">
                <a:solidFill>
                  <a:srgbClr val="002060"/>
                </a:solidFill>
              </a:rPr>
            </a:br>
            <a:r>
              <a:rPr lang="ru-RU" sz="2400" b="1" dirty="0" smtClean="0">
                <a:solidFill>
                  <a:srgbClr val="002060"/>
                </a:solidFill>
              </a:rPr>
              <a:t>  -</a:t>
            </a:r>
            <a:r>
              <a:rPr lang="ru-RU" sz="2400" b="1" dirty="0">
                <a:solidFill>
                  <a:srgbClr val="002060"/>
                </a:solidFill>
              </a:rPr>
              <a:t> вступление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2276872"/>
            <a:ext cx="4572000" cy="221599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/>
              <a:t>Вопрос № 4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2400" b="1" dirty="0" err="1">
                <a:solidFill>
                  <a:srgbClr val="002060"/>
                </a:solidFill>
              </a:rPr>
              <a:t>Полупение-полуречь</a:t>
            </a:r>
            <a:r>
              <a:rPr lang="ru-RU" sz="2400" b="1" dirty="0">
                <a:solidFill>
                  <a:srgbClr val="002060"/>
                </a:solidFill>
              </a:rPr>
              <a:t> в опере - это...</a:t>
            </a:r>
          </a:p>
          <a:p>
            <a:r>
              <a:rPr lang="ru-RU" sz="2400" b="1" dirty="0" smtClean="0">
                <a:solidFill>
                  <a:srgbClr val="002060"/>
                </a:solidFill>
              </a:rPr>
              <a:t>  -</a:t>
            </a:r>
            <a:r>
              <a:rPr lang="ru-RU" sz="2400" b="1" dirty="0">
                <a:solidFill>
                  <a:srgbClr val="002060"/>
                </a:solidFill>
              </a:rPr>
              <a:t> ария</a:t>
            </a:r>
            <a:r>
              <a:rPr lang="ru-RU" sz="2400" b="1" dirty="0" smtClean="0">
                <a:solidFill>
                  <a:srgbClr val="002060"/>
                </a:solidFill>
              </a:rPr>
              <a:t/>
            </a:r>
            <a:br>
              <a:rPr lang="ru-RU" sz="2400" b="1" dirty="0" smtClean="0">
                <a:solidFill>
                  <a:srgbClr val="002060"/>
                </a:solidFill>
              </a:rPr>
            </a:br>
            <a:r>
              <a:rPr lang="ru-RU" sz="2400" b="1" dirty="0">
                <a:solidFill>
                  <a:srgbClr val="002060"/>
                </a:solidFill>
              </a:rPr>
              <a:t> </a:t>
            </a:r>
            <a:r>
              <a:rPr lang="ru-RU" sz="2400" b="1" dirty="0" smtClean="0">
                <a:solidFill>
                  <a:srgbClr val="002060"/>
                </a:solidFill>
              </a:rPr>
              <a:t>  -речитатив</a:t>
            </a:r>
            <a:br>
              <a:rPr lang="ru-RU" sz="2400" b="1" dirty="0" smtClean="0">
                <a:solidFill>
                  <a:srgbClr val="002060"/>
                </a:solidFill>
              </a:rPr>
            </a:br>
            <a:r>
              <a:rPr lang="ru-RU" sz="2400" b="1" dirty="0" smtClean="0">
                <a:solidFill>
                  <a:srgbClr val="002060"/>
                </a:solidFill>
              </a:rPr>
              <a:t>  -</a:t>
            </a:r>
            <a:r>
              <a:rPr lang="ru-RU" sz="2400" b="1" dirty="0">
                <a:solidFill>
                  <a:srgbClr val="002060"/>
                </a:solidFill>
              </a:rPr>
              <a:t> баллада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31073" y="5085184"/>
            <a:ext cx="4572000" cy="110799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/>
              <a:t>Вопрос № 5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2400" b="1" dirty="0">
                <a:solidFill>
                  <a:srgbClr val="002060"/>
                </a:solidFill>
              </a:rPr>
              <a:t>Что может быть положено в основу либретто?</a:t>
            </a:r>
          </a:p>
        </p:txBody>
      </p:sp>
    </p:spTree>
    <p:extLst>
      <p:ext uri="{BB962C8B-B14F-4D97-AF65-F5344CB8AC3E}">
        <p14:creationId xmlns:p14="http://schemas.microsoft.com/office/powerpoint/2010/main" val="40809256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Nova\Downloads\Oper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529" y="116632"/>
            <a:ext cx="5185842" cy="3456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cp.maliver.ru/df/724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9487" y="3140968"/>
            <a:ext cx="5400599" cy="36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79512" y="3573016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Театр оперы и балета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5868144" y="2780928"/>
            <a:ext cx="2952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Драматический театр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305225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99792" y="332656"/>
            <a:ext cx="446494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Истоки театра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83568" y="2132856"/>
            <a:ext cx="806489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</a:rPr>
              <a:t>Древняя Греция подарила миру само понятие " театр" и первых актёров</a:t>
            </a:r>
            <a:r>
              <a:rPr lang="ru-RU" sz="2400" b="1" dirty="0" smtClean="0">
                <a:solidFill>
                  <a:srgbClr val="002060"/>
                </a:solidFill>
              </a:rPr>
              <a:t>. Бог Дионис </a:t>
            </a:r>
            <a:r>
              <a:rPr lang="ru-RU" sz="2400" b="1" dirty="0">
                <a:solidFill>
                  <a:srgbClr val="002060"/>
                </a:solidFill>
              </a:rPr>
              <a:t>и определённая часть граждан любили переодеваться в необычные одежды, например, козлиные шкуры, разрисовывали себе лица , надевали маски и пели. Сатиры (козлоногие существа, спутники Диониса), пели хвалебные песни о подвигах и страданиях бога. Так появилась "трагедия": от греческих слов "</a:t>
            </a:r>
            <a:r>
              <a:rPr lang="ru-RU" sz="2400" b="1" dirty="0" err="1">
                <a:solidFill>
                  <a:srgbClr val="002060"/>
                </a:solidFill>
              </a:rPr>
              <a:t>трагос</a:t>
            </a:r>
            <a:r>
              <a:rPr lang="ru-RU" sz="2400" b="1" dirty="0">
                <a:solidFill>
                  <a:srgbClr val="002060"/>
                </a:solidFill>
              </a:rPr>
              <a:t>" - козёл и "</a:t>
            </a:r>
            <a:r>
              <a:rPr lang="ru-RU" sz="2400" b="1" dirty="0" err="1">
                <a:solidFill>
                  <a:srgbClr val="002060"/>
                </a:solidFill>
              </a:rPr>
              <a:t>одэ</a:t>
            </a:r>
            <a:r>
              <a:rPr lang="ru-RU" sz="2400" b="1" dirty="0">
                <a:solidFill>
                  <a:srgbClr val="002060"/>
                </a:solidFill>
              </a:rPr>
              <a:t>" - песнь</a:t>
            </a:r>
            <a:r>
              <a:rPr lang="ru-RU" sz="2400" b="1" dirty="0" smtClean="0">
                <a:solidFill>
                  <a:srgbClr val="002060"/>
                </a:solidFill>
              </a:rPr>
              <a:t>.</a:t>
            </a:r>
          </a:p>
          <a:p>
            <a:r>
              <a:rPr lang="ru-RU" sz="2400" b="1" dirty="0">
                <a:solidFill>
                  <a:srgbClr val="002060"/>
                </a:solidFill>
              </a:rPr>
              <a:t>Следом за сатирами обязательно выступали другие граждане, поддерживая общий праздник, которые балагурили, придумывали весёлое и смешное. Так возникла "комедия</a:t>
            </a:r>
            <a:r>
              <a:rPr lang="ru-RU" sz="2400" b="1" dirty="0" smtClean="0">
                <a:solidFill>
                  <a:srgbClr val="002060"/>
                </a:solidFill>
              </a:rPr>
              <a:t>"</a:t>
            </a:r>
            <a:endParaRPr lang="ru-RU" sz="24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4199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620688"/>
            <a:ext cx="84969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solidFill>
                  <a:srgbClr val="002060"/>
                </a:solidFill>
              </a:rPr>
              <a:t> Годом рождения мирового театра принято считать 534 г. до н.э., когда была постановлена трагедия </a:t>
            </a:r>
            <a:r>
              <a:rPr lang="ru-RU" sz="2000" b="1" dirty="0" smtClean="0">
                <a:solidFill>
                  <a:srgbClr val="002060"/>
                </a:solidFill>
              </a:rPr>
              <a:t>греческого </a:t>
            </a:r>
            <a:r>
              <a:rPr lang="ru-RU" sz="2000" b="1" dirty="0">
                <a:solidFill>
                  <a:srgbClr val="002060"/>
                </a:solidFill>
              </a:rPr>
              <a:t>поэта </a:t>
            </a:r>
            <a:r>
              <a:rPr lang="ru-RU" sz="2000" b="1" dirty="0" err="1">
                <a:solidFill>
                  <a:srgbClr val="002060"/>
                </a:solidFill>
              </a:rPr>
              <a:t>Феспида</a:t>
            </a:r>
            <a:r>
              <a:rPr lang="ru-RU" sz="2000" b="1" dirty="0">
                <a:solidFill>
                  <a:srgbClr val="002060"/>
                </a:solidFill>
              </a:rPr>
              <a:t>. </a:t>
            </a:r>
          </a:p>
        </p:txBody>
      </p:sp>
      <p:sp>
        <p:nvSpPr>
          <p:cNvPr id="3" name="AutoShape 2" descr="https://greecemagazine.ru/wp-content/uploads/2019/01/teatr1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4" descr="https://greecemagazine.ru/wp-content/uploads/2019/01/teatr11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6" descr="https://greecemagazine.ru/wp-content/uploads/2019/01/teatr11.jp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79" name="Picture 7" descr="C:\Users\Nova\Downloads\teatr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7625" y="2132856"/>
            <a:ext cx="7432766" cy="41809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44068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03648" y="377929"/>
            <a:ext cx="663354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>
                <a:solidFill>
                  <a:srgbClr val="C00000"/>
                </a:solidFill>
              </a:rPr>
              <a:t>Возникновение оперы в Италии</a:t>
            </a:r>
            <a:endParaRPr lang="ru-RU" sz="3600" dirty="0">
              <a:solidFill>
                <a:srgbClr val="C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83568" y="1484784"/>
            <a:ext cx="7992888" cy="3385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Опера возникла на рубеже </a:t>
            </a:r>
            <a:r>
              <a:rPr lang="en-US" sz="2800" b="1" dirty="0">
                <a:solidFill>
                  <a:srgbClr val="002060"/>
                </a:solidFill>
              </a:rPr>
              <a:t>XVI-XVII </a:t>
            </a:r>
            <a:r>
              <a:rPr lang="ru-RU" sz="2800" b="1" dirty="0" smtClean="0">
                <a:solidFill>
                  <a:srgbClr val="002060"/>
                </a:solidFill>
              </a:rPr>
              <a:t>веков.</a:t>
            </a:r>
          </a:p>
          <a:p>
            <a:r>
              <a:rPr lang="ru-RU" sz="2800" b="1" dirty="0" smtClean="0">
                <a:solidFill>
                  <a:srgbClr val="002060"/>
                </a:solidFill>
              </a:rPr>
              <a:t>Опера </a:t>
            </a:r>
            <a:r>
              <a:rPr lang="ru-RU" sz="2800" b="1" dirty="0">
                <a:solidFill>
                  <a:srgbClr val="002060"/>
                </a:solidFill>
              </a:rPr>
              <a:t>(итал. </a:t>
            </a:r>
            <a:r>
              <a:rPr lang="ru-RU" sz="2800" b="1" dirty="0" err="1">
                <a:solidFill>
                  <a:srgbClr val="002060"/>
                </a:solidFill>
              </a:rPr>
              <a:t>opera</a:t>
            </a:r>
            <a:r>
              <a:rPr lang="ru-RU" sz="2800" b="1" dirty="0">
                <a:solidFill>
                  <a:srgbClr val="002060"/>
                </a:solidFill>
              </a:rPr>
              <a:t>-действие, сочинение, произведение)- синтетический вид искусства, объединяющий в себе несколько видов искусств: музыку (вокальную и инструментальную), литературу, изобразительное </a:t>
            </a:r>
            <a:r>
              <a:rPr lang="ru-RU" sz="2800" b="1" dirty="0" smtClean="0">
                <a:solidFill>
                  <a:srgbClr val="002060"/>
                </a:solidFill>
              </a:rPr>
              <a:t>искусство, сценическое мастерство.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234286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764704"/>
            <a:ext cx="8712968" cy="2985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rgbClr val="002060"/>
                </a:solidFill>
              </a:rPr>
              <a:t>Пантомима – это </a:t>
            </a:r>
            <a:r>
              <a:rPr lang="ru-RU" sz="3200" b="1" dirty="0" smtClean="0">
                <a:solidFill>
                  <a:srgbClr val="002060"/>
                </a:solidFill>
              </a:rPr>
              <a:t>театральное</a:t>
            </a:r>
            <a:r>
              <a:rPr lang="ru-RU" sz="3200" b="1" dirty="0">
                <a:solidFill>
                  <a:srgbClr val="002060"/>
                </a:solidFill>
              </a:rPr>
              <a:t> представление без </a:t>
            </a:r>
            <a:r>
              <a:rPr lang="ru-RU" sz="3200" b="1" dirty="0" smtClean="0">
                <a:solidFill>
                  <a:srgbClr val="002060"/>
                </a:solidFill>
              </a:rPr>
              <a:t>слов, в котором</a:t>
            </a:r>
            <a:r>
              <a:rPr lang="ru-RU" sz="3200" b="1" dirty="0">
                <a:solidFill>
                  <a:srgbClr val="002060"/>
                </a:solidFill>
              </a:rPr>
              <a:t> смысл и содержание </a:t>
            </a:r>
            <a:r>
              <a:rPr lang="ru-RU" sz="3200" b="1" dirty="0" smtClean="0">
                <a:solidFill>
                  <a:srgbClr val="002060"/>
                </a:solidFill>
              </a:rPr>
              <a:t>происходящего</a:t>
            </a:r>
            <a:r>
              <a:rPr lang="ru-RU" sz="3200" b="1" dirty="0">
                <a:solidFill>
                  <a:srgbClr val="002060"/>
                </a:solidFill>
              </a:rPr>
              <a:t> </a:t>
            </a:r>
            <a:endParaRPr lang="ru-RU" sz="3200" b="1" dirty="0" smtClean="0">
              <a:solidFill>
                <a:srgbClr val="002060"/>
              </a:solidFill>
            </a:endParaRPr>
          </a:p>
          <a:p>
            <a:r>
              <a:rPr lang="ru-RU" sz="3200" b="1" dirty="0" smtClean="0">
                <a:solidFill>
                  <a:srgbClr val="002060"/>
                </a:solidFill>
              </a:rPr>
              <a:t>передается</a:t>
            </a:r>
            <a:r>
              <a:rPr lang="ru-RU" sz="3200" b="1" dirty="0">
                <a:solidFill>
                  <a:srgbClr val="002060"/>
                </a:solidFill>
              </a:rPr>
              <a:t> при помощи жестов, пластики и </a:t>
            </a:r>
            <a:endParaRPr lang="ru-RU" sz="3200" b="1" dirty="0" smtClean="0">
              <a:solidFill>
                <a:srgbClr val="002060"/>
              </a:solidFill>
            </a:endParaRPr>
          </a:p>
          <a:p>
            <a:r>
              <a:rPr lang="ru-RU" sz="3200" b="1" dirty="0" smtClean="0">
                <a:solidFill>
                  <a:srgbClr val="002060"/>
                </a:solidFill>
              </a:rPr>
              <a:t>мимики</a:t>
            </a:r>
            <a:r>
              <a:rPr lang="ru-RU" sz="3200" b="1" dirty="0">
                <a:solidFill>
                  <a:srgbClr val="002060"/>
                </a:solidFill>
              </a:rPr>
              <a:t>.</a:t>
            </a:r>
          </a:p>
        </p:txBody>
      </p:sp>
      <p:sp>
        <p:nvSpPr>
          <p:cNvPr id="3" name="AutoShape 2" descr="https://mimduo.ru/images/photo/mime/66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099" name="Picture 3" descr="C:\Users\Nova\Downloads\6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3004" y="3798025"/>
            <a:ext cx="3665984" cy="2442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158636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548680"/>
            <a:ext cx="828092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>
                <a:solidFill>
                  <a:srgbClr val="002060"/>
                </a:solidFill>
              </a:rPr>
              <a:t>Либретто</a:t>
            </a:r>
            <a:r>
              <a:rPr lang="ru-RU" sz="2800" b="1" dirty="0">
                <a:solidFill>
                  <a:srgbClr val="002060"/>
                </a:solidFill>
              </a:rPr>
              <a:t> в переводе с итальянского языка значит книжечка. Либретто - основа оперного спектакля. В основе либретто может быть сказка, миф, легенда</a:t>
            </a:r>
            <a:r>
              <a:rPr lang="ru-RU" sz="2800" b="1" dirty="0" smtClean="0">
                <a:solidFill>
                  <a:srgbClr val="002060"/>
                </a:solidFill>
              </a:rPr>
              <a:t>, поэма, повесть, </a:t>
            </a:r>
            <a:r>
              <a:rPr lang="ru-RU" sz="2800" b="1" dirty="0">
                <a:solidFill>
                  <a:srgbClr val="002060"/>
                </a:solidFill>
              </a:rPr>
              <a:t>настоящая жизненная история. Либреттист-тот, кто сочиняет текст оперы в стихах или прозе</a:t>
            </a:r>
            <a:r>
              <a:rPr lang="ru-RU" sz="2800" b="1" dirty="0" smtClean="0">
                <a:solidFill>
                  <a:srgbClr val="002060"/>
                </a:solidFill>
              </a:rPr>
              <a:t>.</a:t>
            </a:r>
          </a:p>
          <a:p>
            <a:endParaRPr lang="ru-RU" sz="2800" b="1" dirty="0">
              <a:solidFill>
                <a:srgbClr val="002060"/>
              </a:solidFill>
            </a:endParaRPr>
          </a:p>
          <a:p>
            <a:r>
              <a:rPr lang="ru-RU" sz="2800" b="1" i="1" dirty="0">
                <a:solidFill>
                  <a:srgbClr val="002060"/>
                </a:solidFill>
              </a:rPr>
              <a:t>Композитор </a:t>
            </a:r>
            <a:r>
              <a:rPr lang="ru-RU" sz="2800" b="1" dirty="0">
                <a:solidFill>
                  <a:srgbClr val="002060"/>
                </a:solidFill>
              </a:rPr>
              <a:t>- человек, сочиняющий музыку на текст оперного либретто, певцы её исполняют.</a:t>
            </a:r>
          </a:p>
        </p:txBody>
      </p:sp>
      <p:sp>
        <p:nvSpPr>
          <p:cNvPr id="3" name="AutoShape 2" descr="https://i.imged.com/vintage-opera-librettos-lot-of-three-carmen-tristan-and-isolde-lohengrin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4" descr="https://i.imged.com/vintage-opera-librettos-lot-of-three-carmen-tristan-and-isolde-lohengrin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125" name="Picture 5" descr="C:\Users\Nova\Downloads\vintage-opera-librettos-lot-of-three-carmen-tristan-and-isolde-lohengrin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5688" y="4221088"/>
            <a:ext cx="2437209" cy="23183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512008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548680"/>
            <a:ext cx="8812605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Увертюра – это оркестровое</a:t>
            </a:r>
          </a:p>
          <a:p>
            <a:pPr algn="ctr"/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</a:t>
            </a:r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ступление к опере.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11560" y="3284984"/>
            <a:ext cx="813690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>
                <a:solidFill>
                  <a:srgbClr val="002060"/>
                </a:solidFill>
              </a:rPr>
              <a:t>Антракт</a:t>
            </a:r>
            <a:r>
              <a:rPr lang="ru-RU" sz="3600" b="1" dirty="0">
                <a:solidFill>
                  <a:srgbClr val="002060"/>
                </a:solidFill>
              </a:rPr>
              <a:t> - перерыв между действия спектакля. За это время происходит смена декораций на сцене, артисты отдыхают, зрители обмениваются впечатлениями.</a:t>
            </a:r>
          </a:p>
        </p:txBody>
      </p:sp>
    </p:spTree>
    <p:extLst>
      <p:ext uri="{BB962C8B-B14F-4D97-AF65-F5344CB8AC3E}">
        <p14:creationId xmlns:p14="http://schemas.microsoft.com/office/powerpoint/2010/main" val="4934162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7584" y="404664"/>
            <a:ext cx="7848872" cy="4431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>
                <a:solidFill>
                  <a:srgbClr val="002060"/>
                </a:solidFill>
              </a:rPr>
              <a:t>Ария </a:t>
            </a:r>
            <a:r>
              <a:rPr lang="ru-RU" sz="2400" b="1" dirty="0">
                <a:solidFill>
                  <a:srgbClr val="002060"/>
                </a:solidFill>
              </a:rPr>
              <a:t>- главная музыкальная характеристика героя оперы. Исполняется одним певцом в сопровождении оркестра. </a:t>
            </a:r>
            <a:endParaRPr lang="ru-RU" sz="2400" b="1" dirty="0" smtClean="0">
              <a:solidFill>
                <a:srgbClr val="002060"/>
              </a:solidFill>
            </a:endParaRPr>
          </a:p>
          <a:p>
            <a:r>
              <a:rPr lang="ru-RU" sz="2400" b="1" i="1" dirty="0" smtClean="0">
                <a:solidFill>
                  <a:srgbClr val="002060"/>
                </a:solidFill>
              </a:rPr>
              <a:t>Ансамбль</a:t>
            </a:r>
            <a:r>
              <a:rPr lang="ru-RU" sz="2400" b="1" i="1" dirty="0">
                <a:solidFill>
                  <a:srgbClr val="002060"/>
                </a:solidFill>
              </a:rPr>
              <a:t> </a:t>
            </a:r>
            <a:r>
              <a:rPr lang="ru-RU" sz="2400" b="1" dirty="0">
                <a:solidFill>
                  <a:srgbClr val="002060"/>
                </a:solidFill>
              </a:rPr>
              <a:t>(франц. </a:t>
            </a:r>
            <a:r>
              <a:rPr lang="ru-RU" sz="2400" b="1" dirty="0" err="1">
                <a:solidFill>
                  <a:srgbClr val="002060"/>
                </a:solidFill>
              </a:rPr>
              <a:t>ensemble</a:t>
            </a:r>
            <a:r>
              <a:rPr lang="ru-RU" sz="2400" b="1" dirty="0">
                <a:solidFill>
                  <a:srgbClr val="002060"/>
                </a:solidFill>
              </a:rPr>
              <a:t>- вместе)- группа исполнителей, выступающих вместе. В опере поют все вместе и каждый о своём. Звучит очень красиво.</a:t>
            </a:r>
          </a:p>
          <a:p>
            <a:r>
              <a:rPr lang="ru-RU" sz="2400" b="1" i="1" dirty="0">
                <a:solidFill>
                  <a:srgbClr val="002060"/>
                </a:solidFill>
              </a:rPr>
              <a:t>Речитатив </a:t>
            </a:r>
            <a:r>
              <a:rPr lang="ru-RU" sz="2400" b="1" dirty="0">
                <a:solidFill>
                  <a:srgbClr val="002060"/>
                </a:solidFill>
              </a:rPr>
              <a:t>- </a:t>
            </a:r>
            <a:r>
              <a:rPr lang="ru-RU" sz="2400" b="1" dirty="0" err="1">
                <a:solidFill>
                  <a:srgbClr val="002060"/>
                </a:solidFill>
              </a:rPr>
              <a:t>полуречь</a:t>
            </a:r>
            <a:r>
              <a:rPr lang="ru-RU" sz="2400" b="1" dirty="0">
                <a:solidFill>
                  <a:srgbClr val="002060"/>
                </a:solidFill>
              </a:rPr>
              <a:t>, </a:t>
            </a:r>
            <a:r>
              <a:rPr lang="ru-RU" sz="2400" b="1" dirty="0" err="1">
                <a:solidFill>
                  <a:srgbClr val="002060"/>
                </a:solidFill>
              </a:rPr>
              <a:t>полупение</a:t>
            </a:r>
            <a:r>
              <a:rPr lang="ru-RU" sz="2400" b="1" dirty="0">
                <a:solidFill>
                  <a:srgbClr val="002060"/>
                </a:solidFill>
              </a:rPr>
              <a:t>. В оперном речитативе герои разговаривают нараспев.</a:t>
            </a:r>
          </a:p>
          <a:p>
            <a:r>
              <a:rPr lang="ru-RU" sz="2400" b="1" i="1" dirty="0">
                <a:solidFill>
                  <a:srgbClr val="002060"/>
                </a:solidFill>
              </a:rPr>
              <a:t>Хор </a:t>
            </a:r>
            <a:r>
              <a:rPr lang="ru-RU" sz="2400" b="1" dirty="0">
                <a:solidFill>
                  <a:srgbClr val="002060"/>
                </a:solidFill>
              </a:rPr>
              <a:t>- важный участник происходящих на сцене событий, может быть в согласии с главными героями, а может и вступать в конфликт.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681529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</TotalTime>
  <Words>191</Words>
  <Application>Microsoft Office PowerPoint</Application>
  <PresentationFormat>Экран (4:3)</PresentationFormat>
  <Paragraphs>34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Nova</dc:creator>
  <cp:lastModifiedBy>Nova</cp:lastModifiedBy>
  <cp:revision>7</cp:revision>
  <dcterms:created xsi:type="dcterms:W3CDTF">2020-12-03T19:07:32Z</dcterms:created>
  <dcterms:modified xsi:type="dcterms:W3CDTF">2020-12-03T21:02:21Z</dcterms:modified>
</cp:coreProperties>
</file>