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9" r:id="rId5"/>
    <p:sldId id="260" r:id="rId6"/>
    <p:sldId id="263" r:id="rId7"/>
    <p:sldId id="265" r:id="rId8"/>
    <p:sldId id="264" r:id="rId9"/>
    <p:sldId id="266" r:id="rId10"/>
    <p:sldId id="268" r:id="rId11"/>
    <p:sldId id="269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3016226" y="1412874"/>
            <a:ext cx="3500438" cy="73898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1071538" y="1071546"/>
            <a:ext cx="7329251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МБДОУ «</a:t>
            </a:r>
            <a:r>
              <a:rPr lang="ru-RU" sz="1400" dirty="0" err="1" smtClean="0"/>
              <a:t>Приданниковский</a:t>
            </a:r>
            <a:r>
              <a:rPr lang="ru-RU" sz="1400" dirty="0" smtClean="0"/>
              <a:t> детский сад №5»</a:t>
            </a:r>
          </a:p>
          <a:p>
            <a:pPr algn="ctr"/>
            <a:endParaRPr lang="ru-RU" sz="1400" dirty="0" smtClean="0"/>
          </a:p>
          <a:p>
            <a:pPr algn="ctr"/>
            <a:endParaRPr lang="ru-RU" sz="1400" dirty="0" smtClean="0"/>
          </a:p>
          <a:p>
            <a:pPr algn="ctr"/>
            <a:r>
              <a:rPr lang="ru-RU" sz="1400" dirty="0" smtClean="0"/>
              <a:t>Территориальный педагогический конкурс </a:t>
            </a:r>
          </a:p>
          <a:p>
            <a:pPr algn="ctr"/>
            <a:r>
              <a:rPr lang="ru-RU" sz="1400" dirty="0" smtClean="0"/>
              <a:t>«Педагогическая находка»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Многофункциональное дидактическое пособие по развитию речи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«ЛОГОПАРОВОЗИК»</a:t>
            </a:r>
          </a:p>
          <a:p>
            <a:pPr algn="ctr"/>
            <a:endParaRPr lang="ru-RU" sz="2800" dirty="0" smtClean="0"/>
          </a:p>
          <a:p>
            <a:pPr algn="ct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b="1" dirty="0" smtClean="0"/>
              <a:t>Исполнитель: Бурцева Н.В., </a:t>
            </a:r>
          </a:p>
          <a:p>
            <a:pPr algn="r"/>
            <a:r>
              <a:rPr lang="ru-RU" b="1" dirty="0" smtClean="0"/>
              <a:t>учитель-дефектолог</a:t>
            </a:r>
            <a:endParaRPr lang="ru-RU" b="1" dirty="0"/>
          </a:p>
        </p:txBody>
      </p:sp>
      <p:sp>
        <p:nvSpPr>
          <p:cNvPr id="30722" name="AutoShape 2" descr="20220904_232835.heic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00108"/>
            <a:ext cx="4524406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282" y="1071546"/>
            <a:ext cx="4357718" cy="206418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 r="8961"/>
          <a:stretch>
            <a:fillRect/>
          </a:stretch>
        </p:blipFill>
        <p:spPr bwMode="auto">
          <a:xfrm>
            <a:off x="2000232" y="3643314"/>
            <a:ext cx="5080068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6644" t="3434" r="26480" b="14156"/>
          <a:stretch>
            <a:fillRect/>
          </a:stretch>
        </p:blipFill>
        <p:spPr bwMode="auto">
          <a:xfrm>
            <a:off x="1428728" y="1071546"/>
            <a:ext cx="6176410" cy="5143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857364"/>
            <a:ext cx="814393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за внимание!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571480"/>
            <a:ext cx="8429684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Дидактическое многофункциональное пособие «</a:t>
            </a:r>
            <a:r>
              <a:rPr lang="ru-RU" sz="2400" b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Логопаровозик</a:t>
            </a:r>
            <a:r>
              <a:rPr lang="ru-RU" sz="2400" b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»</a:t>
            </a:r>
          </a:p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C00000"/>
              </a:solidFill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a typeface="Times New Roman" pitchFamily="18" charset="0"/>
                <a:cs typeface="Times New Roman" pitchFamily="18" charset="0"/>
              </a:rPr>
              <a:t>Дидактическое пособие «</a:t>
            </a:r>
            <a:r>
              <a:rPr lang="ru-RU" sz="2000" dirty="0" err="1" smtClean="0">
                <a:ea typeface="Times New Roman" pitchFamily="18" charset="0"/>
                <a:cs typeface="Times New Roman" pitchFamily="18" charset="0"/>
              </a:rPr>
              <a:t>Логопаровозик</a:t>
            </a:r>
            <a:r>
              <a:rPr lang="ru-RU" sz="2000" dirty="0" smtClean="0">
                <a:ea typeface="Times New Roman" pitchFamily="18" charset="0"/>
                <a:cs typeface="Times New Roman" pitchFamily="18" charset="0"/>
              </a:rPr>
              <a:t>» предназначено для коррекции и развития различных компонентов устной речи шестого – седьмого года жизни. 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ea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Дидактическое пособие представляет собой основу для проведения различных дидактических игр и упражнений, направленных на: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развитие артикуляционной моторики;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развитие фонематических процессов (автоматизация и дифференциация парных звуков, звуковой анализ слова);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развитие связной речи (составление связных монологических высказываний описательного и повествовательного типов) </a:t>
            </a:r>
            <a:endParaRPr lang="ru-RU" sz="2000" dirty="0" smtClean="0">
              <a:cs typeface="Arial" pitchFamily="34" charset="0"/>
            </a:endParaRPr>
          </a:p>
          <a:p>
            <a:pPr lvl="0" indent="180975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000" dirty="0" smtClean="0">
                <a:ea typeface="Calibri" pitchFamily="34" charset="0"/>
                <a:cs typeface="Times New Roman" pitchFamily="18" charset="0"/>
              </a:rPr>
              <a:t>развитие мелкой моторики, зрительного восприятия, произвольного слухового и зрительного внимания и памяти, наглядно-образного и словесно-логического мышления.</a:t>
            </a:r>
            <a:endParaRPr lang="ru-RU" sz="2000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28596" y="357166"/>
            <a:ext cx="8286808" cy="60324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80975" algn="just" fontAlgn="base">
              <a:spcBef>
                <a:spcPct val="0"/>
              </a:spcBef>
              <a:spcAft>
                <a:spcPct val="0"/>
              </a:spcAft>
            </a:pPr>
            <a:endParaRPr lang="ru-RU" sz="2000" b="1" dirty="0" smtClean="0">
              <a:solidFill>
                <a:srgbClr val="C00000"/>
              </a:solidFill>
            </a:endParaRPr>
          </a:p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</a:rPr>
              <a:t>Дидактическое пособие включает:</a:t>
            </a:r>
          </a:p>
          <a:p>
            <a:pPr lvl="0" indent="180975"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srgbClr val="C00000"/>
              </a:solidFill>
            </a:endParaRP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/>
              <a:t>декоративно оформленный паровозик с четырьмя вагончиками, выполненными из фетра; окна вагончиков и паровозика представлены липучками, предназначенными для крепления картинного материала;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/>
              <a:t>наборы предметных картинок по направлениям: </a:t>
            </a:r>
          </a:p>
          <a:p>
            <a:pPr marL="804863" lvl="0" algn="just">
              <a:buFont typeface="Arial" pitchFamily="34" charset="0"/>
              <a:buChar char="•"/>
            </a:pPr>
            <a:r>
              <a:rPr lang="ru-RU" sz="2000" dirty="0" smtClean="0"/>
              <a:t>артикуляционная гимнастика, </a:t>
            </a:r>
          </a:p>
          <a:p>
            <a:pPr marL="804863" lvl="0" algn="just">
              <a:buFont typeface="Arial" pitchFamily="34" charset="0"/>
              <a:buChar char="•"/>
            </a:pPr>
            <a:r>
              <a:rPr lang="ru-RU" sz="2000" dirty="0" smtClean="0"/>
              <a:t>звуковой анализ слова (характеристика, автоматизация, дифференциация звуков: Р, </a:t>
            </a:r>
            <a:r>
              <a:rPr lang="ru-RU" sz="2000" dirty="0" err="1" smtClean="0"/>
              <a:t>Рь</a:t>
            </a:r>
            <a:r>
              <a:rPr lang="ru-RU" sz="2000" dirty="0" smtClean="0"/>
              <a:t>, Л, Ль, С, </a:t>
            </a:r>
            <a:r>
              <a:rPr lang="ru-RU" sz="2000" dirty="0" err="1" smtClean="0"/>
              <a:t>Сь</a:t>
            </a:r>
            <a:r>
              <a:rPr lang="ru-RU" sz="2000" dirty="0" smtClean="0"/>
              <a:t>, З, </a:t>
            </a:r>
            <a:r>
              <a:rPr lang="ru-RU" sz="2000" dirty="0" err="1" smtClean="0"/>
              <a:t>Зь</a:t>
            </a:r>
            <a:r>
              <a:rPr lang="ru-RU" sz="2000" dirty="0" smtClean="0"/>
              <a:t>, Ш, Ж), </a:t>
            </a:r>
          </a:p>
          <a:p>
            <a:pPr marL="804863" lvl="0" algn="just">
              <a:buFont typeface="Arial" pitchFamily="34" charset="0"/>
              <a:buChar char="•"/>
            </a:pPr>
            <a:r>
              <a:rPr lang="ru-RU" sz="2000" dirty="0" smtClean="0"/>
              <a:t>серия последовательных картинок для составления рассказа – повествования,</a:t>
            </a:r>
          </a:p>
          <a:p>
            <a:pPr marL="804863" lvl="0" algn="just">
              <a:buFont typeface="Arial" pitchFamily="34" charset="0"/>
              <a:buChar char="•"/>
            </a:pPr>
            <a:r>
              <a:rPr lang="ru-RU" sz="2000" dirty="0" err="1" smtClean="0"/>
              <a:t>мнемосимволы</a:t>
            </a:r>
            <a:r>
              <a:rPr lang="ru-RU" sz="2000" dirty="0" smtClean="0"/>
              <a:t> для составления рассказа – описания предмета.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sz="2000" dirty="0" smtClean="0"/>
              <a:t>методические рекомендации по использованию данного пособия с описанием различных вариантов дидактических игр и упражнений</a:t>
            </a:r>
            <a:r>
              <a:rPr lang="ru-RU" dirty="0" smtClean="0"/>
              <a:t>.</a:t>
            </a:r>
          </a:p>
          <a:p>
            <a:pPr lvl="0" indent="18097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ru-RU" dirty="0" smtClean="0"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 t="17924" b="14361"/>
          <a:stretch>
            <a:fillRect/>
          </a:stretch>
        </p:blipFill>
        <p:spPr bwMode="auto">
          <a:xfrm rot="10800000">
            <a:off x="1000100" y="4214818"/>
            <a:ext cx="7572428" cy="24288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428596" y="571480"/>
            <a:ext cx="842968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solidFill>
                  <a:srgbClr val="C00000"/>
                </a:solidFill>
              </a:rPr>
              <a:t>Игра «Веселый язычок»</a:t>
            </a:r>
          </a:p>
          <a:p>
            <a:pPr algn="just"/>
            <a:r>
              <a:rPr lang="ru-RU" dirty="0" smtClean="0">
                <a:solidFill>
                  <a:srgbClr val="C00000"/>
                </a:solidFill>
              </a:rPr>
              <a:t>Задачи: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развитие артикуляционной и мелкой моторики,</a:t>
            </a:r>
          </a:p>
          <a:p>
            <a:pPr lvl="0" algn="just">
              <a:buFont typeface="Arial" pitchFamily="34" charset="0"/>
              <a:buChar char="•"/>
            </a:pPr>
            <a:r>
              <a:rPr lang="ru-RU" dirty="0" smtClean="0"/>
              <a:t>развитие зрительного восприятия.</a:t>
            </a:r>
          </a:p>
          <a:p>
            <a:pPr algn="just"/>
            <a:r>
              <a:rPr lang="ru-RU" dirty="0" smtClean="0">
                <a:solidFill>
                  <a:srgbClr val="C00000"/>
                </a:solidFill>
              </a:rPr>
              <a:t>Ход игры</a:t>
            </a:r>
          </a:p>
          <a:p>
            <a:pPr algn="just"/>
            <a:r>
              <a:rPr lang="ru-RU" dirty="0" smtClean="0"/>
              <a:t>Ребенку предлагается скрепить паровозик и вагончики между собой, застегнув все пуговицы. После этого педагог выкладывает перед ребенком картинки с изображением артикуляционных упражнений, ребенок выбирает понравившуюся картинку, прикрепляет ее к вагончику с помощью липучек, называет упражнение и приступает к его выполнению под контролем педагога. Игра продолжается пока не будут заполнены все вагончики.</a:t>
            </a:r>
          </a:p>
          <a:p>
            <a:pPr lvl="0" algn="just">
              <a:buFont typeface="Arial" pitchFamily="34" charset="0"/>
              <a:buChar char="•"/>
            </a:pPr>
            <a:endParaRPr lang="ru-RU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t="13106" r="1915" b="18488"/>
          <a:stretch>
            <a:fillRect/>
          </a:stretch>
        </p:blipFill>
        <p:spPr bwMode="auto">
          <a:xfrm>
            <a:off x="357158" y="3857628"/>
            <a:ext cx="8649717" cy="28574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357158" y="642918"/>
            <a:ext cx="842968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2913" algn="just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Игровое упражнение «Подбери картинки»</a:t>
            </a:r>
          </a:p>
          <a:p>
            <a:pPr indent="442913" algn="just"/>
            <a:r>
              <a:rPr lang="ru-RU" dirty="0" smtClean="0">
                <a:solidFill>
                  <a:srgbClr val="C00000"/>
                </a:solidFill>
              </a:rPr>
              <a:t>Задачи:</a:t>
            </a:r>
          </a:p>
          <a:p>
            <a:pPr lvl="0" indent="442913" algn="just"/>
            <a:r>
              <a:rPr lang="ru-RU" dirty="0" smtClean="0"/>
              <a:t>автоматизировать отрабатываемый звук,</a:t>
            </a:r>
          </a:p>
          <a:p>
            <a:pPr lvl="0" indent="442913" algn="just"/>
            <a:r>
              <a:rPr lang="ru-RU" dirty="0" smtClean="0"/>
              <a:t>закрепить умение характеризовать звук по его фонетическим свойствам.</a:t>
            </a:r>
          </a:p>
          <a:p>
            <a:pPr indent="442913" algn="just"/>
            <a:r>
              <a:rPr lang="ru-RU" dirty="0" smtClean="0">
                <a:solidFill>
                  <a:srgbClr val="C00000"/>
                </a:solidFill>
              </a:rPr>
              <a:t>Ход игры</a:t>
            </a:r>
          </a:p>
          <a:p>
            <a:pPr indent="442913" algn="just"/>
            <a:r>
              <a:rPr lang="ru-RU" dirty="0" smtClean="0"/>
              <a:t>Педагог прикрепляет к паровозику картинку со звуком, обозначенным буквой и символом и предлагает ребенку назвать звук и его свойства (согласный, твердый/ мягкий, глухой /звонкий). Затем перед ребенком раскладываются предметные картинки с изображением различных предметов, ребенок выбирает картинки в названиях которых есть заданный звук, называет их и прикрепляет к вагончикам. Игра продолжается пока все вагончики не будут заполнены.</a:t>
            </a: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2" cstate="print"/>
          <a:srcRect b="14285"/>
          <a:stretch>
            <a:fillRect/>
          </a:stretch>
        </p:blipFill>
        <p:spPr bwMode="auto">
          <a:xfrm>
            <a:off x="285720" y="3643290"/>
            <a:ext cx="8643924" cy="32147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642910" y="305068"/>
            <a:ext cx="8072494" cy="4739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2913" algn="just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solidFill>
                  <a:srgbClr val="C00000"/>
                </a:solidFill>
              </a:rPr>
              <a:t>Игра «Прятки»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Задачи:</a:t>
            </a:r>
          </a:p>
          <a:p>
            <a:pPr algn="just"/>
            <a:r>
              <a:rPr lang="ru-RU" sz="2000" dirty="0" smtClean="0"/>
              <a:t>Формировать навыки звукового анализа слова, учить выделять место звука в слове.</a:t>
            </a:r>
          </a:p>
          <a:p>
            <a:pPr algn="just"/>
            <a:r>
              <a:rPr lang="ru-RU" sz="2000" dirty="0" smtClean="0">
                <a:solidFill>
                  <a:srgbClr val="C00000"/>
                </a:solidFill>
              </a:rPr>
              <a:t>Ход игры</a:t>
            </a:r>
          </a:p>
          <a:p>
            <a:pPr algn="just"/>
            <a:r>
              <a:rPr lang="ru-RU" sz="2000" dirty="0" smtClean="0"/>
              <a:t>Педагог прикрепляет к паровозику картинку со звуком, обозначенным буквой и символом и предлагает ребенку назвать звук и его свойства (согласный, твердый/ мягкий, глухой /звонкий). Затем педагог прикрепляет схемы с изображением положения звука в слове на крыши вагончиков. Задача ребенка подобрать и распределить картинки по вагончикам в соответствии со схемой, указанной на крыше.</a:t>
            </a:r>
          </a:p>
          <a:p>
            <a:pPr indent="442913" algn="just"/>
            <a:endParaRPr lang="ru-RU" sz="2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71546"/>
            <a:ext cx="7929618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Игровое упражнение «Опиши предмет»</a:t>
            </a:r>
          </a:p>
          <a:p>
            <a:pPr marL="355600" algn="just"/>
            <a:r>
              <a:rPr lang="ru-RU" sz="2000" dirty="0" smtClean="0">
                <a:solidFill>
                  <a:srgbClr val="C00000"/>
                </a:solidFill>
              </a:rPr>
              <a:t>Задачи:</a:t>
            </a:r>
          </a:p>
          <a:p>
            <a:pPr marL="355600" indent="176213" algn="just">
              <a:buFont typeface="Arial" pitchFamily="34" charset="0"/>
              <a:buChar char="•"/>
              <a:tabLst>
                <a:tab pos="531813" algn="l"/>
              </a:tabLst>
            </a:pPr>
            <a:r>
              <a:rPr lang="ru-RU" sz="2000" dirty="0" smtClean="0"/>
              <a:t>Развитие связной речи (составление рассказа – описания)</a:t>
            </a:r>
          </a:p>
          <a:p>
            <a:pPr marL="355600" indent="176213" algn="just">
              <a:buFont typeface="Arial" pitchFamily="34" charset="0"/>
              <a:buChar char="•"/>
              <a:tabLst>
                <a:tab pos="531813" algn="l"/>
              </a:tabLst>
            </a:pPr>
            <a:r>
              <a:rPr lang="ru-RU" sz="2000" dirty="0" smtClean="0"/>
              <a:t>Формирование наглядно-образного мышления</a:t>
            </a:r>
          </a:p>
          <a:p>
            <a:pPr marL="355600" indent="176213" algn="just">
              <a:buFont typeface="Arial" pitchFamily="34" charset="0"/>
              <a:buChar char="•"/>
              <a:tabLst>
                <a:tab pos="531813" algn="l"/>
              </a:tabLst>
            </a:pPr>
            <a:r>
              <a:rPr lang="ru-RU" sz="2000" dirty="0" smtClean="0"/>
              <a:t>Закрепление сенсорных эталонов</a:t>
            </a:r>
          </a:p>
          <a:p>
            <a:pPr marL="355600" indent="176213" algn="just">
              <a:tabLst>
                <a:tab pos="531813" algn="l"/>
              </a:tabLst>
            </a:pPr>
            <a:r>
              <a:rPr lang="ru-RU" sz="2000" dirty="0" smtClean="0">
                <a:solidFill>
                  <a:srgbClr val="C00000"/>
                </a:solidFill>
              </a:rPr>
              <a:t>Ход игры</a:t>
            </a:r>
          </a:p>
          <a:p>
            <a:pPr indent="355600" algn="just"/>
            <a:r>
              <a:rPr lang="ru-RU" sz="2000" dirty="0" smtClean="0"/>
              <a:t>Педагог демонстрирует предметную картинку, просит ее назвать и прикрепить к паровозику. Перед ребенком разложены карточки-подсказки с </a:t>
            </a:r>
            <a:r>
              <a:rPr lang="ru-RU" sz="2000" dirty="0" err="1" smtClean="0"/>
              <a:t>мнемосимволами</a:t>
            </a:r>
            <a:r>
              <a:rPr lang="ru-RU" sz="2000" dirty="0" smtClean="0"/>
              <a:t>, обозначающими признак предмета. Ребенок берет карточку, называет признак, выделяет данный признак в описываемом предмете и крепит карточку к вагончику. Когда все признаки предмета озвучены, а карточки заняли свои места, педагог просит ребенка составить рассказ-описание с опорой на картинки-подсказки.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214422"/>
            <a:ext cx="75724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Игра «Что сначала, что потом?»</a:t>
            </a:r>
          </a:p>
          <a:p>
            <a:pPr indent="450850" algn="just"/>
            <a:r>
              <a:rPr lang="ru-RU" sz="2000" dirty="0" smtClean="0">
                <a:solidFill>
                  <a:srgbClr val="C00000"/>
                </a:solidFill>
              </a:rPr>
              <a:t>Задачи:</a:t>
            </a:r>
          </a:p>
          <a:p>
            <a:pPr marL="355600" indent="176213" algn="just">
              <a:buFont typeface="Arial" pitchFamily="34" charset="0"/>
              <a:buChar char="•"/>
              <a:tabLst>
                <a:tab pos="542925" algn="l"/>
              </a:tabLst>
            </a:pPr>
            <a:r>
              <a:rPr lang="ru-RU" sz="2000" dirty="0" smtClean="0"/>
              <a:t>Развитие связной речи (составление рассказа - повествования)</a:t>
            </a:r>
          </a:p>
          <a:p>
            <a:pPr marL="355600" indent="176213" algn="just">
              <a:buFont typeface="Arial" pitchFamily="34" charset="0"/>
              <a:buChar char="•"/>
              <a:tabLst>
                <a:tab pos="542925" algn="l"/>
              </a:tabLst>
            </a:pPr>
            <a:r>
              <a:rPr lang="ru-RU" sz="2000" dirty="0" smtClean="0"/>
              <a:t>Формирование словесно-логического мышления (установление последовательности событий, причинно-следственных связей)</a:t>
            </a:r>
          </a:p>
          <a:p>
            <a:pPr indent="450850" algn="just"/>
            <a:r>
              <a:rPr lang="ru-RU" sz="2000" dirty="0" smtClean="0">
                <a:solidFill>
                  <a:srgbClr val="C00000"/>
                </a:solidFill>
              </a:rPr>
              <a:t>Ход игры</a:t>
            </a:r>
          </a:p>
          <a:p>
            <a:pPr indent="450850" algn="just"/>
            <a:r>
              <a:rPr lang="ru-RU" sz="2000" dirty="0" smtClean="0"/>
              <a:t>Педагог раскладывает перед ребенком серию последовательных картинок в произвольном порядке и просит восстановить верную последовательность. Ребенок прикрепляет первую картинку к первому вагону и т.д. После того как все картинки «найдут свое место», ребенку предлагается составить последовательный рассказ с описанием событий представленных на картинках.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85794"/>
            <a:ext cx="814393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Апробация </a:t>
            </a:r>
          </a:p>
          <a:p>
            <a:pPr indent="355600" algn="just"/>
            <a:r>
              <a:rPr lang="ru-RU" sz="2400" dirty="0" smtClean="0"/>
              <a:t>Данное пособие может быть использовано в коррекционной работе педагогов и специалистов дошкольных образовательных организаций с целью развития и коррекции различных компонентов речевого и познавательного развития детей дошкольного возраста, в том числе детей с ОВЗ. Цепь из вагончиков используется в качестве своеобразного наглядного плана, помогающего детям, имеющим трудности организации и планирования собственной деятельности, выполнить поставленную задачу поэтапно, без смысловых пропусков и излишних затруднений. 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170</TotalTime>
  <Words>722</Words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Городская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2022-09-04T16:45:13Z</dcterms:created>
  <dcterms:modified xsi:type="dcterms:W3CDTF">2023-06-09T07:03:51Z</dcterms:modified>
</cp:coreProperties>
</file>