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mp4" ContentType="video/mp4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19.12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744" r:id="rId1"/>
  </p:sldMasterIdLst>
  <p:sldIdLst>
    <p:sldId id="256" r:id="rId2"/>
    <p:sldId id="267" r:id="rId3"/>
    <p:sldId id="257" r:id="rId4"/>
    <p:sldId id="269" r:id="rId5"/>
    <p:sldId id="258" r:id="rId6"/>
    <p:sldId id="270" r:id="rId7"/>
    <p:sldId id="259" r:id="rId8"/>
    <p:sldId id="268" r:id="rId9"/>
    <p:sldId id="261" r:id="rId10"/>
    <p:sldId id="264" r:id="rId11"/>
    <p:sldId id="262" r:id="rId12"/>
    <p:sldId id="263" r:id="rId13"/>
    <p:sldId id="266" r:id="rId14"/>
    <p:sldId id="271" r:id="rId15"/>
  </p:sldIdLst>
  <p:sldSz cx="12192000" cy="6858000"/>
  <p:notesSz cx="6858000" cy="9144000"/>
  <p:custDataLst>
    <p:tags r:id="rId16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-756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</p:cSldViewPr>
  </p:notesViewPr>
  <p:gridSpacing cx="72008" cy="72008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10" Type="http://schemas.openxmlformats.org/officeDocument/2006/relationships/slide" Target="slides/slide9.xml" /><Relationship Id="rId11" Type="http://schemas.openxmlformats.org/officeDocument/2006/relationships/slide" Target="slides/slide10.xml" /><Relationship Id="rId12" Type="http://schemas.openxmlformats.org/officeDocument/2006/relationships/slide" Target="slides/slide11.xml" /><Relationship Id="rId13" Type="http://schemas.openxmlformats.org/officeDocument/2006/relationships/slide" Target="slides/slide12.xml" /><Relationship Id="rId14" Type="http://schemas.openxmlformats.org/officeDocument/2006/relationships/slide" Target="slides/slide13.xml" /><Relationship Id="rId15" Type="http://schemas.openxmlformats.org/officeDocument/2006/relationships/slide" Target="slides/slide14.xml" /><Relationship Id="rId16" Type="http://schemas.openxmlformats.org/officeDocument/2006/relationships/tags" Target="tags/tag26.xml" /><Relationship Id="rId17" Type="http://schemas.openxmlformats.org/officeDocument/2006/relationships/presProps" Target="presProps.xml" /><Relationship Id="rId18" Type="http://schemas.openxmlformats.org/officeDocument/2006/relationships/viewProps" Target="viewProps.xml" /><Relationship Id="rId19" Type="http://schemas.openxmlformats.org/officeDocument/2006/relationships/theme" Target="theme/theme1.xml" /><Relationship Id="rId2" Type="http://schemas.openxmlformats.org/officeDocument/2006/relationships/slide" Target="slides/slide1.xml" /><Relationship Id="rId20" Type="http://schemas.openxmlformats.org/officeDocument/2006/relationships/tableStyles" Target="tableStyles.xml" /><Relationship Id="rId3" Type="http://schemas.openxmlformats.org/officeDocument/2006/relationships/slide" Target="slides/slide2.xml" /><Relationship Id="rId4" Type="http://schemas.openxmlformats.org/officeDocument/2006/relationships/slide" Target="slides/slide3.xml" /><Relationship Id="rId5" Type="http://schemas.openxmlformats.org/officeDocument/2006/relationships/slide" Target="slides/slide4.xml" /><Relationship Id="rId6" Type="http://schemas.openxmlformats.org/officeDocument/2006/relationships/slide" Target="slides/slide5.xml" /><Relationship Id="rId7" Type="http://schemas.openxmlformats.org/officeDocument/2006/relationships/slide" Target="slides/slide6.xml" /><Relationship Id="rId8" Type="http://schemas.openxmlformats.org/officeDocument/2006/relationships/slide" Target="slides/slide7.xml" /><Relationship Id="rId9" Type="http://schemas.openxmlformats.org/officeDocument/2006/relationships/slide" Target="slides/slide8.xml" /></Relationship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F3A00-0A27-4BAF-A7CE-F0EDA925A98E}" type="datetimeFigureOut">
              <a:rPr lang="ru-RU" smtClean="0"/>
              <a:t>09.06.2023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657C9-CB13-4B08-AA79-6E42A95A3C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2135724"/>
      </p:ext>
    </p:extLst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05344" y="2011680"/>
            <a:ext cx="4754880" cy="4206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30391" y="2011680"/>
            <a:ext cx="4754880" cy="4206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F3A00-0A27-4BAF-A7CE-F0EDA925A98E}" type="datetimeFigureOut">
              <a:rPr lang="ru-RU" smtClean="0"/>
              <a:t>09.06.2023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657C9-CB13-4B08-AA79-6E42A95A3C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3531695"/>
      </p:ext>
    </p:extLst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F3A00-0A27-4BAF-A7CE-F0EDA925A98E}" type="datetimeFigureOut">
              <a:rPr lang="ru-RU" smtClean="0"/>
              <a:t>09.06.2023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657C9-CB13-4B08-AA79-6E42A95A3C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1195671"/>
      </p:ext>
    </p:extLst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F3A00-0A27-4BAF-A7CE-F0EDA925A98E}" type="datetimeFigureOut">
              <a:rPr lang="ru-RU" smtClean="0"/>
              <a:t>09.06.2023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657C9-CB13-4B08-AA79-6E42A95A3C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2615305"/>
      </p:ext>
    </p:extLst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theme" Target="../theme/theme1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7" name="Rectangle 6"/>
          <p:cNvSpPr/>
          <p:nvPr/>
        </p:nvSpPr>
        <p:spPr>
          <a:xfrm>
            <a:off x="483" y="176109"/>
            <a:ext cx="12188952" cy="164591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/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02919" y="284176"/>
            <a:ext cx="9784080" cy="15087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02919" y="2011680"/>
            <a:ext cx="9784080" cy="42062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02266" y="6422854"/>
            <a:ext cx="3000894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l">
              <a:defRPr sz="1050">
                <a:solidFill>
                  <a:schemeClr val="tx1"/>
                </a:solidFill>
              </a:defRPr>
            </a:lvl1pPr>
          </a:lstStyle>
          <a:p>
            <a:fld id="{76EF3A00-0A27-4BAF-A7CE-F0EDA925A98E}" type="datetimeFigureOut">
              <a:rPr lang="ru-RU" smtClean="0"/>
              <a:t>09.06.2023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596471" y="6422854"/>
            <a:ext cx="50444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58927" y="6422854"/>
            <a:ext cx="946264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 b="0">
                <a:solidFill>
                  <a:schemeClr val="tx1"/>
                </a:solidFill>
              </a:defRPr>
            </a:lvl1pPr>
          </a:lstStyle>
          <a:p>
            <a:fld id="{579657C9-CB13-4B08-AA79-6E42A95A3C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971332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46" r:id="rId1"/>
    <p:sldLayoutId id="2147483748" r:id="rId2"/>
    <p:sldLayoutId id="2147483750" r:id="rId3"/>
    <p:sldLayoutId id="2147483751" r:id="rId4"/>
  </p:sldLayoutIdLst>
  <p:transition/>
  <p:timing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000" kern="1200" cap="all" baseline="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tx1"/>
        </a:buClr>
        <a:buFont typeface="Wingdings" pitchFamily="2" charset="2"/>
        <a:buChar char="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6400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8686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0972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2846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718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29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8062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2.jpeg" /></Relationships>
</file>

<file path=ppt/slides/_rels/slide1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14.jpeg" /><Relationship Id="rId3" Type="http://schemas.openxmlformats.org/officeDocument/2006/relationships/video" Target="../media/media1.mp4" /><Relationship Id="rId4" Type="http://schemas.microsoft.com/office/2007/relationships/media" Target="../media/media1.mp4" /></Relationships>
</file>

<file path=ppt/slides/_rels/slide1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tags" Target="../tags/tag7.xml" /><Relationship Id="rId2" Type="http://schemas.openxmlformats.org/officeDocument/2006/relationships/tags" Target="../tags/tag1.xml" /><Relationship Id="rId3" Type="http://schemas.openxmlformats.org/officeDocument/2006/relationships/tags" Target="../tags/tag2.xml" /><Relationship Id="rId4" Type="http://schemas.openxmlformats.org/officeDocument/2006/relationships/tags" Target="../tags/tag3.xml" /><Relationship Id="rId5" Type="http://schemas.openxmlformats.org/officeDocument/2006/relationships/image" Target="../media/image15.jpeg" /><Relationship Id="rId6" Type="http://schemas.openxmlformats.org/officeDocument/2006/relationships/tags" Target="../tags/tag4.xml" /><Relationship Id="rId7" Type="http://schemas.openxmlformats.org/officeDocument/2006/relationships/tags" Target="../tags/tag5.xml" /><Relationship Id="rId8" Type="http://schemas.openxmlformats.org/officeDocument/2006/relationships/tags" Target="../tags/tag6.xml" /><Relationship Id="rId9" Type="http://schemas.openxmlformats.org/officeDocument/2006/relationships/image" Target="../media/image16.jpeg" /></Relationships>
</file>

<file path=ppt/slides/_rels/slide1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Relationship Id="rId10" Type="http://schemas.openxmlformats.org/officeDocument/2006/relationships/image" Target="../media/image19.jpeg" /><Relationship Id="rId11" Type="http://schemas.openxmlformats.org/officeDocument/2006/relationships/tags" Target="../tags/tag14.xml" /><Relationship Id="rId12" Type="http://schemas.openxmlformats.org/officeDocument/2006/relationships/tags" Target="../tags/tag15.xml" /><Relationship Id="rId2" Type="http://schemas.openxmlformats.org/officeDocument/2006/relationships/tags" Target="../tags/tag8.xml" /><Relationship Id="rId3" Type="http://schemas.openxmlformats.org/officeDocument/2006/relationships/tags" Target="../tags/tag9.xml" /><Relationship Id="rId4" Type="http://schemas.openxmlformats.org/officeDocument/2006/relationships/image" Target="../media/image17.jpeg" /><Relationship Id="rId5" Type="http://schemas.openxmlformats.org/officeDocument/2006/relationships/tags" Target="../tags/tag10.xml" /><Relationship Id="rId6" Type="http://schemas.openxmlformats.org/officeDocument/2006/relationships/tags" Target="../tags/tag11.xml" /><Relationship Id="rId7" Type="http://schemas.openxmlformats.org/officeDocument/2006/relationships/image" Target="../media/image18.jpeg" /><Relationship Id="rId8" Type="http://schemas.openxmlformats.org/officeDocument/2006/relationships/tags" Target="../tags/tag12.xml" /><Relationship Id="rId9" Type="http://schemas.openxmlformats.org/officeDocument/2006/relationships/tags" Target="../tags/tag13.xml" /></Relationships>
</file>

<file path=ppt/slides/_rels/slide1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tags" Target="../tags/tag16.xml" /><Relationship Id="rId3" Type="http://schemas.openxmlformats.org/officeDocument/2006/relationships/tags" Target="../tags/tag17.xml" /><Relationship Id="rId4" Type="http://schemas.openxmlformats.org/officeDocument/2006/relationships/tags" Target="../tags/tag18.xml" /><Relationship Id="rId5" Type="http://schemas.openxmlformats.org/officeDocument/2006/relationships/image" Target="../media/image20.jpeg" /><Relationship Id="rId6" Type="http://schemas.openxmlformats.org/officeDocument/2006/relationships/tags" Target="../tags/tag19.xml" /><Relationship Id="rId7" Type="http://schemas.openxmlformats.org/officeDocument/2006/relationships/image" Target="../media/image21.jpeg" /><Relationship Id="rId8" Type="http://schemas.openxmlformats.org/officeDocument/2006/relationships/tags" Target="../tags/tag20.xml" /></Relationships>
</file>

<file path=ppt/slides/_rels/slide1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tags" Target="../tags/tag21.xml" /><Relationship Id="rId3" Type="http://schemas.openxmlformats.org/officeDocument/2006/relationships/tags" Target="../tags/tag22.xml" /><Relationship Id="rId4" Type="http://schemas.openxmlformats.org/officeDocument/2006/relationships/tags" Target="../tags/tag23.xml" /><Relationship Id="rId5" Type="http://schemas.openxmlformats.org/officeDocument/2006/relationships/image" Target="../media/image22.jpeg" /><Relationship Id="rId6" Type="http://schemas.openxmlformats.org/officeDocument/2006/relationships/tags" Target="../tags/tag24.xml" /><Relationship Id="rId7" Type="http://schemas.openxmlformats.org/officeDocument/2006/relationships/image" Target="../media/image23.jpeg" /><Relationship Id="rId8" Type="http://schemas.openxmlformats.org/officeDocument/2006/relationships/tags" Target="../tags/tag25.xml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image" Target="../media/image3.jpeg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4.jpeg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4.jpeg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5.jpeg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6.jpeg" /><Relationship Id="rId3" Type="http://schemas.openxmlformats.org/officeDocument/2006/relationships/image" Target="../media/image7.jpeg" /><Relationship Id="rId4" Type="http://schemas.openxmlformats.org/officeDocument/2006/relationships/image" Target="../media/image8.jpeg" /><Relationship Id="rId5" Type="http://schemas.openxmlformats.org/officeDocument/2006/relationships/image" Target="../media/image9.jpeg" /><Relationship Id="rId6" Type="http://schemas.openxmlformats.org/officeDocument/2006/relationships/image" Target="../media/image10.jpeg" /></Relationships>
</file>

<file path=ppt/slides/_rels/slide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1.jpeg" /></Relationships>
</file>

<file path=ppt/slides/_rels/slide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2.jpeg" /></Relationships>
</file>

<file path=ppt/slides/_rels/slide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image" Target="../media/image13.jpeg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1028" y="248550"/>
            <a:ext cx="9784080" cy="1508760"/>
          </a:xfrm>
        </p:spPr>
        <p:txBody>
          <a:bodyPr/>
          <a:lstStyle/>
          <a:p>
            <a:r>
              <a:rPr lang="ru-RU" b="1" smtClean="0">
                <a:solidFill>
                  <a:schemeClr val="bg1">
                    <a:lumMod val="90000"/>
                    <a:lumOff val="10000"/>
                  </a:schemeClr>
                </a:solidFill>
              </a:rPr>
              <a:t>сера</a:t>
            </a:r>
            <a:endParaRPr lang="ru-RU" b="1">
              <a:solidFill>
                <a:schemeClr val="bg1">
                  <a:lumMod val="90000"/>
                  <a:lumOff val="1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34882" y="1893699"/>
            <a:ext cx="6680317" cy="4798045"/>
          </a:xfrm>
        </p:spPr>
        <p:txBody>
          <a:bodyPr>
            <a:noAutofit/>
          </a:bodyPr>
          <a:lstStyle/>
          <a:p>
            <a:r>
              <a:rPr lang="ru-RU" sz="2800" b="1"/>
              <a:t>Сера — элемент </a:t>
            </a:r>
            <a:r>
              <a:rPr lang="ru-RU" sz="2800" b="1" smtClean="0"/>
              <a:t>16-й группы, </a:t>
            </a:r>
            <a:r>
              <a:rPr lang="ru-RU" sz="2800" b="1"/>
              <a:t>третьего периода периодической системы химических элементов Д. И. Менделеева, с атомным номером 16. Проявляет неметаллические свойства. Обозначается символом S (лат. sulfur). В водородных и кислородных соединениях находится в составе различных ионов, образует многие кислоты и соли. Многие серосодержащие соли малорастворимы в воде.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9239" y="2808099"/>
            <a:ext cx="2565869" cy="2672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9394266"/>
      </p:ext>
    </p:extLst>
  </p:cSld>
  <p:clrMapOvr>
    <a:masterClrMapping/>
  </p:clrMapOvr>
  <p:transition/>
  <p:timing/>
</p:sld>
</file>

<file path=ppt/slides/slide10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videoplayback">
            <a:hlinkClick action="ppaction://media"/>
          </p:cNvPr>
          <p:cNvPicPr>
            <a:picLocks noChangeAspect="1"/>
          </p:cNvPicPr>
          <p:nvPr>
            <a:videoFile r:link="rId3"/>
            <p:extLst>
              <p:ext uri="{DAA4B4D4-6D71-4841-9C94-3DE7FCFB9230}">
                <p14:media xmlns:p14="http://schemas.microsoft.com/office/powerpoint/2010/main" r:embed="rId4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1531917" y="1828799"/>
            <a:ext cx="8671311" cy="5031083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19148" y="224800"/>
            <a:ext cx="9784080" cy="1508760"/>
          </a:xfrm>
        </p:spPr>
        <p:txBody>
          <a:bodyPr/>
          <a:lstStyle/>
          <a:p>
            <a:r>
              <a:rPr lang="ru-RU" b="1" smtClean="0">
                <a:solidFill>
                  <a:schemeClr val="bg1">
                    <a:lumMod val="90000"/>
                    <a:lumOff val="10000"/>
                  </a:schemeClr>
                </a:solidFill>
              </a:rPr>
              <a:t>Получение пластической серы</a:t>
            </a:r>
            <a:endParaRPr lang="ru-RU" b="1">
              <a:solidFill>
                <a:schemeClr val="bg1">
                  <a:lumMod val="90000"/>
                  <a:lumOff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334544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 vol="80000">
                <p:cTn id="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>
          <p:custDataLst>
            <p:tags r:id="rId2"/>
          </p:custDataLst>
        </p:nvPr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/>
        <p:txBody>
          <a:bodyPr/>
          <a:lstStyle/>
          <a:p>
            <a:r>
              <a:rPr lang="ru-RU" b="1">
                <a:solidFill>
                  <a:schemeClr val="bg1">
                    <a:lumMod val="90000"/>
                    <a:lumOff val="10000"/>
                  </a:schemeClr>
                </a:solidFill>
              </a:rPr>
              <a:t>Химические свойства серы.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  <p:custDataLst>
              <p:tags r:id="rId4"/>
            </p:custDataLst>
          </p:nvPr>
        </p:nvSpPr>
        <p:spPr>
          <a:xfrm>
            <a:off x="252894" y="2023556"/>
            <a:ext cx="6373538" cy="4206240"/>
          </a:xfrm>
        </p:spPr>
        <p:txBody>
          <a:bodyPr>
            <a:normAutofit/>
          </a:bodyPr>
          <a:lstStyle/>
          <a:p>
            <a:r>
              <a:rPr lang="ru-RU" sz="2000" b="1"/>
              <a:t>Сера — типичный химически активный неметалл, но менее активный, чем кислород и галогены. Реакции серы относятся к окислительно-восстановительным, в которых свободная сера выступает в роли как окислителя, так и восстановителя с изменением степени ее окисления:</a:t>
            </a:r>
          </a:p>
        </p:txBody>
      </p:sp>
      <p:pic>
        <p:nvPicPr>
          <p:cNvPr id="4" name="Рисунок 3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7663" y="3038967"/>
            <a:ext cx="4021999" cy="975752"/>
          </a:xfrm>
          <a:prstGeom prst="rect">
            <a:avLst/>
          </a:prstGeom>
        </p:spPr>
      </p:pic>
      <p:sp>
        <p:nvSpPr>
          <p:cNvPr id="5" name="Прямоугольник 4"/>
          <p:cNvSpPr/>
          <p:nvPr>
            <p:custDataLst>
              <p:tags r:id="rId7"/>
            </p:custDataLst>
          </p:nvPr>
        </p:nvSpPr>
        <p:spPr>
          <a:xfrm>
            <a:off x="391663" y="3618844"/>
            <a:ext cx="6096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b="1" smtClean="0"/>
              <a:t>Сера реагирует с металлами, водородом, некоторыми сложными веществами и активными неметаллами.</a:t>
            </a:r>
            <a:endParaRPr lang="ru-RU" sz="2000" b="1"/>
          </a:p>
        </p:txBody>
      </p:sp>
      <p:sp>
        <p:nvSpPr>
          <p:cNvPr id="6" name="Прямоугольник 5"/>
          <p:cNvSpPr/>
          <p:nvPr>
            <p:custDataLst>
              <p:tags r:id="rId8"/>
            </p:custDataLst>
          </p:nvPr>
        </p:nvSpPr>
        <p:spPr>
          <a:xfrm>
            <a:off x="391663" y="4634507"/>
            <a:ext cx="6096000" cy="178510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b="1" smtClean="0">
                <a:solidFill>
                  <a:schemeClr val="accent2"/>
                </a:solidFill>
              </a:rPr>
              <a:t>Окислительные свойства серы</a:t>
            </a:r>
          </a:p>
          <a:p>
            <a:r>
              <a:rPr lang="ru-RU" b="1" smtClean="0"/>
              <a:t>1. Взаимодействие с металлами. При нагревании сера взаимодействует с большинством металлов, кроме благородных: золота, платины, иридия. Продукты реакции — сульфиды:</a:t>
            </a:r>
          </a:p>
          <a:p>
            <a:endParaRPr lang="ru-RU" b="1"/>
          </a:p>
        </p:txBody>
      </p:sp>
      <p:pic>
        <p:nvPicPr>
          <p:cNvPr id="7" name="Рисунок 6"/>
          <p:cNvPicPr>
            <a:picLocks noChangeAspect="1"/>
          </p:cNvPicPr>
          <p:nvPr>
            <p:custDataLst>
              <p:tags r:id="rId10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4144" y="5194487"/>
            <a:ext cx="5620014" cy="12251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1989295"/>
      </p:ext>
    </p:extLst>
  </p:cSld>
  <p:clrMapOvr>
    <a:masterClrMapping/>
  </p:clrMapOvr>
  <p:transition/>
  <p:timing/>
</p:sld>
</file>

<file path=ppt/slides/slide1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>
          <p:custDataLst>
            <p:tags r:id="rId2"/>
          </p:custDataLst>
        </p:nvPr>
      </p:nvGrpSpPr>
      <p:grpSpPr>
        <a:xfrm>
          <a:off x="0" y="0"/>
          <a: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  <p:custDataLst>
              <p:tags r:id="rId3"/>
            </p:custDataLst>
          </p:nvPr>
        </p:nvSpPr>
        <p:spPr>
          <a:xfrm>
            <a:off x="238718" y="587257"/>
            <a:ext cx="6967538" cy="636588"/>
          </a:xfrm>
        </p:spPr>
        <p:txBody>
          <a:bodyPr>
            <a:normAutofit fontScale="25000" lnSpcReduction="20000"/>
          </a:bodyPr>
          <a:lstStyle/>
          <a:p>
            <a:r>
              <a:rPr lang="ru-RU" sz="9600" b="1"/>
              <a:t>2. Взаимодействие с водородом (при нагревании):</a:t>
            </a:r>
          </a:p>
          <a:p>
            <a:endParaRPr lang="ru-RU" sz="3000"/>
          </a:p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9536" y="309161"/>
            <a:ext cx="3192050" cy="1547661"/>
          </a:xfrm>
          <a:prstGeom prst="rect">
            <a:avLst/>
          </a:prstGeom>
        </p:spPr>
      </p:pic>
      <p:sp>
        <p:nvSpPr>
          <p:cNvPr id="5" name="Прямоугольник 4"/>
          <p:cNvSpPr/>
          <p:nvPr>
            <p:custDataLst>
              <p:tags r:id="rId6"/>
            </p:custDataLst>
          </p:nvPr>
        </p:nvSpPr>
        <p:spPr>
          <a:xfrm>
            <a:off x="339233" y="1860394"/>
            <a:ext cx="6096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b="1" smtClean="0">
                <a:solidFill>
                  <a:schemeClr val="accent2"/>
                </a:solidFill>
              </a:rPr>
              <a:t>Восстановительные свойства серы</a:t>
            </a:r>
          </a:p>
          <a:p>
            <a:r>
              <a:rPr lang="ru-RU" sz="2000" b="1" smtClean="0"/>
              <a:t>1. Взаимодействие с кислородом. При сгорании серы на воздухе образуется оксид серы (IV) SCO2:</a:t>
            </a:r>
            <a:endParaRPr lang="ru-RU" sz="2000" b="1"/>
          </a:p>
        </p:txBody>
      </p:sp>
      <p:pic>
        <p:nvPicPr>
          <p:cNvPr id="6" name="Рисунок 5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5592" y="2113890"/>
            <a:ext cx="2774001" cy="990435"/>
          </a:xfrm>
          <a:prstGeom prst="rect">
            <a:avLst/>
          </a:prstGeom>
        </p:spPr>
      </p:pic>
      <p:sp>
        <p:nvSpPr>
          <p:cNvPr id="7" name="Прямоугольник 6"/>
          <p:cNvSpPr/>
          <p:nvPr>
            <p:custDataLst>
              <p:tags r:id="rId9"/>
            </p:custDataLst>
          </p:nvPr>
        </p:nvSpPr>
        <p:spPr>
          <a:xfrm>
            <a:off x="339233" y="3391270"/>
            <a:ext cx="6096000" cy="73866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smtClean="0"/>
              <a:t>2. Взаимодействие с галогенами:</a:t>
            </a:r>
          </a:p>
          <a:p>
            <a:endParaRPr lang="ru-RU" b="1"/>
          </a:p>
        </p:txBody>
      </p:sp>
      <p:pic>
        <p:nvPicPr>
          <p:cNvPr id="8" name="Рисунок 7"/>
          <p:cNvPicPr>
            <a:picLocks noChangeAspect="1"/>
          </p:cNvPicPr>
          <p:nvPr>
            <p:custDataLst>
              <p:tags r:id="rId11"/>
            </p:custDataLst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7876" y="3296650"/>
            <a:ext cx="5906907" cy="927905"/>
          </a:xfrm>
          <a:prstGeom prst="rect">
            <a:avLst/>
          </a:prstGeom>
        </p:spPr>
      </p:pic>
      <p:sp>
        <p:nvSpPr>
          <p:cNvPr id="10" name="Прямоугольник 9"/>
          <p:cNvSpPr/>
          <p:nvPr>
            <p:custDataLst>
              <p:tags r:id="rId12"/>
            </p:custDataLst>
          </p:nvPr>
        </p:nvSpPr>
        <p:spPr>
          <a:xfrm>
            <a:off x="339233" y="4224554"/>
            <a:ext cx="10072683" cy="2369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smtClean="0"/>
              <a:t>С галогенами (кроме иода) сера образует соединения разного состава: </a:t>
            </a:r>
            <a:r>
              <a:rPr lang="ru-RU" sz="2400" b="1" smtClean="0">
                <a:solidFill>
                  <a:schemeClr val="accent2"/>
                </a:solidFill>
              </a:rPr>
              <a:t>SF6, SF4, SF2, SCl4, S2Cl2, S2Br2.</a:t>
            </a:r>
            <a:r>
              <a:rPr lang="ru-RU" sz="2400" b="1" smtClean="0"/>
              <a:t> Большинство этих соединений легко разлагается водой (гидролиз).</a:t>
            </a:r>
          </a:p>
          <a:p>
            <a:r>
              <a:rPr lang="ru-RU" sz="2400" b="1" smtClean="0"/>
              <a:t>3. При нагревании сера взаимодействует с кислотами-окислителями (например, с концентрированной серой):   </a:t>
            </a:r>
          </a:p>
          <a:p>
            <a:r>
              <a:rPr lang="ru-RU" sz="2800" b="1" smtClean="0">
                <a:solidFill>
                  <a:schemeClr val="accent2"/>
                </a:solidFill>
              </a:rPr>
              <a:t>S + 2H2SO4 (конц.) = 3SO2↑ + 2Н2O</a:t>
            </a:r>
            <a:endParaRPr lang="ru-RU" sz="2800" b="1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8235872"/>
      </p:ext>
    </p:extLst>
  </p:cSld>
  <p:clrMapOvr>
    <a:masterClrMapping/>
  </p:clrMapOvr>
  <p:transition/>
  <p:timing/>
</p:sld>
</file>

<file path=ppt/slides/slide1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>
          <p:custDataLst>
            <p:tags r:id="rId2"/>
          </p:custDataLst>
        </p:nvPr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122265" y="381158"/>
            <a:ext cx="5294862" cy="1508760"/>
          </a:xfrm>
        </p:spPr>
        <p:txBody>
          <a:bodyPr/>
          <a:lstStyle/>
          <a:p>
            <a:r>
              <a:rPr lang="ru-RU" b="1">
                <a:solidFill>
                  <a:schemeClr val="bg1">
                    <a:lumMod val="90000"/>
                    <a:lumOff val="10000"/>
                  </a:schemeClr>
                </a:solidFill>
              </a:rPr>
              <a:t>Применение </a:t>
            </a:r>
            <a:r>
              <a:rPr lang="ru-RU" b="1" smtClean="0">
                <a:solidFill>
                  <a:schemeClr val="bg1">
                    <a:lumMod val="90000"/>
                    <a:lumOff val="10000"/>
                  </a:schemeClr>
                </a:solidFill>
              </a:rPr>
              <a:t>серы</a:t>
            </a:r>
            <a:endParaRPr lang="ru-RU" b="1">
              <a:solidFill>
                <a:schemeClr val="bg1">
                  <a:lumMod val="90000"/>
                  <a:lumOff val="1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  <p:custDataLst>
              <p:tags r:id="rId4"/>
            </p:custDataLst>
          </p:nvPr>
        </p:nvSpPr>
        <p:spPr>
          <a:xfrm>
            <a:off x="110388" y="1894115"/>
            <a:ext cx="6931679" cy="4631377"/>
          </a:xfrm>
        </p:spPr>
        <p:txBody>
          <a:bodyPr>
            <a:normAutofit lnSpcReduction="10000"/>
          </a:bodyPr>
          <a:lstStyle/>
          <a:p>
            <a:r>
              <a:rPr lang="ru-RU" smtClean="0"/>
              <a:t> </a:t>
            </a:r>
            <a:r>
              <a:rPr lang="ru-RU" sz="2800" b="1"/>
              <a:t>Сера в виде простого вещества находит широкое применение. Большая часть добываемой серы используется в качестве сырья для получения серной кислоты и гидросульфита кальция — </a:t>
            </a:r>
            <a:r>
              <a:rPr lang="ru-RU" sz="2800" b="1" err="1">
                <a:solidFill>
                  <a:schemeClr val="accent2"/>
                </a:solidFill>
              </a:rPr>
              <a:t>Ca(HSO3)2</a:t>
            </a:r>
            <a:r>
              <a:rPr lang="ru-RU" sz="2800" b="1"/>
              <a:t>, применяющегося в целлюлозной промышленности; в производстве охотничьего пороха, одной из разновидностей «сусального золота» — SnS2, служащего для покрытия куполов церквей, золочения украшений дворцов и скульптур. </a:t>
            </a:r>
          </a:p>
        </p:txBody>
      </p:sp>
      <p:pic>
        <p:nvPicPr>
          <p:cNvPr id="7" name="Рисунок 6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1117" y="3780074"/>
            <a:ext cx="4617381" cy="3077926"/>
          </a:xfrm>
          <a:prstGeom prst="rect">
            <a:avLst/>
          </a:prstGeom>
        </p:spPr>
      </p:pic>
      <p:pic>
        <p:nvPicPr>
          <p:cNvPr id="2050" name="Picture 2" descr="G:\ПУБЛИКАЦИИ\сусальное золото.jpg"/>
          <p:cNvPicPr>
            <a:picLocks noChangeAspect="1" noChangeArrowheads="1"/>
          </p:cNvPicPr>
          <p:nvPr>
            <p:custDataLst>
              <p:tags r:id="rId8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858001" y="232789"/>
            <a:ext cx="5280498" cy="3162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88131792"/>
      </p:ext>
    </p:extLst>
  </p:cSld>
  <p:clrMapOvr>
    <a:masterClrMapping/>
  </p:clrMapOvr>
  <p:transition/>
  <p:timing/>
</p:sld>
</file>

<file path=ppt/slides/slide1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>
          <p:custDataLst>
            <p:tags r:id="rId2"/>
          </p:custDataLst>
        </p:nvPr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/>
        <p:txBody>
          <a:bodyPr/>
          <a:lstStyle/>
          <a:p>
            <a:r>
              <a:rPr lang="ru-RU" b="1">
                <a:solidFill>
                  <a:schemeClr val="bg1">
                    <a:lumMod val="90000"/>
                    <a:lumOff val="10000"/>
                  </a:schemeClr>
                </a:solidFill>
              </a:rPr>
              <a:t>Применение серы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  <p:custDataLst>
              <p:tags r:id="rId4"/>
            </p:custDataLst>
          </p:nvPr>
        </p:nvSpPr>
        <p:spPr>
          <a:xfrm>
            <a:off x="136119" y="2150226"/>
            <a:ext cx="8218313" cy="4206240"/>
          </a:xfrm>
        </p:spPr>
        <p:txBody>
          <a:bodyPr/>
          <a:lstStyle/>
          <a:p>
            <a:r>
              <a:rPr lang="ru-RU" sz="2800" b="1"/>
              <a:t>Серу применяют в пиротехнике, в сельском хозяйстве для борьбы с болезнями растений, в медицине для лечения кожных заболеваний. Большое количество серы расходуется для вулканизации каучука при получении резины.</a:t>
            </a:r>
          </a:p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2732" y="211775"/>
            <a:ext cx="3966658" cy="255913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66837" y="3214255"/>
            <a:ext cx="2072271" cy="3643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461450"/>
      </p:ext>
    </p:extLst>
  </p:cSld>
  <p:clrMapOvr>
    <a:masterClrMapping/>
  </p:clrMapOvr>
  <p:transition/>
  <p:timing/>
</p:sld>
</file>

<file path=ppt/slides/slide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3787" y="0"/>
            <a:ext cx="9286504" cy="6963986"/>
          </a:xfrm>
        </p:spPr>
      </p:pic>
    </p:spTree>
    <p:extLst>
      <p:ext uri="{BB962C8B-B14F-4D97-AF65-F5344CB8AC3E}">
        <p14:creationId xmlns:p14="http://schemas.microsoft.com/office/powerpoint/2010/main" val="1603899685"/>
      </p:ext>
    </p:extLst>
  </p:cSld>
  <p:clrMapOvr>
    <a:masterClrMapping/>
  </p:clrMapOvr>
  <p:transition/>
  <p:timing/>
</p:sld>
</file>

<file path=ppt/slides/slide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526026" y="284176"/>
            <a:ext cx="4865371" cy="1508760"/>
          </a:xfrm>
        </p:spPr>
        <p:txBody>
          <a:bodyPr/>
          <a:lstStyle/>
          <a:p>
            <a:r>
              <a:rPr lang="ru-RU" b="1" smtClean="0">
                <a:solidFill>
                  <a:schemeClr val="bg1">
                    <a:lumMod val="90000"/>
                    <a:lumOff val="10000"/>
                  </a:schemeClr>
                </a:solidFill>
              </a:rPr>
              <a:t>Сера в природе</a:t>
            </a:r>
            <a:endParaRPr lang="ru-RU" b="1">
              <a:solidFill>
                <a:schemeClr val="bg1">
                  <a:lumMod val="90000"/>
                  <a:lumOff val="10000"/>
                </a:schemeClr>
              </a:solidFill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1999" y="2784762"/>
            <a:ext cx="4975760" cy="2487880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7255898" y="5187720"/>
            <a:ext cx="402796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smtClean="0"/>
              <a:t>Самородная сера на вулкане Килауэа</a:t>
            </a:r>
            <a:endParaRPr lang="ru-RU" b="1" i="1"/>
          </a:p>
        </p:txBody>
      </p:sp>
      <p:sp>
        <p:nvSpPr>
          <p:cNvPr id="12" name="Прямоугольник 11"/>
          <p:cNvSpPr/>
          <p:nvPr/>
        </p:nvSpPr>
        <p:spPr>
          <a:xfrm>
            <a:off x="197479" y="1816277"/>
            <a:ext cx="6096000" cy="35394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b="1" smtClean="0"/>
              <a:t>Сера широко встречается в природе как в виде простого вещества (самородная сера), так и в виде соединений (сульфиды и сульфаты). Большие залежи самородной серы у нас в стране находятся в Поволжье. Крупные ее месторождения имеются в Туркмении, Узбекистане, США</a:t>
            </a:r>
            <a:endParaRPr lang="ru-RU" sz="2800" b="1"/>
          </a:p>
        </p:txBody>
      </p:sp>
    </p:spTree>
    <p:extLst>
      <p:ext uri="{BB962C8B-B14F-4D97-AF65-F5344CB8AC3E}">
        <p14:creationId xmlns:p14="http://schemas.microsoft.com/office/powerpoint/2010/main" val="2974608794"/>
      </p:ext>
    </p:extLst>
  </p:cSld>
  <p:clrMapOvr>
    <a:masterClrMapping/>
  </p:clrMapOvr>
  <p:transition/>
  <p:timing/>
</p:sld>
</file>

<file path=ppt/slides/slide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>
                <a:solidFill>
                  <a:schemeClr val="bg1">
                    <a:lumMod val="90000"/>
                    <a:lumOff val="10000"/>
                  </a:schemeClr>
                </a:solidFill>
              </a:rPr>
              <a:t>Сера в природе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77091" y="2011679"/>
            <a:ext cx="6456218" cy="4707775"/>
          </a:xfrm>
        </p:spPr>
        <p:txBody>
          <a:bodyPr>
            <a:normAutofit fontScale="92500"/>
          </a:bodyPr>
          <a:lstStyle/>
          <a:p>
            <a:r>
              <a:rPr lang="ru-RU" sz="2400" b="1"/>
              <a:t>Большие скопления самородной серы (с содержанием &gt; 25 %) редки, они встречаются в местах вулканической активности, им сопутствуют сернистые фумаролы и сернистые воды.</a:t>
            </a:r>
          </a:p>
          <a:p>
            <a:r>
              <a:rPr lang="ru-RU" sz="2400" b="1"/>
              <a:t>Серная руда разрабатывается в месторождениях самородной серы, добывается из сульфидных руд и промышленных газов.</a:t>
            </a:r>
          </a:p>
          <a:p>
            <a:r>
              <a:rPr lang="ru-RU" sz="2400" b="1"/>
              <a:t>Серные бактерии могут окислять сероводород от гниющих органических остатков до серы и накапливать её.</a:t>
            </a:r>
          </a:p>
          <a:p>
            <a:r>
              <a:rPr lang="ru-RU" sz="2400" b="1"/>
              <a:t> Соединения серы могут содержаться в нефти и природном газе. Сера встроена в состав белка.</a:t>
            </a:r>
          </a:p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8836" y="2438400"/>
            <a:ext cx="4992184" cy="33943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3160808"/>
      </p:ext>
    </p:extLst>
  </p:cSld>
  <p:clrMapOvr>
    <a:masterClrMapping/>
  </p:clrMapOvr>
  <p:transition/>
  <p:timing/>
</p:sld>
</file>

<file path=ppt/slides/slide5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39781" y="284176"/>
            <a:ext cx="9784080" cy="1508760"/>
          </a:xfrm>
        </p:spPr>
        <p:txBody>
          <a:bodyPr/>
          <a:lstStyle/>
          <a:p>
            <a:r>
              <a:rPr lang="ru-RU" b="1">
                <a:solidFill>
                  <a:schemeClr val="bg1">
                    <a:lumMod val="90000"/>
                    <a:lumOff val="10000"/>
                  </a:schemeClr>
                </a:solidFill>
              </a:rPr>
              <a:t>Природные минералы серы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12269" y="2291740"/>
            <a:ext cx="7192935" cy="3914106"/>
          </a:xfrm>
        </p:spPr>
        <p:txBody>
          <a:bodyPr>
            <a:normAutofit/>
          </a:bodyPr>
          <a:lstStyle/>
          <a:p>
            <a:r>
              <a:rPr lang="ru-RU" b="1"/>
              <a:t>Сера является шестнадцатым по химической распространённости элементом в земной коре. Встречается в свободном (самородном) состоянии и в связанном </a:t>
            </a:r>
            <a:r>
              <a:rPr lang="ru-RU" b="1" smtClean="0"/>
              <a:t>виде.</a:t>
            </a:r>
          </a:p>
          <a:p>
            <a:r>
              <a:rPr lang="ru-RU" b="1" smtClean="0"/>
              <a:t>Кроме </a:t>
            </a:r>
            <a:r>
              <a:rPr lang="ru-RU" b="1"/>
              <a:t>того, сера присутствует в нефти, природном угле, природных газах и сланцах. Сера — шестой элемент по содержанию в природных водах, встречается в основном в виде сульфат-иона и обусловливает «постоянную» жёсткость пресной воды.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3965" y="2270166"/>
            <a:ext cx="3935680" cy="3935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3578055"/>
      </p:ext>
    </p:extLst>
  </p:cSld>
  <p:clrMapOvr>
    <a:masterClrMapping/>
  </p:clrMapOvr>
  <p:transition/>
  <p:timing/>
</p:sld>
</file>

<file path=ppt/slides/slide6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14904"/>
            <a:ext cx="7744691" cy="1508760"/>
          </a:xfrm>
        </p:spPr>
        <p:txBody>
          <a:bodyPr/>
          <a:lstStyle/>
          <a:p>
            <a:r>
              <a:rPr lang="ru-RU" b="1">
                <a:solidFill>
                  <a:schemeClr val="bg1">
                    <a:lumMod val="90000"/>
                    <a:lumOff val="10000"/>
                  </a:schemeClr>
                </a:solidFill>
              </a:rPr>
              <a:t>Природные минералы серы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914698"/>
            <a:ext cx="5458689" cy="4206240"/>
          </a:xfrm>
        </p:spPr>
        <p:txBody>
          <a:bodyPr>
            <a:normAutofit/>
          </a:bodyPr>
          <a:lstStyle/>
          <a:p>
            <a:r>
              <a:rPr lang="ru-RU" sz="2800" b="1"/>
              <a:t>Важнейшие природные минералы серы: FeS2 — железный колчедан, или пирит, ZnS — цинковая обманка, или сфалерит (вюрцит), PbS — свинцовый блеск, или галенит, HgS — киноварь, Sb2S3 — антимонит, Cu2S — халькозин, CuS — ковеллин, CuFeS2 — халькопирит.</a:t>
            </a:r>
            <a:endParaRPr lang="ru-RU" sz="2800"/>
          </a:p>
        </p:txBody>
      </p:sp>
      <p:pic>
        <p:nvPicPr>
          <p:cNvPr id="1026" name="Picture 2" descr="G:\ПУБЛИКАЦИИ\пирит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700478" y="1219200"/>
            <a:ext cx="2362435" cy="23089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G:\ПУБЛИКАЦИИ\цинковая обманка - сфалерит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084127" y="346361"/>
            <a:ext cx="2438400" cy="1624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G:\ПУБЛИКАЦИИ\Свинцовый блеск - галенит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358745" y="2008909"/>
            <a:ext cx="2653423" cy="26600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G:\ПУБЛИКАЦИИ\киноварь.jpe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126443" y="4895231"/>
            <a:ext cx="2414588" cy="18113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G:\ПУБЛИКАЦИИ\антимонит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595822" y="4267198"/>
            <a:ext cx="3185774" cy="21238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902036" y="3643745"/>
            <a:ext cx="1995055" cy="27709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smtClean="0">
                <a:solidFill>
                  <a:schemeClr val="bg1"/>
                </a:solidFill>
              </a:rPr>
              <a:t>пирит</a:t>
            </a:r>
            <a:endParaRPr lang="ru-RU" b="1">
              <a:solidFill>
                <a:schemeClr val="bg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506691" y="1970375"/>
            <a:ext cx="2268387" cy="4032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smtClean="0">
                <a:solidFill>
                  <a:schemeClr val="bg1"/>
                </a:solidFill>
              </a:rPr>
              <a:t>сфалерит</a:t>
            </a:r>
            <a:endParaRPr lang="ru-RU" b="1">
              <a:solidFill>
                <a:schemeClr val="bg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361709" y="6391047"/>
            <a:ext cx="2258291" cy="3284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smtClean="0">
                <a:solidFill>
                  <a:schemeClr val="bg1"/>
                </a:solidFill>
              </a:rPr>
              <a:t>антимонит</a:t>
            </a:r>
            <a:endParaRPr lang="ru-RU" b="1">
              <a:solidFill>
                <a:schemeClr val="bg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8908473" y="6555251"/>
            <a:ext cx="1593272" cy="30274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smtClean="0">
                <a:solidFill>
                  <a:schemeClr val="bg1"/>
                </a:solidFill>
              </a:rPr>
              <a:t>киноварь</a:t>
            </a:r>
            <a:endParaRPr lang="ru-RU" b="1">
              <a:solidFill>
                <a:schemeClr val="bg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9009997" y="4480170"/>
            <a:ext cx="1804793" cy="3776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smtClean="0">
                <a:solidFill>
                  <a:schemeClr val="bg1"/>
                </a:solidFill>
              </a:rPr>
              <a:t>галенит</a:t>
            </a:r>
            <a:endParaRPr lang="ru-RU" b="1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1904493"/>
      </p:ext>
    </p:extLst>
  </p:cSld>
  <p:clrMapOvr>
    <a:masterClrMapping/>
  </p:clrMapOvr>
  <p:transition/>
  <p:timing/>
</p:sld>
</file>

<file path=ppt/slides/slide7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>
                <a:solidFill>
                  <a:schemeClr val="bg1">
                    <a:lumMod val="90000"/>
                    <a:lumOff val="10000"/>
                  </a:schemeClr>
                </a:solidFill>
              </a:rPr>
              <a:t>получение</a:t>
            </a:r>
            <a:endParaRPr lang="ru-RU" b="1">
              <a:solidFill>
                <a:schemeClr val="bg1">
                  <a:lumMod val="90000"/>
                  <a:lumOff val="1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801091"/>
            <a:ext cx="8132617" cy="5056909"/>
          </a:xfrm>
        </p:spPr>
        <p:txBody>
          <a:bodyPr>
            <a:normAutofit/>
          </a:bodyPr>
          <a:lstStyle/>
          <a:p>
            <a:r>
              <a:rPr lang="ru-RU" sz="2000" b="1"/>
              <a:t>В настоящее время серу получают главным образом путём выплавки самородной серы непосредственно в местах её залегания под землёй. Серные руды добывают разными способами — в зависимости от условий залегания. Залежам серы почти всегда сопутствуют скопления ядовитых газов — соединений серы. К тому же нельзя забывать о возможности её самовозгорания</a:t>
            </a:r>
            <a:r>
              <a:rPr lang="ru-RU" sz="2000" b="1" smtClean="0"/>
              <a:t>.</a:t>
            </a:r>
          </a:p>
          <a:p>
            <a:r>
              <a:rPr lang="ru-RU" sz="2000" b="1"/>
              <a:t>При добыче руды открытым способом экскаваторами снимают пласты пород, под которыми залегает руда. Взрывами рудный пласт дробят, после чего глыбы руды отправляют на сероплавильный завод, где из концентрата извлекают серу.</a:t>
            </a:r>
            <a:endParaRPr lang="ru-RU" sz="2000" b="1" smtClean="0"/>
          </a:p>
          <a:p>
            <a:r>
              <a:rPr lang="ru-RU" sz="2000" b="1"/>
              <a:t>Также сера в больших количествах содержится в природном газе в газообразном состоянии (в виде сероводорода, сернистого ангидрида). При добыче она откладывается на стенках труб и оборудования, выводя их из строя. Поэтому её улавливают из газа как можно быстрее после добычи.</a:t>
            </a:r>
            <a:endParaRPr lang="ru-RU" sz="2000" b="1" smtClean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8404" y="1950895"/>
            <a:ext cx="2619393" cy="4069896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8258404" y="5940285"/>
            <a:ext cx="388815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smtClean="0"/>
              <a:t>Склад серы у химического цеха ММСК (1960-е гг.)</a:t>
            </a:r>
            <a:endParaRPr lang="ru-RU" i="1"/>
          </a:p>
        </p:txBody>
      </p:sp>
    </p:spTree>
    <p:extLst>
      <p:ext uri="{BB962C8B-B14F-4D97-AF65-F5344CB8AC3E}">
        <p14:creationId xmlns:p14="http://schemas.microsoft.com/office/powerpoint/2010/main" val="141138243"/>
      </p:ext>
    </p:extLst>
  </p:cSld>
  <p:clrMapOvr>
    <a:masterClrMapping/>
  </p:clrMapOvr>
  <p:transition/>
  <p:timing/>
</p:sld>
</file>

<file path=ppt/slides/slide8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1028" y="272301"/>
            <a:ext cx="9784080" cy="1508760"/>
          </a:xfrm>
        </p:spPr>
        <p:txBody>
          <a:bodyPr/>
          <a:lstStyle/>
          <a:p>
            <a:r>
              <a:rPr lang="ru-RU" b="1" smtClean="0">
                <a:solidFill>
                  <a:schemeClr val="bg1">
                    <a:lumMod val="90000"/>
                    <a:lumOff val="10000"/>
                  </a:schemeClr>
                </a:solidFill>
              </a:rPr>
              <a:t>Физические свойства</a:t>
            </a:r>
            <a:br>
              <a:rPr lang="ru-RU" b="1" smtClean="0">
                <a:solidFill>
                  <a:schemeClr val="bg1">
                    <a:lumMod val="90000"/>
                    <a:lumOff val="10000"/>
                  </a:schemeClr>
                </a:solidFill>
              </a:rPr>
            </a:br>
            <a:r>
              <a:rPr lang="ru-RU" b="1" smtClean="0">
                <a:solidFill>
                  <a:schemeClr val="bg1">
                    <a:lumMod val="90000"/>
                    <a:lumOff val="10000"/>
                  </a:schemeClr>
                </a:solidFill>
              </a:rPr>
              <a:t>аллотропия</a:t>
            </a:r>
            <a:endParaRPr lang="ru-RU" b="1">
              <a:solidFill>
                <a:schemeClr val="bg1">
                  <a:lumMod val="90000"/>
                  <a:lumOff val="1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1641" y="4114401"/>
            <a:ext cx="9784080" cy="2268901"/>
          </a:xfrm>
        </p:spPr>
        <p:txBody>
          <a:bodyPr>
            <a:normAutofit fontScale="92500" lnSpcReduction="10000"/>
          </a:bodyPr>
          <a:lstStyle/>
          <a:p>
            <a:r>
              <a:rPr lang="ru-RU" b="1" smtClean="0"/>
              <a:t>При </a:t>
            </a:r>
            <a:r>
              <a:rPr lang="ru-RU" b="1"/>
              <a:t>комнатной температуре наиболее устойчива ромбическая сера, которая состоит из молекул , напоминающих по форме корону. Ромбическая сера представляет собой жёлтые кристаллы, которые легко измельчаются в светло-жёлтый порошок. В воде сера не растворяется, но хорошо растворима в бензоле и сероуглероде. Несмотря на то что сера тяжелее воды, она в ней не тонет, а плавает на её поверхности, так как обладает гидрофобными свойствами, т. е. не смачивается водой</a:t>
            </a:r>
            <a:r>
              <a:rPr lang="ru-RU" b="1" smtClean="0"/>
              <a:t>.</a:t>
            </a:r>
          </a:p>
          <a:p>
            <a:r>
              <a:rPr lang="ru-RU" b="1" smtClean="0"/>
              <a:t>Сера плохо проводит теплоту и не проводит электрический ток .</a:t>
            </a:r>
            <a:endParaRPr lang="ru-RU" b="1"/>
          </a:p>
        </p:txBody>
      </p:sp>
      <p:sp>
        <p:nvSpPr>
          <p:cNvPr id="4" name="Прямоугольник 3"/>
          <p:cNvSpPr/>
          <p:nvPr/>
        </p:nvSpPr>
        <p:spPr>
          <a:xfrm>
            <a:off x="340425" y="1867632"/>
            <a:ext cx="772292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smtClean="0"/>
              <a:t>В отличие от кислорода, образующего две аллотропные формы, сера образует значительно большее число аллотропных видоизменений (модификаций), отличающихся не только составом, но и строением кристаллической решетки, а следовательно, и свойствами.</a:t>
            </a:r>
          </a:p>
          <a:p>
            <a:r>
              <a:rPr lang="ru-RU" sz="2000" b="1" smtClean="0"/>
              <a:t>Сера в свободном виде образует две относительно устойчивые аллотропные модификации: ромбическую и моноклинную</a:t>
            </a:r>
            <a:endParaRPr lang="ru-RU" sz="2000" b="1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06550" y="165423"/>
            <a:ext cx="4085450" cy="37491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3464400"/>
      </p:ext>
    </p:extLst>
  </p:cSld>
  <p:clrMapOvr>
    <a:masterClrMapping/>
  </p:clrMapOvr>
  <p:transition/>
  <p:timing/>
</p:sld>
</file>

<file path=ppt/slides/slide9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0764" y="180108"/>
            <a:ext cx="9567943" cy="6511637"/>
          </a:xfrm>
        </p:spPr>
      </p:pic>
    </p:spTree>
    <p:extLst>
      <p:ext uri="{BB962C8B-B14F-4D97-AF65-F5344CB8AC3E}">
        <p14:creationId xmlns:p14="http://schemas.microsoft.com/office/powerpoint/2010/main" val="2682743214"/>
      </p:ext>
    </p:extLst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UNIQUEID" val="1"/>
</p:tagLst>
</file>

<file path=ppt/tags/tag10.xml><?xml version="1.0" encoding="utf-8"?>
<p:tagLst xmlns:p="http://schemas.openxmlformats.org/presentationml/2006/main">
  <p:tag name="AS_UNIQUEID" val="10"/>
</p:tagLst>
</file>

<file path=ppt/tags/tag11.xml><?xml version="1.0" encoding="utf-8"?>
<p:tagLst xmlns:p="http://schemas.openxmlformats.org/presentationml/2006/main">
  <p:tag name="AS_UNIQUEID" val="11"/>
</p:tagLst>
</file>

<file path=ppt/tags/tag12.xml><?xml version="1.0" encoding="utf-8"?>
<p:tagLst xmlns:p="http://schemas.openxmlformats.org/presentationml/2006/main">
  <p:tag name="AS_UNIQUEID" val="12"/>
</p:tagLst>
</file>

<file path=ppt/tags/tag13.xml><?xml version="1.0" encoding="utf-8"?>
<p:tagLst xmlns:p="http://schemas.openxmlformats.org/presentationml/2006/main">
  <p:tag name="AS_UNIQUEID" val="13"/>
</p:tagLst>
</file>

<file path=ppt/tags/tag14.xml><?xml version="1.0" encoding="utf-8"?>
<p:tagLst xmlns:p="http://schemas.openxmlformats.org/presentationml/2006/main">
  <p:tag name="AS_UNIQUEID" val="14"/>
</p:tagLst>
</file>

<file path=ppt/tags/tag15.xml><?xml version="1.0" encoding="utf-8"?>
<p:tagLst xmlns:p="http://schemas.openxmlformats.org/presentationml/2006/main">
  <p:tag name="AS_UNIQUEID" val="15"/>
</p:tagLst>
</file>

<file path=ppt/tags/tag16.xml><?xml version="1.0" encoding="utf-8"?>
<p:tagLst xmlns:p="http://schemas.openxmlformats.org/presentationml/2006/main">
  <p:tag name="AS_UNIQUEID" val="16"/>
</p:tagLst>
</file>

<file path=ppt/tags/tag17.xml><?xml version="1.0" encoding="utf-8"?>
<p:tagLst xmlns:p="http://schemas.openxmlformats.org/presentationml/2006/main">
  <p:tag name="AS_UNIQUEID" val="17"/>
</p:tagLst>
</file>

<file path=ppt/tags/tag18.xml><?xml version="1.0" encoding="utf-8"?>
<p:tagLst xmlns:p="http://schemas.openxmlformats.org/presentationml/2006/main">
  <p:tag name="AS_UNIQUEID" val="18"/>
</p:tagLst>
</file>

<file path=ppt/tags/tag19.xml><?xml version="1.0" encoding="utf-8"?>
<p:tagLst xmlns:p="http://schemas.openxmlformats.org/presentationml/2006/main">
  <p:tag name="AS_UNIQUEID" val="19"/>
</p:tagLst>
</file>

<file path=ppt/tags/tag2.xml><?xml version="1.0" encoding="utf-8"?>
<p:tagLst xmlns:p="http://schemas.openxmlformats.org/presentationml/2006/main">
  <p:tag name="AS_UNIQUEID" val="2"/>
</p:tagLst>
</file>

<file path=ppt/tags/tag20.xml><?xml version="1.0" encoding="utf-8"?>
<p:tagLst xmlns:p="http://schemas.openxmlformats.org/presentationml/2006/main">
  <p:tag name="AS_UNIQUEID" val="20"/>
</p:tagLst>
</file>

<file path=ppt/tags/tag21.xml><?xml version="1.0" encoding="utf-8"?>
<p:tagLst xmlns:p="http://schemas.openxmlformats.org/presentationml/2006/main">
  <p:tag name="AS_UNIQUEID" val="21"/>
</p:tagLst>
</file>

<file path=ppt/tags/tag22.xml><?xml version="1.0" encoding="utf-8"?>
<p:tagLst xmlns:p="http://schemas.openxmlformats.org/presentationml/2006/main">
  <p:tag name="AS_UNIQUEID" val="22"/>
</p:tagLst>
</file>

<file path=ppt/tags/tag23.xml><?xml version="1.0" encoding="utf-8"?>
<p:tagLst xmlns:p="http://schemas.openxmlformats.org/presentationml/2006/main">
  <p:tag name="AS_UNIQUEID" val="23"/>
</p:tagLst>
</file>

<file path=ppt/tags/tag24.xml><?xml version="1.0" encoding="utf-8"?>
<p:tagLst xmlns:p="http://schemas.openxmlformats.org/presentationml/2006/main">
  <p:tag name="AS_UNIQUEID" val="24"/>
</p:tagLst>
</file>

<file path=ppt/tags/tag25.xml><?xml version="1.0" encoding="utf-8"?>
<p:tagLst xmlns:p="http://schemas.openxmlformats.org/presentationml/2006/main">
  <p:tag name="AS_UNIQUEID" val="25"/>
</p:tagLst>
</file>

<file path=ppt/tags/tag26.xml><?xml version="1.0" encoding="utf-8"?>
<p:tagLst xmlns:p="http://schemas.openxmlformats.org/presentationml/2006/main">
  <p:tag name="AS_NET" val="4.0.30319.42000"/>
  <p:tag name="AS_OS" val="Microsoft Windows NT 10.0.14393.0"/>
  <p:tag name="AS_RELEASE_DATE" val="2019.12.14"/>
  <p:tag name="AS_TITLE" val="Aspose.Slides for .NET 4.0 Client Profile"/>
  <p:tag name="AS_VERSION" val="19.12"/>
</p:tagLst>
</file>

<file path=ppt/tags/tag3.xml><?xml version="1.0" encoding="utf-8"?>
<p:tagLst xmlns:p="http://schemas.openxmlformats.org/presentationml/2006/main">
  <p:tag name="AS_UNIQUEID" val="3"/>
</p:tagLst>
</file>

<file path=ppt/tags/tag4.xml><?xml version="1.0" encoding="utf-8"?>
<p:tagLst xmlns:p="http://schemas.openxmlformats.org/presentationml/2006/main">
  <p:tag name="AS_UNIQUEID" val="4"/>
</p:tagLst>
</file>

<file path=ppt/tags/tag5.xml><?xml version="1.0" encoding="utf-8"?>
<p:tagLst xmlns:p="http://schemas.openxmlformats.org/presentationml/2006/main">
  <p:tag name="AS_UNIQUEID" val="5"/>
</p:tagLst>
</file>

<file path=ppt/tags/tag6.xml><?xml version="1.0" encoding="utf-8"?>
<p:tagLst xmlns:p="http://schemas.openxmlformats.org/presentationml/2006/main">
  <p:tag name="AS_UNIQUEID" val="6"/>
</p:tagLst>
</file>

<file path=ppt/tags/tag7.xml><?xml version="1.0" encoding="utf-8"?>
<p:tagLst xmlns:p="http://schemas.openxmlformats.org/presentationml/2006/main">
  <p:tag name="AS_UNIQUEID" val="7"/>
</p:tagLst>
</file>

<file path=ppt/tags/tag8.xml><?xml version="1.0" encoding="utf-8"?>
<p:tagLst xmlns:p="http://schemas.openxmlformats.org/presentationml/2006/main">
  <p:tag name="AS_UNIQUEID" val="8"/>
</p:tagLst>
</file>

<file path=ppt/tags/tag9.xml><?xml version="1.0" encoding="utf-8"?>
<p:tagLst xmlns:p="http://schemas.openxmlformats.org/presentationml/2006/main">
  <p:tag name="AS_UNIQUEID" val="9"/>
</p:tagLst>
</file>

<file path=ppt/theme/_rels/theme1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1.jpeg" /></Relationships>
</file>

<file path=ppt/theme/theme1.xml><?xml version="1.0" encoding="utf-8"?>
<a:theme xmlns:r="http://schemas.openxmlformats.org/officeDocument/2006/relationships" xmlns:a="http://schemas.openxmlformats.org/drawingml/2006/main" name="Окаймление">
  <a:themeElements>
    <a:clrScheme name="Окаймление">
      <a:dk1>
        <a:srgbClr val="2C2C2C"/>
      </a:dk1>
      <a:lt1>
        <a:srgbClr val="FFFFFF"/>
      </a:lt1>
      <a:dk2>
        <a:srgbClr val="606060"/>
      </a:dk2>
      <a:lt2>
        <a:srgbClr val="EDEDED"/>
      </a:lt2>
      <a:accent1>
        <a:srgbClr val="FFC000"/>
      </a:accent1>
      <a:accent2>
        <a:srgbClr val="A5D028"/>
      </a:accent2>
      <a:accent3>
        <a:srgbClr val="0CC978"/>
      </a:accent3>
      <a:accent4>
        <a:srgbClr val="099BDD"/>
      </a:accent4>
      <a:accent5>
        <a:srgbClr val="47BFCD"/>
      </a:accent5>
      <a:accent6>
        <a:srgbClr val="DD7C15"/>
      </a:accent6>
      <a:hlink>
        <a:srgbClr val="FF9933"/>
      </a:hlink>
      <a:folHlink>
        <a:srgbClr val="B2B2B2"/>
      </a:folHlink>
    </a:clrScheme>
    <a:fontScheme name="Окаймление">
      <a:majorFont>
        <a:latin typeface="Corbel" panose="020b0503020204020204"/>
        <a:ea typeface="Arial"/>
        <a:cs typeface="Arial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Arial"/>
        <a:cs typeface="Arial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каймление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120000"/>
                <a:lumMod val="107000"/>
              </a:schemeClr>
            </a:gs>
            <a:gs pos="50000">
              <a:schemeClr val="phClr">
                <a:tint val="70000"/>
                <a:satMod val="124000"/>
                <a:lumMod val="103000"/>
              </a:schemeClr>
            </a:gs>
            <a:gs pos="100000">
              <a:schemeClr val="phClr">
                <a:tint val="85000"/>
                <a:satMod val="12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5000"/>
                <a:shade val="98000"/>
                <a:satMod val="110000"/>
                <a:lumMod val="103000"/>
              </a:schemeClr>
            </a:gs>
            <a:gs pos="50000">
              <a:schemeClr val="phClr">
                <a:shade val="85000"/>
                <a:satMod val="105000"/>
                <a:lumMod val="100000"/>
              </a:schemeClr>
            </a:gs>
            <a:gs pos="100000">
              <a:schemeClr val="phClr">
                <a:shade val="60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875" dir="5400000" algn="ctr" rotWithShape="0">
              <a:srgbClr val="000000">
                <a:alpha val="68000"/>
              </a:srgbClr>
            </a:outerShdw>
          </a:effectLst>
        </a:effectStyle>
        <a:effectStyle>
          <a:effectLst>
            <a:outerShdw blurRad="88900" dist="2794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blipFill rotWithShape="1">
          <a:blip r:embed="rId1">
            <a:duotone>
              <a:schemeClr val="phClr"/>
              <a:schemeClr val="phClr">
                <a:shade val="91000"/>
                <a:satMod val="105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Lst>
    <a:ext uri="{05A4C25C-085E-4340-85A3-A5531E510DB2}">
      <thm15:themeFamily xmlns:thm15="http://schemas.microsoft.com/office/thememl/2012/main" xmlns="" name="Banded" id="{98DFF888-2449-4D28-977C-6306C017633E}" vid="{B1D2DA32-AC8B-4194-BF85-FF4A5B40EB50}"/>
    </a:ext>
  </a:extLst>
</a:theme>
</file>

<file path=docProps/app.xml><?xml version="1.0" encoding="utf-8"?>
<Properties xmlns:vt="http://schemas.openxmlformats.org/officeDocument/2006/docPropsVTypes" xmlns="http://schemas.openxmlformats.org/officeDocument/2006/extended-properties">
  <Template>TM03090430[[fn=Окаймление]]</Template>
  <Company/>
  <PresentationFormat>Произвольный</PresentationFormat>
  <Paragraphs>47</Paragraphs>
  <Slides>14</Slides>
  <Notes>0</Notes>
  <TotalTime>100</TotalTime>
  <HiddenSlides>0</HiddenSlides>
  <MMClips>1</MMClips>
  <ScaleCrop>0</ScaleCrop>
  <HeadingPairs>
    <vt:vector baseType="variant" size="6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baseType="lpstr" size="18">
      <vt:lpstr>Arial</vt:lpstr>
      <vt:lpstr>Corbel</vt:lpstr>
      <vt:lpstr>Wingdings</vt:lpstr>
      <vt:lpstr>Окаймление</vt:lpstr>
      <vt:lpstr>сера</vt:lpstr>
      <vt:lpstr>PowerPoint Presentation</vt:lpstr>
      <vt:lpstr>Сера в природе</vt:lpstr>
      <vt:lpstr>Сера в природе</vt:lpstr>
      <vt:lpstr>Природные минералы серы</vt:lpstr>
      <vt:lpstr>Природные минералы серы</vt:lpstr>
      <vt:lpstr>получение</vt:lpstr>
      <vt:lpstr>Физические свойствааллотропия</vt:lpstr>
      <vt:lpstr>PowerPoint Presentation</vt:lpstr>
      <vt:lpstr>Получение пластической серы</vt:lpstr>
      <vt:lpstr>Химические свойства серы.</vt:lpstr>
      <vt:lpstr>PowerPoint Presentation</vt:lpstr>
      <vt:lpstr>Применение серы</vt:lpstr>
      <vt:lpstr>Применение серы</vt:lpstr>
    </vt:vector>
  </TitlesOfParts>
  <LinksUpToDate>0</LinksUpToDate>
  <SharedDoc>0</SharedDoc>
  <HyperlinksChanged>0</HyperlinksChanged>
  <Application>Aspose.Slides for .NET</Application>
  <AppVersion>19.1200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title>сера</dc:title>
  <dc:creator>Kostik</dc:creator>
  <cp:lastModifiedBy>user</cp:lastModifiedBy>
  <cp:revision>13</cp:revision>
  <dcterms:created xsi:type="dcterms:W3CDTF">2023-01-18T12:59:32Z</dcterms:created>
  <dcterms:modified xsi:type="dcterms:W3CDTF">2023-06-09T07:15:42Z</dcterms:modified>
</cp:coreProperties>
</file>