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9" r:id="rId6"/>
    <p:sldId id="270" r:id="rId7"/>
    <p:sldId id="271" r:id="rId8"/>
    <p:sldId id="260" r:id="rId9"/>
    <p:sldId id="261" r:id="rId10"/>
    <p:sldId id="262" r:id="rId11"/>
    <p:sldId id="267" r:id="rId12"/>
    <p:sldId id="263" r:id="rId13"/>
    <p:sldId id="268" r:id="rId14"/>
    <p:sldId id="264" r:id="rId15"/>
    <p:sldId id="265" r:id="rId16"/>
    <p:sldId id="266" r:id="rId17"/>
  </p:sldIdLst>
  <p:sldSz cx="9144000" cy="6858000" type="screen4x3"/>
  <p:notesSz cx="6858000" cy="91440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FFE4AF"/>
    <a:srgbClr val="FFCCFF"/>
    <a:srgbClr val="FF99FF"/>
    <a:srgbClr val="A5F9F9"/>
    <a:srgbClr val="FF0066"/>
    <a:srgbClr val="C30D93"/>
    <a:srgbClr val="841A7F"/>
    <a:srgbClr val="1C301C"/>
    <a:srgbClr val="9A5C00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C2FFA5D-87B4-456A-9821-1D502468CF0F}" styleName="Стиль из темы 1 - акцент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23" autoAdjust="0"/>
    <p:restoredTop sz="94652" autoAdjust="0"/>
  </p:normalViewPr>
  <p:slideViewPr>
    <p:cSldViewPr>
      <p:cViewPr>
        <p:scale>
          <a:sx n="60" d="100"/>
          <a:sy n="60" d="100"/>
        </p:scale>
        <p:origin x="-954" y="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DDABDCA-84F3-4186-A899-346A039D3A3A}" type="datetimeFigureOut">
              <a:rPr lang="ru-RU" smtClean="0"/>
              <a:pPr/>
              <a:t>13.12.2019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815F05-B023-4359-AE7D-E599223122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815F05-B023-4359-AE7D-E59922312213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D7DDD2-CD40-464E-BCB3-223DDAD687FC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C7A4B3-F2FE-46B5-8EDC-CC55D147B95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6FB6DA0-3AE5-4C8A-B167-7F67B5E46D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0B3C41-8252-4CE6-AE5D-13B6326D960A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EE95704-1695-47AA-B80E-9AD234717ACE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434D9B-80DB-4168-98AD-CF532CE9DD46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4EBC5D-3868-449B-A89D-35D5F006D205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D8A53E-7788-4B9E-A619-779A1A7F0982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04EAE-C510-4E95-9824-ED2845C26861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67BBF5D-FBBB-4877-AB97-E56DA4929B78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DF94DD-FB7A-4E34-9B72-0CF1C8253FA4}" type="slidenum">
              <a:rPr lang="es-ES"/>
              <a:pPr/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ABFDEE3-3E05-4A66-9B60-0A20B037DF6B}" type="slidenum">
              <a:rPr lang="es-ES"/>
              <a:pPr/>
              <a:t>‹#›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8" name="Rectangle 150"/>
          <p:cNvSpPr>
            <a:spLocks noGrp="1" noChangeArrowheads="1"/>
          </p:cNvSpPr>
          <p:nvPr>
            <p:ph type="ctrTitle"/>
          </p:nvPr>
        </p:nvSpPr>
        <p:spPr>
          <a:xfrm>
            <a:off x="179512" y="404664"/>
            <a:ext cx="8712968" cy="3024336"/>
          </a:xfrm>
        </p:spPr>
        <p:txBody>
          <a:bodyPr/>
          <a:lstStyle/>
          <a:p>
            <a:r>
              <a:rPr lang="ru-RU" sz="70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Всё начинается                с детства…</a:t>
            </a:r>
            <a:endParaRPr lang="es-ES" sz="7000" b="1" dirty="0">
              <a:solidFill>
                <a:srgbClr val="0099CC"/>
              </a:solidFill>
              <a:latin typeface="Gill Sans Nova Ultra Bold" pitchFamily="34" charset="0"/>
              <a:ea typeface="MingLiU-ExtB" pitchFamily="18" charset="-12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51520" y="5301208"/>
            <a:ext cx="864096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800" b="1" i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Урок делового общения</a:t>
            </a:r>
            <a:endParaRPr lang="ru-RU" sz="3800" b="1" i="1" dirty="0">
              <a:solidFill>
                <a:srgbClr val="FF0000"/>
              </a:solidFill>
              <a:latin typeface="Gill Sans Nova Ultra Bold" pitchFamily="34" charset="0"/>
              <a:ea typeface="MingLiU-ExtB" pitchFamily="18" charset="-120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4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ПОСТУПОК ПРИВЫЧКА ХАРАКТЕР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l="75601" t="9351" r="1194" b="44829"/>
          <a:stretch>
            <a:fillRect/>
          </a:stretch>
        </p:blipFill>
        <p:spPr bwMode="auto">
          <a:xfrm>
            <a:off x="2347364" y="3140969"/>
            <a:ext cx="2472612" cy="3816423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476672"/>
            <a:ext cx="6480720" cy="2160240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</a:rPr>
              <a:t>Дети – Герои Советского Союза</a:t>
            </a:r>
          </a:p>
        </p:txBody>
      </p:sp>
      <p:pic>
        <p:nvPicPr>
          <p:cNvPr id="5" name="Picture 2" descr="C:\Users\Admin\Desktop\ПОСТУПОК ПРИВЫЧКА ХАРАКТЕР\i.jpg"/>
          <p:cNvPicPr>
            <a:picLocks noChangeAspect="1" noChangeArrowheads="1"/>
          </p:cNvPicPr>
          <p:nvPr/>
        </p:nvPicPr>
        <p:blipFill>
          <a:blip r:embed="rId2" cstate="print"/>
          <a:srcRect l="26068" t="55913" r="51572"/>
          <a:stretch>
            <a:fillRect/>
          </a:stretch>
        </p:blipFill>
        <p:spPr bwMode="auto">
          <a:xfrm>
            <a:off x="0" y="3140968"/>
            <a:ext cx="2411760" cy="3717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 descr="C:\Users\Admin\Desktop\ПОСТУПОК ПРИВЫЧКА ХАРАКТЕР\i.jpg"/>
          <p:cNvPicPr>
            <a:picLocks noChangeAspect="1" noChangeArrowheads="1"/>
          </p:cNvPicPr>
          <p:nvPr/>
        </p:nvPicPr>
        <p:blipFill>
          <a:blip r:embed="rId2" cstate="print"/>
          <a:srcRect l="27848" t="9632" r="50293" b="44853"/>
          <a:stretch>
            <a:fillRect/>
          </a:stretch>
        </p:blipFill>
        <p:spPr bwMode="auto">
          <a:xfrm>
            <a:off x="4459362" y="3140968"/>
            <a:ext cx="2344886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 descr="C:\Users\Admin\Desktop\ПОСТУПОК ПРИВЫЧКА ХАРАКТЕР\post-45952-0-25125300-154951859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60648"/>
            <a:ext cx="1944216" cy="2619424"/>
          </a:xfrm>
          <a:prstGeom prst="rect">
            <a:avLst/>
          </a:prstGeom>
          <a:noFill/>
        </p:spPr>
      </p:pic>
      <p:pic>
        <p:nvPicPr>
          <p:cNvPr id="7" name="Picture 2" descr="C:\Users\Admin\Desktop\ПОСТУПОК ПРИВЫЧКА ХАРАКТЕР\i.jpg"/>
          <p:cNvPicPr>
            <a:picLocks noChangeAspect="1" noChangeArrowheads="1"/>
          </p:cNvPicPr>
          <p:nvPr/>
        </p:nvPicPr>
        <p:blipFill>
          <a:blip r:embed="rId2" cstate="print"/>
          <a:srcRect l="1985" t="10350" r="74800" b="45195"/>
          <a:stretch>
            <a:fillRect/>
          </a:stretch>
        </p:blipFill>
        <p:spPr bwMode="auto">
          <a:xfrm>
            <a:off x="6594468" y="3140968"/>
            <a:ext cx="2549532" cy="38164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4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</a:rPr>
              <a:t>Подвиг Зины Портновой</a:t>
            </a:r>
          </a:p>
        </p:txBody>
      </p:sp>
      <p:pic>
        <p:nvPicPr>
          <p:cNvPr id="3" name="Picture 2" descr="C:\Users\Admin\Desktop\ПОСТУПОК ПРИВЫЧКА ХАРАКТЕР\1432033748_1122495_html_m20508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56792"/>
            <a:ext cx="4076279" cy="4536504"/>
          </a:xfrm>
          <a:prstGeom prst="rect">
            <a:avLst/>
          </a:prstGeom>
          <a:noFill/>
        </p:spPr>
      </p:pic>
      <p:pic>
        <p:nvPicPr>
          <p:cNvPr id="4" name="Picture 3" descr="C:\Users\Admin\Desktop\ПОСТУПОК ПРИВЫЧКА ХАРАКТЕР\2196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4932041" cy="4557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85000"/>
                    <a:lumOff val="15000"/>
                  </a:schemeClr>
                </a:solidFill>
                <a:latin typeface="Gill Sans Nova Ultra Bold" pitchFamily="34" charset="0"/>
                <a:ea typeface="MingLiU-ExtB" pitchFamily="18" charset="-120"/>
              </a:rPr>
              <a:t>Предатель Родины – генерал Власов</a:t>
            </a:r>
          </a:p>
        </p:txBody>
      </p:sp>
      <p:pic>
        <p:nvPicPr>
          <p:cNvPr id="2050" name="Picture 2" descr="C:\Users\Admin\Desktop\ПОСТУПОК ПРИВЫЧКА ХАРАКТЕР\Vlassof.Plen.jpg"/>
          <p:cNvPicPr>
            <a:picLocks noChangeAspect="1" noChangeArrowheads="1"/>
          </p:cNvPicPr>
          <p:nvPr/>
        </p:nvPicPr>
        <p:blipFill>
          <a:blip r:embed="rId3" cstate="print"/>
          <a:srcRect r="14206"/>
          <a:stretch>
            <a:fillRect/>
          </a:stretch>
        </p:blipFill>
        <p:spPr bwMode="auto">
          <a:xfrm>
            <a:off x="-180528" y="1700808"/>
            <a:ext cx="3203848" cy="4850372"/>
          </a:xfrm>
          <a:prstGeom prst="rect">
            <a:avLst/>
          </a:prstGeom>
          <a:noFill/>
        </p:spPr>
      </p:pic>
      <p:pic>
        <p:nvPicPr>
          <p:cNvPr id="2051" name="Picture 3" descr="C:\Users\Admin\Desktop\ПОСТУПОК ПРИВЫЧКА ХАРАКТЕР\generali-roa-a-vlasov-i-f-truhin.jpg"/>
          <p:cNvPicPr>
            <a:picLocks noChangeAspect="1" noChangeArrowheads="1"/>
          </p:cNvPicPr>
          <p:nvPr/>
        </p:nvPicPr>
        <p:blipFill>
          <a:blip r:embed="rId4" cstate="print"/>
          <a:srcRect l="25502" t="15790"/>
          <a:stretch>
            <a:fillRect/>
          </a:stretch>
        </p:blipFill>
        <p:spPr bwMode="auto">
          <a:xfrm>
            <a:off x="2937543" y="1700808"/>
            <a:ext cx="6206458" cy="48965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E4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88640"/>
            <a:ext cx="9144000" cy="936104"/>
          </a:xfrm>
        </p:spPr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</a:rPr>
              <a:t>Подвиг Зины Портновой</a:t>
            </a:r>
          </a:p>
        </p:txBody>
      </p:sp>
      <p:pic>
        <p:nvPicPr>
          <p:cNvPr id="3" name="Picture 2" descr="C:\Users\Admin\Desktop\ПОСТУПОК ПРИВЫЧКА ХАРАКТЕР\1432033748_1122495_html_m2050839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556792"/>
            <a:ext cx="4076279" cy="4536504"/>
          </a:xfrm>
          <a:prstGeom prst="rect">
            <a:avLst/>
          </a:prstGeom>
          <a:noFill/>
        </p:spPr>
      </p:pic>
      <p:pic>
        <p:nvPicPr>
          <p:cNvPr id="4" name="Picture 3" descr="C:\Users\Admin\Desktop\ПОСТУПОК ПРИВЫЧКА ХАРАКТЕР\219695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1960" y="1556792"/>
            <a:ext cx="4932041" cy="455732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274638"/>
            <a:ext cx="9144000" cy="70609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Какой у меня характер?</a:t>
            </a:r>
            <a:endParaRPr lang="ru-RU" sz="3600" b="1" dirty="0">
              <a:solidFill>
                <a:srgbClr val="0099CC"/>
              </a:solidFill>
              <a:latin typeface="Gill Sans Nova Ultra Bold" pitchFamily="34" charset="0"/>
              <a:ea typeface="MingLiU-ExtB" pitchFamily="18" charset="-12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79512" y="908720"/>
            <a:ext cx="8712968" cy="5217443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  <a:tabLst>
                <a:tab pos="0" algn="l"/>
              </a:tabLst>
            </a:pPr>
            <a:r>
              <a:rPr lang="ru-RU" sz="18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1 тип: </a:t>
            </a:r>
            <a:r>
              <a:rPr lang="ru-RU" sz="1800" b="1" kern="1200" dirty="0" smtClean="0">
                <a:solidFill>
                  <a:srgbClr val="00206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вы не любите компании, предпочитаете тишину, прогулки на природе, общение с друзьями в домашней, непринуждённой обстановке. Всё это радует вас больше, чем время, проведённое в шумной компании. Из-за этого ваши друзья считают, что вы – скучный человек.</a:t>
            </a:r>
          </a:p>
          <a:p>
            <a:pPr marL="0" indent="0" algn="ctr">
              <a:buFont typeface="Wingdings" pitchFamily="2" charset="2"/>
              <a:buNone/>
              <a:tabLst>
                <a:tab pos="0" algn="l"/>
              </a:tabLst>
            </a:pPr>
            <a:endParaRPr lang="ru-RU" sz="1800" b="1" kern="1200" dirty="0" smtClean="0">
              <a:solidFill>
                <a:srgbClr val="FF0000"/>
              </a:solidFill>
              <a:latin typeface="Gill Sans Nova Ultra Bold" pitchFamily="34" charset="0"/>
              <a:ea typeface="MingLiU-ExtB" pitchFamily="18" charset="-120"/>
              <a:cs typeface="+mj-cs"/>
            </a:endParaRPr>
          </a:p>
          <a:p>
            <a:pPr marL="0" indent="0" algn="ctr">
              <a:buFont typeface="Wingdings" pitchFamily="2" charset="2"/>
              <a:buNone/>
              <a:tabLst>
                <a:tab pos="0" algn="l"/>
              </a:tabLst>
            </a:pPr>
            <a:r>
              <a:rPr lang="ru-RU" sz="18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2 тип: </a:t>
            </a:r>
            <a:r>
              <a:rPr lang="ru-RU" sz="1800" b="1" kern="1200" dirty="0" smtClean="0">
                <a:solidFill>
                  <a:srgbClr val="00206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вы достаточно легкомысленны, быстро сходитесь с людьми. Но вы поддаётесь слишком частой смене настроений: от грустного до чересчур весёлого.</a:t>
            </a:r>
          </a:p>
          <a:p>
            <a:pPr marL="0" indent="0" algn="ctr">
              <a:buFont typeface="Wingdings" pitchFamily="2" charset="2"/>
              <a:buNone/>
              <a:tabLst>
                <a:tab pos="0" algn="l"/>
              </a:tabLst>
            </a:pPr>
            <a:endParaRPr lang="ru-RU" sz="1800" b="1" kern="1200" dirty="0" smtClean="0">
              <a:solidFill>
                <a:srgbClr val="FF0000"/>
              </a:solidFill>
              <a:latin typeface="Gill Sans Nova Ultra Bold" pitchFamily="34" charset="0"/>
              <a:ea typeface="MingLiU-ExtB" pitchFamily="18" charset="-120"/>
              <a:cs typeface="+mj-cs"/>
            </a:endParaRPr>
          </a:p>
          <a:p>
            <a:pPr marL="0" indent="0" algn="ctr">
              <a:buFont typeface="Wingdings" pitchFamily="2" charset="2"/>
              <a:buNone/>
              <a:tabLst>
                <a:tab pos="0" algn="l"/>
              </a:tabLst>
            </a:pPr>
            <a:r>
              <a:rPr lang="ru-RU" sz="18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3 тип: </a:t>
            </a:r>
            <a:r>
              <a:rPr lang="ru-RU" sz="1800" b="1" kern="1200" dirty="0" smtClean="0">
                <a:solidFill>
                  <a:srgbClr val="00206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ваши знакомые считают, что в компании вы незаменимы. У вас есть чувство юмора, вы способствуете созданию хорошего настроения у других. Можете без конца смешить, рассказывать интересные истории.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844824"/>
            <a:ext cx="9144000" cy="2985195"/>
          </a:xfrm>
        </p:spPr>
        <p:txBody>
          <a:bodyPr/>
          <a:lstStyle/>
          <a:p>
            <a:pPr algn="ctr">
              <a:buNone/>
            </a:pPr>
            <a:r>
              <a:rPr lang="ru-RU" sz="26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«У каждого человека три характера:</a:t>
            </a:r>
          </a:p>
          <a:p>
            <a:pPr algn="ctr">
              <a:buNone/>
            </a:pPr>
            <a:r>
              <a:rPr lang="ru-RU" sz="26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Тот, который ему приписывают, </a:t>
            </a:r>
          </a:p>
          <a:p>
            <a:pPr algn="ctr">
              <a:buNone/>
            </a:pPr>
            <a:r>
              <a:rPr lang="ru-RU" sz="26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Тот, который он сам себе приписывает,</a:t>
            </a:r>
          </a:p>
          <a:p>
            <a:pPr marL="0" indent="0" algn="ctr">
              <a:buNone/>
            </a:pPr>
            <a:r>
              <a:rPr lang="ru-RU" sz="26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И, наконец, тот, который есть в действительности».</a:t>
            </a:r>
          </a:p>
          <a:p>
            <a:endParaRPr lang="ru-RU" dirty="0"/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332656"/>
            <a:ext cx="8424936" cy="1080120"/>
          </a:xfrm>
        </p:spPr>
        <p:txBody>
          <a:bodyPr/>
          <a:lstStyle/>
          <a:p>
            <a:r>
              <a:rPr lang="ru-RU" sz="36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Виктор Мари Гюго</a:t>
            </a:r>
            <a:endParaRPr lang="ru-RU" sz="3600" b="1" dirty="0">
              <a:solidFill>
                <a:srgbClr val="0099CC"/>
              </a:solidFill>
              <a:latin typeface="Gill Sans Nova Ultra Bold" pitchFamily="34" charset="0"/>
              <a:ea typeface="MingLiU-ExtB" pitchFamily="18" charset="-12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76672"/>
            <a:ext cx="8676456" cy="4896544"/>
          </a:xfrm>
        </p:spPr>
        <p:txBody>
          <a:bodyPr/>
          <a:lstStyle/>
          <a:p>
            <a:pPr algn="ctr">
              <a:buNone/>
            </a:pPr>
            <a:r>
              <a:rPr lang="ru-RU" sz="3900" b="1" kern="1200" dirty="0" smtClean="0">
                <a:solidFill>
                  <a:srgbClr val="00B05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   </a:t>
            </a:r>
            <a:r>
              <a:rPr lang="ru-RU" sz="4200" b="1" kern="1200" dirty="0" smtClean="0">
                <a:solidFill>
                  <a:srgbClr val="00B05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мне всё понравилось</a:t>
            </a:r>
          </a:p>
          <a:p>
            <a:pPr algn="ctr">
              <a:buNone/>
            </a:pPr>
            <a:r>
              <a:rPr lang="ru-RU" sz="3900" b="1" kern="1200" dirty="0" smtClean="0">
                <a:solidFill>
                  <a:srgbClr val="FF99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      </a:t>
            </a:r>
          </a:p>
          <a:p>
            <a:pPr algn="ctr">
              <a:buNone/>
            </a:pPr>
            <a:r>
              <a:rPr lang="ru-RU" sz="3900" b="1" kern="1200" dirty="0" smtClean="0">
                <a:solidFill>
                  <a:srgbClr val="FF99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 мне понравилось,                 </a:t>
            </a:r>
          </a:p>
          <a:p>
            <a:pPr algn="ctr">
              <a:buNone/>
            </a:pPr>
            <a:r>
              <a:rPr lang="ru-RU" sz="3900" b="1" kern="1200" dirty="0" smtClean="0">
                <a:solidFill>
                  <a:srgbClr val="FF99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но не всё</a:t>
            </a:r>
          </a:p>
          <a:p>
            <a:pPr algn="ctr">
              <a:buNone/>
            </a:pPr>
            <a:endParaRPr lang="ru-RU" sz="2800" b="1" kern="1200" dirty="0" smtClean="0">
              <a:solidFill>
                <a:srgbClr val="FF0000"/>
              </a:solidFill>
              <a:latin typeface="Gill Sans Nova Ultra Bold" pitchFamily="34" charset="0"/>
              <a:ea typeface="MingLiU-ExtB" pitchFamily="18" charset="-120"/>
              <a:cs typeface="+mj-cs"/>
            </a:endParaRPr>
          </a:p>
          <a:p>
            <a:pPr algn="ctr">
              <a:buNone/>
            </a:pPr>
            <a:r>
              <a:rPr lang="ru-RU" sz="3900" b="1" kern="1200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мне не понравилось</a:t>
            </a:r>
          </a:p>
          <a:p>
            <a:endParaRPr lang="ru-RU" dirty="0"/>
          </a:p>
        </p:txBody>
      </p:sp>
      <p:sp>
        <p:nvSpPr>
          <p:cNvPr id="4" name="Овал 3"/>
          <p:cNvSpPr/>
          <p:nvPr/>
        </p:nvSpPr>
        <p:spPr>
          <a:xfrm>
            <a:off x="785786" y="428604"/>
            <a:ext cx="914400" cy="914400"/>
          </a:xfrm>
          <a:prstGeom prst="ellipse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857224" y="2071678"/>
            <a:ext cx="914400" cy="914400"/>
          </a:xfrm>
          <a:prstGeom prst="ellipse">
            <a:avLst/>
          </a:prstGeom>
          <a:solidFill>
            <a:srgbClr val="FF99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857224" y="3786190"/>
            <a:ext cx="914400" cy="914400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Народная мудрость:</a:t>
            </a:r>
            <a:endParaRPr lang="ru-RU" b="1" dirty="0">
              <a:solidFill>
                <a:srgbClr val="0099CC"/>
              </a:solidFill>
              <a:latin typeface="Gill Sans Nova Ultra Bold" pitchFamily="34" charset="0"/>
              <a:ea typeface="MingLiU-ExtB" pitchFamily="18" charset="-120"/>
            </a:endParaRPr>
          </a:p>
        </p:txBody>
      </p:sp>
      <p:sp>
        <p:nvSpPr>
          <p:cNvPr id="139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512" y="1412776"/>
            <a:ext cx="8712968" cy="345638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«Посеешь Поступок – пожнёшь Привычку.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  Посеешь Привычку – пожнёшь Характер.</a:t>
            </a:r>
          </a:p>
          <a:p>
            <a:pPr algn="ctr">
              <a:buNone/>
            </a:pPr>
            <a:r>
              <a:rPr lang="ru-RU" b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  Посеешь Характер – пожнёшь Судьбу».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Поступок – это…</a:t>
            </a:r>
          </a:p>
        </p:txBody>
      </p:sp>
      <p:pic>
        <p:nvPicPr>
          <p:cNvPr id="7" name="Picture 2" descr="C:\Users\Admin\Desktop\ПОСТУПОК ПРИВЫЧКА ХАРАКТЕР\Примеры-хороших-и-плохих-поступков-человека-для-общества-2.jpg"/>
          <p:cNvPicPr>
            <a:picLocks noChangeAspect="1" noChangeArrowheads="1"/>
          </p:cNvPicPr>
          <p:nvPr/>
        </p:nvPicPr>
        <p:blipFill>
          <a:blip r:embed="rId2" cstate="print"/>
          <a:srcRect l="34821" t="2131" r="35025" b="51391"/>
          <a:stretch>
            <a:fillRect/>
          </a:stretch>
        </p:blipFill>
        <p:spPr bwMode="auto">
          <a:xfrm>
            <a:off x="3131840" y="1844824"/>
            <a:ext cx="2736304" cy="2952328"/>
          </a:xfrm>
          <a:prstGeom prst="rect">
            <a:avLst/>
          </a:prstGeom>
          <a:noFill/>
          <a:ln w="50800">
            <a:solidFill>
              <a:srgbClr val="FFC000"/>
            </a:solidFill>
            <a:miter lim="800000"/>
            <a:headEnd/>
            <a:tailEnd/>
          </a:ln>
          <a:effectLst/>
        </p:spPr>
      </p:pic>
      <p:pic>
        <p:nvPicPr>
          <p:cNvPr id="8" name="Picture 2" descr="C:\Users\Admin\Desktop\ПОСТУПОК ПРИВЫЧКА ХАРАКТЕР\Примеры-хороших-и-плохих-поступков-человека-для-общества-2.jpg"/>
          <p:cNvPicPr>
            <a:picLocks noChangeAspect="1" noChangeArrowheads="1"/>
          </p:cNvPicPr>
          <p:nvPr/>
        </p:nvPicPr>
        <p:blipFill>
          <a:blip r:embed="rId2" cstate="print"/>
          <a:srcRect l="1623" t="52458" r="67700" b="1471"/>
          <a:stretch>
            <a:fillRect/>
          </a:stretch>
        </p:blipFill>
        <p:spPr bwMode="auto">
          <a:xfrm>
            <a:off x="6012160" y="1340768"/>
            <a:ext cx="2808312" cy="2952328"/>
          </a:xfrm>
          <a:prstGeom prst="rect">
            <a:avLst/>
          </a:prstGeom>
          <a:noFill/>
          <a:ln w="50800">
            <a:solidFill>
              <a:srgbClr val="0099CC"/>
            </a:solidFill>
            <a:miter lim="800000"/>
            <a:headEnd/>
            <a:tailEnd/>
          </a:ln>
          <a:effectLst/>
        </p:spPr>
      </p:pic>
      <p:pic>
        <p:nvPicPr>
          <p:cNvPr id="9" name="Picture 2" descr="C:\Users\Admin\Desktop\ПОСТУПОК ПРИВЫЧКА ХАРАКТЕР\Примеры-хороших-и-плохих-поступков-человека-для-общества-2.jpg"/>
          <p:cNvPicPr>
            <a:picLocks noChangeAspect="1" noChangeArrowheads="1"/>
          </p:cNvPicPr>
          <p:nvPr/>
        </p:nvPicPr>
        <p:blipFill>
          <a:blip r:embed="rId2" cstate="print"/>
          <a:srcRect l="68298" t="1142" r="2126" b="51786"/>
          <a:stretch>
            <a:fillRect/>
          </a:stretch>
        </p:blipFill>
        <p:spPr bwMode="auto">
          <a:xfrm>
            <a:off x="323528" y="1340768"/>
            <a:ext cx="2664296" cy="2968330"/>
          </a:xfrm>
          <a:prstGeom prst="rect">
            <a:avLst/>
          </a:prstGeom>
          <a:noFill/>
          <a:ln w="50800">
            <a:solidFill>
              <a:srgbClr val="0099CC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Поступок – это…</a:t>
            </a:r>
          </a:p>
        </p:txBody>
      </p:sp>
      <p:pic>
        <p:nvPicPr>
          <p:cNvPr id="2050" name="Picture 2" descr="C:\Users\Admin\Desktop\ПОСТУПОК ПРИВЫЧКА ХАРАКТЕР\Plx2uErLEmk.jpg"/>
          <p:cNvPicPr>
            <a:picLocks noChangeAspect="1" noChangeArrowheads="1"/>
          </p:cNvPicPr>
          <p:nvPr/>
        </p:nvPicPr>
        <p:blipFill>
          <a:blip r:embed="rId2" cstate="print"/>
          <a:srcRect l="12862" t="7317" r="9552" b="8178"/>
          <a:stretch>
            <a:fillRect/>
          </a:stretch>
        </p:blipFill>
        <p:spPr bwMode="auto">
          <a:xfrm>
            <a:off x="323528" y="1844824"/>
            <a:ext cx="2592288" cy="2977743"/>
          </a:xfrm>
          <a:prstGeom prst="rect">
            <a:avLst/>
          </a:prstGeom>
          <a:noFill/>
          <a:ln w="50800">
            <a:solidFill>
              <a:srgbClr val="0099CC"/>
            </a:solidFill>
          </a:ln>
        </p:spPr>
      </p:pic>
      <p:pic>
        <p:nvPicPr>
          <p:cNvPr id="2051" name="Picture 3" descr="C:\Users\Admin\Desktop\ПОСТУПОК ПРИВЫЧКА ХАРАКТЕР\Без названия.jpg"/>
          <p:cNvPicPr>
            <a:picLocks noChangeAspect="1" noChangeArrowheads="1"/>
          </p:cNvPicPr>
          <p:nvPr/>
        </p:nvPicPr>
        <p:blipFill>
          <a:blip r:embed="rId3" cstate="print"/>
          <a:srcRect l="4944"/>
          <a:stretch>
            <a:fillRect/>
          </a:stretch>
        </p:blipFill>
        <p:spPr bwMode="auto">
          <a:xfrm>
            <a:off x="6012160" y="1844824"/>
            <a:ext cx="2769122" cy="2952328"/>
          </a:xfrm>
          <a:prstGeom prst="rect">
            <a:avLst/>
          </a:prstGeom>
          <a:noFill/>
          <a:ln w="50800">
            <a:solidFill>
              <a:srgbClr val="0099CC"/>
            </a:solidFill>
          </a:ln>
        </p:spPr>
      </p:pic>
      <p:pic>
        <p:nvPicPr>
          <p:cNvPr id="2052" name="Picture 4" descr="C:\Users\Admin\Desktop\ПОСТУПОК ПРИВЫЧКА ХАРАКТЕР\Примеры-хороших-и-плохих-поступков-человека-для-общества-2.jpg"/>
          <p:cNvPicPr>
            <a:picLocks noChangeAspect="1" noChangeArrowheads="1"/>
          </p:cNvPicPr>
          <p:nvPr/>
        </p:nvPicPr>
        <p:blipFill>
          <a:blip r:embed="rId4" cstate="print"/>
          <a:srcRect l="34368" t="50194" r="34749" b="1134"/>
          <a:stretch>
            <a:fillRect/>
          </a:stretch>
        </p:blipFill>
        <p:spPr bwMode="auto">
          <a:xfrm>
            <a:off x="3131840" y="1412776"/>
            <a:ext cx="2664296" cy="2939913"/>
          </a:xfrm>
          <a:prstGeom prst="rect">
            <a:avLst/>
          </a:prstGeom>
          <a:noFill/>
          <a:ln w="50800">
            <a:solidFill>
              <a:srgbClr val="FFC000"/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min\Desktop\ПОСТУПОК ПРИВЫЧКА ХАРАКТЕР\kompjuternaya_zavisimost.jpg"/>
          <p:cNvPicPr>
            <a:picLocks noChangeAspect="1" noChangeArrowheads="1"/>
          </p:cNvPicPr>
          <p:nvPr/>
        </p:nvPicPr>
        <p:blipFill>
          <a:blip r:embed="rId2" cstate="print"/>
          <a:srcRect l="3961"/>
          <a:stretch>
            <a:fillRect/>
          </a:stretch>
        </p:blipFill>
        <p:spPr bwMode="auto">
          <a:xfrm>
            <a:off x="5652120" y="-23495"/>
            <a:ext cx="3491880" cy="3353103"/>
          </a:xfrm>
          <a:prstGeom prst="rect">
            <a:avLst/>
          </a:prstGeom>
          <a:noFill/>
        </p:spPr>
      </p:pic>
      <p:pic>
        <p:nvPicPr>
          <p:cNvPr id="1032" name="Picture 8" descr="C:\Users\Admin\Desktop\ПОСТУПОК ПРИВЫЧКА ХАРАКТЕР\psRsJ_vc768.jpg"/>
          <p:cNvPicPr>
            <a:picLocks noChangeAspect="1" noChangeArrowheads="1"/>
          </p:cNvPicPr>
          <p:nvPr/>
        </p:nvPicPr>
        <p:blipFill>
          <a:blip r:embed="rId3" cstate="print"/>
          <a:srcRect l="23834" t="11471" r="26818" b="4710"/>
          <a:stretch>
            <a:fillRect/>
          </a:stretch>
        </p:blipFill>
        <p:spPr bwMode="auto">
          <a:xfrm>
            <a:off x="2771800" y="-1"/>
            <a:ext cx="2880320" cy="3443069"/>
          </a:xfrm>
          <a:prstGeom prst="rect">
            <a:avLst/>
          </a:prstGeom>
          <a:noFill/>
        </p:spPr>
      </p:pic>
      <p:pic>
        <p:nvPicPr>
          <p:cNvPr id="1027" name="Picture 3" descr="C:\Users\Admin\Desktop\ПОСТУПОК ПРИВЫЧКА ХАРАКТЕР\images.jpg"/>
          <p:cNvPicPr>
            <a:picLocks noChangeAspect="1" noChangeArrowheads="1"/>
          </p:cNvPicPr>
          <p:nvPr/>
        </p:nvPicPr>
        <p:blipFill>
          <a:blip r:embed="rId4" cstate="print"/>
          <a:srcRect r="8696"/>
          <a:stretch>
            <a:fillRect/>
          </a:stretch>
        </p:blipFill>
        <p:spPr bwMode="auto">
          <a:xfrm>
            <a:off x="-252536" y="0"/>
            <a:ext cx="3024336" cy="3312368"/>
          </a:xfrm>
          <a:prstGeom prst="rect">
            <a:avLst/>
          </a:prstGeom>
          <a:noFill/>
        </p:spPr>
      </p:pic>
      <p:pic>
        <p:nvPicPr>
          <p:cNvPr id="1026" name="Picture 2" descr="C:\Users\Admin\Desktop\ПОСТУПОК ПРИВЫЧКА ХАРАКТЕР\dur-dur-de-se-le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3284984"/>
            <a:ext cx="4082193" cy="3573016"/>
          </a:xfrm>
          <a:prstGeom prst="rect">
            <a:avLst/>
          </a:prstGeom>
          <a:noFill/>
        </p:spPr>
      </p:pic>
      <p:pic>
        <p:nvPicPr>
          <p:cNvPr id="2" name="Picture 2" descr="E:\ПОСТУПОК ПРИВЫЧКА ХАРАКТЕР\1558964110_0_0_2847_1602_600x0_80_0_0_e9faa1d5273b4d2b4f8f3272410c25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1882" y="3284984"/>
            <a:ext cx="6342632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836712"/>
            <a:ext cx="9144000" cy="3528392"/>
          </a:xfrm>
        </p:spPr>
        <p:txBody>
          <a:bodyPr/>
          <a:lstStyle/>
          <a:p>
            <a:r>
              <a:rPr lang="ru-RU" sz="42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Характер  </a:t>
            </a:r>
            <a:br>
              <a:rPr lang="ru-RU" sz="42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</a:br>
            <a:r>
              <a:rPr lang="ru-RU" sz="42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>(греч., черта, примета, признак, особенность) –  </a:t>
            </a:r>
            <a:r>
              <a:rPr lang="ru-RU" sz="40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  <a:t/>
            </a:r>
            <a:br>
              <a:rPr lang="ru-RU" sz="4000" b="1" dirty="0" smtClean="0">
                <a:solidFill>
                  <a:srgbClr val="0099CC"/>
                </a:solidFill>
                <a:latin typeface="Gill Sans Nova Ultra Bold" pitchFamily="34" charset="0"/>
                <a:ea typeface="MingLiU-ExtB" pitchFamily="18" charset="-12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</a:rPr>
              <a:t>это сочетание </a:t>
            </a:r>
            <a:br>
              <a:rPr lang="ru-RU" sz="4000" b="1" i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</a:rPr>
            </a:br>
            <a:r>
              <a:rPr lang="ru-RU" sz="4000" b="1" i="1" dirty="0" smtClean="0">
                <a:solidFill>
                  <a:srgbClr val="FF0000"/>
                </a:solidFill>
                <a:latin typeface="Gill Sans Nova Ultra Bold" pitchFamily="34" charset="0"/>
                <a:ea typeface="MingLiU-ExtB" pitchFamily="18" charset="-120"/>
              </a:rPr>
              <a:t>черт, качеств человека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C:\Users\Admin\Desktop\ПОСТУПОК ПРИВЫЧКА ХАРАКТЕР\kompjuternaya_zavisimost.jpg"/>
          <p:cNvPicPr>
            <a:picLocks noChangeAspect="1" noChangeArrowheads="1"/>
          </p:cNvPicPr>
          <p:nvPr/>
        </p:nvPicPr>
        <p:blipFill>
          <a:blip r:embed="rId2" cstate="print"/>
          <a:srcRect l="3961"/>
          <a:stretch>
            <a:fillRect/>
          </a:stretch>
        </p:blipFill>
        <p:spPr bwMode="auto">
          <a:xfrm>
            <a:off x="5652120" y="-23495"/>
            <a:ext cx="3491880" cy="3353103"/>
          </a:xfrm>
          <a:prstGeom prst="rect">
            <a:avLst/>
          </a:prstGeom>
          <a:noFill/>
        </p:spPr>
      </p:pic>
      <p:pic>
        <p:nvPicPr>
          <p:cNvPr id="1032" name="Picture 8" descr="C:\Users\Admin\Desktop\ПОСТУПОК ПРИВЫЧКА ХАРАКТЕР\psRsJ_vc768.jpg"/>
          <p:cNvPicPr>
            <a:picLocks noChangeAspect="1" noChangeArrowheads="1"/>
          </p:cNvPicPr>
          <p:nvPr/>
        </p:nvPicPr>
        <p:blipFill>
          <a:blip r:embed="rId3" cstate="print"/>
          <a:srcRect l="23834" t="11471" r="26818" b="4710"/>
          <a:stretch>
            <a:fillRect/>
          </a:stretch>
        </p:blipFill>
        <p:spPr bwMode="auto">
          <a:xfrm>
            <a:off x="2771800" y="-1"/>
            <a:ext cx="2880320" cy="3443069"/>
          </a:xfrm>
          <a:prstGeom prst="rect">
            <a:avLst/>
          </a:prstGeom>
          <a:noFill/>
        </p:spPr>
      </p:pic>
      <p:pic>
        <p:nvPicPr>
          <p:cNvPr id="1027" name="Picture 3" descr="C:\Users\Admin\Desktop\ПОСТУПОК ПРИВЫЧКА ХАРАКТЕР\images.jpg"/>
          <p:cNvPicPr>
            <a:picLocks noChangeAspect="1" noChangeArrowheads="1"/>
          </p:cNvPicPr>
          <p:nvPr/>
        </p:nvPicPr>
        <p:blipFill>
          <a:blip r:embed="rId4" cstate="print"/>
          <a:srcRect r="8696"/>
          <a:stretch>
            <a:fillRect/>
          </a:stretch>
        </p:blipFill>
        <p:spPr bwMode="auto">
          <a:xfrm>
            <a:off x="-252536" y="0"/>
            <a:ext cx="3024336" cy="3312368"/>
          </a:xfrm>
          <a:prstGeom prst="rect">
            <a:avLst/>
          </a:prstGeom>
          <a:noFill/>
        </p:spPr>
      </p:pic>
      <p:pic>
        <p:nvPicPr>
          <p:cNvPr id="1026" name="Picture 2" descr="C:\Users\Admin\Desktop\ПОСТУПОК ПРИВЫЧКА ХАРАКТЕР\dur-dur-de-se-lever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-1" y="3284984"/>
            <a:ext cx="4082193" cy="3573016"/>
          </a:xfrm>
          <a:prstGeom prst="rect">
            <a:avLst/>
          </a:prstGeom>
          <a:noFill/>
        </p:spPr>
      </p:pic>
      <p:pic>
        <p:nvPicPr>
          <p:cNvPr id="2" name="Picture 2" descr="E:\ПОСТУПОК ПРИВЫЧКА ХАРАКТЕР\1558964110_0_0_2847_1602_600x0_80_0_0_e9faa1d5273b4d2b4f8f3272410c259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91882" y="3284984"/>
            <a:ext cx="6342632" cy="3573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315416"/>
          <a:ext cx="9144000" cy="7890333"/>
        </p:xfrm>
        <a:graphic>
          <a:graphicData uri="http://schemas.openxmlformats.org/drawingml/2006/table">
            <a:tbl>
              <a:tblPr firstRow="1" bandRow="1">
                <a:tableStyleId>{3C2FFA5D-87B4-456A-9821-1D502468CF0F}</a:tableStyleId>
              </a:tblPr>
              <a:tblGrid>
                <a:gridCol w="4572000"/>
                <a:gridCol w="4572000"/>
              </a:tblGrid>
              <a:tr h="1152128">
                <a:tc>
                  <a:txBody>
                    <a:bodyPr/>
                    <a:lstStyle/>
                    <a:p>
                      <a:pPr algn="ctr"/>
                      <a:endParaRPr lang="ru-RU" sz="2800" b="1" dirty="0" smtClean="0">
                        <a:solidFill>
                          <a:srgbClr val="FF000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algn="ctr"/>
                      <a:r>
                        <a:rPr lang="ru-RU" sz="2800" b="1" dirty="0" smtClean="0">
                          <a:solidFill>
                            <a:srgbClr val="FF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Полезно для</a:t>
                      </a:r>
                      <a:r>
                        <a:rPr lang="ru-RU" sz="2800" b="1" kern="1200" dirty="0" smtClean="0">
                          <a:solidFill>
                            <a:srgbClr val="FF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человека</a:t>
                      </a:r>
                    </a:p>
                  </a:txBody>
                  <a:tcPr>
                    <a:solidFill>
                      <a:srgbClr val="FF99FF">
                        <a:alpha val="9804"/>
                      </a:srgb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2800" b="1" kern="1200" dirty="0" smtClean="0">
                        <a:solidFill>
                          <a:srgbClr val="00206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800" b="1" kern="1200" dirty="0" smtClean="0">
                          <a:solidFill>
                            <a:srgbClr val="00206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Вредно для человека</a:t>
                      </a:r>
                    </a:p>
                  </a:txBody>
                  <a:tcPr>
                    <a:solidFill>
                      <a:srgbClr val="A5F9F9">
                        <a:alpha val="8000"/>
                      </a:srgbClr>
                    </a:solidFill>
                  </a:tcPr>
                </a:tc>
              </a:tr>
              <a:tr h="6518733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соблюдать режим дня,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гигиену 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правильно и регулярно   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питаться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заниматься спортом,</a:t>
                      </a: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</a:t>
                      </a: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делать</a:t>
                      </a: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</a:t>
                      </a: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утреннюю зарядку 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вовремя и самостоятельно 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делать уроки 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бывать на свежем 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воздухе,</a:t>
                      </a: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</a:t>
                      </a: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закаляться 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следить за чистотой своей 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одежды и своего</a:t>
                      </a: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</a:t>
                      </a: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жилища 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посещать кружки,</a:t>
                      </a: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ru-RU" sz="1900" b="1" kern="1200" baseline="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</a:t>
                      </a: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занятия 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читать книги 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класть вещи на место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выполнять домашнее </a:t>
                      </a:r>
                    </a:p>
                    <a:p>
                      <a:pPr lvl="0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задание</a:t>
                      </a:r>
                    </a:p>
                    <a:p>
                      <a:pPr lvl="0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C0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говорить правду</a:t>
                      </a: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прогуливать занятия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в школе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грубить и не уважать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старших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много сидеть у телевизора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baseline="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</a:t>
                      </a: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за компьютером,                          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baseline="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</a:t>
                      </a: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«в телефоне»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гулять в неположенных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местах, где есть опасность 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baseline="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</a:t>
                      </a: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для</a:t>
                      </a:r>
                      <a:r>
                        <a:rPr lang="ru-RU" sz="1900" b="1" kern="1200" baseline="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</a:t>
                      </a: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жизни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пробовать незнакомые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вещества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есть много сладкого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грызть ногти, неряшливо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одеваться 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Char char="v"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драться, курить, </a:t>
                      </a:r>
                    </a:p>
                    <a:p>
                      <a:pPr marL="0" lvl="0" algn="l" defTabSz="914400" rtl="0" eaLnBrk="1" latinLnBrk="0" hangingPunct="1">
                        <a:buFont typeface="Wingdings" pitchFamily="2" charset="2"/>
                        <a:buNone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обманывать 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Char char="v"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сутулиться, читать лёжа, 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6633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   лениться</a:t>
                      </a:r>
                    </a:p>
                  </a:txBody>
                  <a:tcPr>
                    <a:solidFill>
                      <a:schemeClr val="bg1">
                        <a:alpha val="4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0" y="-171400"/>
          <a:ext cx="9144000" cy="93351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15816"/>
                <a:gridCol w="6228184"/>
              </a:tblGrid>
              <a:tr h="925086">
                <a:tc>
                  <a:txBody>
                    <a:bodyPr/>
                    <a:lstStyle/>
                    <a:p>
                      <a:pPr algn="ctr"/>
                      <a:endParaRPr lang="ru-RU" sz="2400" b="1" kern="1200" dirty="0" smtClean="0">
                        <a:solidFill>
                          <a:srgbClr val="FF000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algn="ctr"/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Группы</a:t>
                      </a:r>
                      <a:endParaRPr lang="ru-RU" sz="2400" b="1" kern="1200" dirty="0" smtClean="0">
                        <a:solidFill>
                          <a:srgbClr val="FF000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1" latinLnBrk="0" hangingPunct="1"/>
                      <a:endParaRPr lang="ru-RU" sz="2400" b="1" kern="1200" dirty="0" smtClean="0">
                        <a:solidFill>
                          <a:srgbClr val="FF000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marL="0" algn="ctr" defTabSz="914400" rtl="0" eaLnBrk="1" latinLnBrk="0" hangingPunct="1"/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Черты </a:t>
                      </a:r>
                      <a:r>
                        <a:rPr lang="ru-RU" sz="2400" b="1" kern="1200" dirty="0" smtClean="0">
                          <a:solidFill>
                            <a:srgbClr val="FF00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характера человека</a:t>
                      </a:r>
                    </a:p>
                  </a:txBody>
                  <a:tcPr/>
                </a:tc>
              </a:tr>
              <a:tr h="2315274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00B0F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00B0F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r>
                        <a:rPr lang="ru-RU" sz="1900" b="1" kern="1200" dirty="0" smtClean="0">
                          <a:solidFill>
                            <a:srgbClr val="00B0F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Отношение </a:t>
                      </a:r>
                    </a:p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r>
                        <a:rPr lang="ru-RU" sz="1900" b="1" kern="1200" dirty="0" smtClean="0">
                          <a:solidFill>
                            <a:srgbClr val="00B0F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к людям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00206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/>
                </a:tc>
              </a:tr>
              <a:tr h="2160240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r>
                        <a:rPr lang="ru-RU" sz="1900" b="1" kern="1200" dirty="0" smtClean="0">
                          <a:solidFill>
                            <a:srgbClr val="FF99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Отношение </a:t>
                      </a:r>
                      <a:endParaRPr lang="ru-RU" sz="1900" b="1" kern="1200" dirty="0" smtClean="0">
                        <a:solidFill>
                          <a:srgbClr val="FF990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r>
                        <a:rPr lang="ru-RU" sz="1900" b="1" kern="1200" dirty="0" smtClean="0">
                          <a:solidFill>
                            <a:srgbClr val="FF99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к полезной деятельности, труду, </a:t>
                      </a:r>
                    </a:p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r>
                        <a:rPr lang="ru-RU" sz="1900" b="1" kern="1200" dirty="0" smtClean="0">
                          <a:solidFill>
                            <a:srgbClr val="FF9900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к общественной и личной собственности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9A5C0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/>
                </a:tc>
              </a:tr>
              <a:tr h="2240228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endParaRPr lang="ru-RU" sz="1900" b="1" kern="1200" dirty="0" smtClean="0">
                        <a:solidFill>
                          <a:srgbClr val="FF0066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Wingdings" pitchFamily="2" charset="2"/>
                        <a:buNone/>
                        <a:tabLst/>
                        <a:defRPr/>
                      </a:pPr>
                      <a:r>
                        <a:rPr lang="ru-RU" sz="1900" b="1" kern="1200" dirty="0" smtClean="0">
                          <a:solidFill>
                            <a:srgbClr val="FF0066"/>
                          </a:solidFill>
                          <a:latin typeface="Gill Sans Nova Ultra Bold" pitchFamily="34" charset="0"/>
                          <a:ea typeface="MingLiU-ExtB" pitchFamily="18" charset="-120"/>
                          <a:cs typeface="+mj-cs"/>
                        </a:rPr>
                        <a:t>Отношение                         к себе</a:t>
                      </a:r>
                    </a:p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00B050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1C301C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/>
                </a:tc>
              </a:tr>
              <a:tr h="1694311"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FF0066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lvl="0" algn="ctr" defTabSz="914400" rtl="0" eaLnBrk="1" latinLnBrk="0" hangingPunct="1">
                        <a:buFont typeface="Wingdings" pitchFamily="2" charset="2"/>
                      </a:pPr>
                      <a:endParaRPr lang="ru-RU" sz="1900" b="1" kern="1200" dirty="0" smtClean="0">
                        <a:solidFill>
                          <a:srgbClr val="841A7F"/>
                        </a:solidFill>
                        <a:latin typeface="Gill Sans Nova Ultra Bold" pitchFamily="34" charset="0"/>
                        <a:ea typeface="MingLiU-ExtB" pitchFamily="18" charset="-120"/>
                        <a:cs typeface="+mj-cs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43808" y="836712"/>
            <a:ext cx="6300192" cy="1872209"/>
          </a:xfrm>
        </p:spPr>
        <p:txBody>
          <a:bodyPr/>
          <a:lstStyle/>
          <a:p>
            <a:pPr marL="0" lvl="0" indent="0" algn="ctr">
              <a:buNone/>
            </a:pPr>
            <a:r>
              <a:rPr lang="ru-RU" sz="1900" b="1" kern="1200" dirty="0" smtClean="0">
                <a:solidFill>
                  <a:srgbClr val="002060"/>
                </a:solidFill>
                <a:latin typeface="Gill Sans Nova Ultra Bold" pitchFamily="34" charset="0"/>
                <a:ea typeface="MingLiU-ExtB" pitchFamily="18" charset="-120"/>
              </a:rPr>
              <a:t>Общительность, откровенность, чуткость, доброта, замкнутость, застенчивость, злобность, открытость, высокомерие, властолюбие, уважительность, грубость, доброжелательность, сочувствие, милосердие, зависть, жадность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5" name="Содержимое 2"/>
          <p:cNvSpPr txBox="1">
            <a:spLocks/>
          </p:cNvSpPr>
          <p:nvPr/>
        </p:nvSpPr>
        <p:spPr bwMode="auto">
          <a:xfrm>
            <a:off x="2915816" y="4149080"/>
            <a:ext cx="6228184" cy="7200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2915816" y="3284984"/>
            <a:ext cx="622818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indent="-342900" algn="ctr">
              <a:spcBef>
                <a:spcPct val="20000"/>
              </a:spcBef>
              <a:defRPr/>
            </a:pPr>
            <a:r>
              <a:rPr lang="ru-RU" sz="1900" b="1" dirty="0" smtClean="0">
                <a:solidFill>
                  <a:srgbClr val="00B050"/>
                </a:solidFill>
                <a:latin typeface="Gill Sans Nova Ultra Bold" pitchFamily="34" charset="0"/>
                <a:ea typeface="MingLiU-ExtB" pitchFamily="18" charset="-120"/>
                <a:cs typeface="+mj-cs"/>
              </a:rPr>
              <a:t>Добросовестность, трудолюбие, инициативность, небрежность, безответственность, активность, аккуратность, бережливость, экономность, чистоплотность</a:t>
            </a:r>
          </a:p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ru-RU" sz="1900" b="1" i="0" u="none" strike="noStrike" kern="1200" cap="none" spc="0" normalizeH="0" baseline="0" noProof="0" dirty="0" smtClean="0">
              <a:ln>
                <a:noFill/>
              </a:ln>
              <a:solidFill>
                <a:srgbClr val="9A5C00"/>
              </a:solidFill>
              <a:effectLst/>
              <a:uLnTx/>
              <a:uFillTx/>
              <a:latin typeface="Gill Sans Nova Ultra Bold" pitchFamily="34" charset="0"/>
              <a:ea typeface="MingLiU-ExtB" pitchFamily="18" charset="-120"/>
              <a:cs typeface="+mn-cs"/>
            </a:endParaRP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Содержимое 2"/>
          <p:cNvSpPr txBox="1">
            <a:spLocks/>
          </p:cNvSpPr>
          <p:nvPr/>
        </p:nvSpPr>
        <p:spPr bwMode="auto">
          <a:xfrm>
            <a:off x="2699792" y="5157192"/>
            <a:ext cx="6444208" cy="2551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-34290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900" b="1" i="0" u="none" strike="noStrike" kern="1200" cap="none" spc="0" normalizeH="0" baseline="0" noProof="0" dirty="0" smtClean="0">
                <a:ln>
                  <a:noFill/>
                </a:ln>
                <a:solidFill>
                  <a:srgbClr val="841A7F"/>
                </a:solidFill>
                <a:effectLst/>
                <a:uLnTx/>
                <a:uFillTx/>
                <a:latin typeface="Gill Sans Nova Ultra Bold" pitchFamily="34" charset="0"/>
                <a:ea typeface="MingLiU-ExtB" pitchFamily="18" charset="-120"/>
                <a:cs typeface="+mn-cs"/>
              </a:rPr>
              <a:t>Скромность, самокритичность, требовательность, самолюбие, мужество, самоуверенность, целеустремлённость, эгоизм,  трусость, упрямство, 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  <a:defRPr/>
            </a:pPr>
            <a:endParaRPr kumimoji="0" lang="ru-RU" sz="3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5550</TotalTime>
  <Words>336</Words>
  <Application>Microsoft Office PowerPoint</Application>
  <PresentationFormat>Экран (4:3)</PresentationFormat>
  <Paragraphs>89</Paragraphs>
  <Slides>16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Diseño predeterminado</vt:lpstr>
      <vt:lpstr>Всё начинается                с детства…</vt:lpstr>
      <vt:lpstr>Народная мудрость:</vt:lpstr>
      <vt:lpstr>Поступок – это…</vt:lpstr>
      <vt:lpstr>Поступок – это…</vt:lpstr>
      <vt:lpstr>Слайд 5</vt:lpstr>
      <vt:lpstr>Характер   (греч., черта, примета, признак, особенность) –   это сочетание  черт, качеств человека  </vt:lpstr>
      <vt:lpstr>Слайд 7</vt:lpstr>
      <vt:lpstr>Слайд 8</vt:lpstr>
      <vt:lpstr>Слайд 9</vt:lpstr>
      <vt:lpstr>Дети – Герои Советского Союза</vt:lpstr>
      <vt:lpstr>Подвиг Зины Портновой</vt:lpstr>
      <vt:lpstr>Предатель Родины – генерал Власов</vt:lpstr>
      <vt:lpstr>Подвиг Зины Портновой</vt:lpstr>
      <vt:lpstr>Какой у меня характер?</vt:lpstr>
      <vt:lpstr>Виктор Мари Гюго</vt:lpstr>
      <vt:lpstr>Слайд 16</vt:lpstr>
    </vt:vector>
  </TitlesOfParts>
  <Company>Toshiba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Mariajose</dc:creator>
  <cp:lastModifiedBy>Admin</cp:lastModifiedBy>
  <cp:revision>780</cp:revision>
  <dcterms:created xsi:type="dcterms:W3CDTF">2010-05-23T14:28:12Z</dcterms:created>
  <dcterms:modified xsi:type="dcterms:W3CDTF">2019-12-13T08:09:52Z</dcterms:modified>
</cp:coreProperties>
</file>