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79" r:id="rId2"/>
    <p:sldId id="260" r:id="rId3"/>
    <p:sldId id="273" r:id="rId4"/>
    <p:sldId id="274" r:id="rId5"/>
    <p:sldId id="275" r:id="rId6"/>
    <p:sldId id="270" r:id="rId7"/>
    <p:sldId id="258" r:id="rId8"/>
    <p:sldId id="259" r:id="rId9"/>
    <p:sldId id="277" r:id="rId10"/>
    <p:sldId id="265" r:id="rId11"/>
    <p:sldId id="276" r:id="rId12"/>
    <p:sldId id="27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9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4210604-A716-4812-A2E0-323E8A823919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16BA582-C492-4BE4-8DD3-CC97896EC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CA2EB4-D649-46A9-A00C-9CE44DBC1B0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FF11BEF-01D6-4B02-803B-9EDE9EA43165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BDD51A-B1D6-4DB9-93D2-AC019C81B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1774A8-C6D8-40FC-B52D-553E5A6595B3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E629661-CC7D-4E7C-B16F-E7EA97439D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0CC85F5-0699-40EF-B714-95F53E943F9F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59C9A89-6A83-4D56-9876-CD370D05F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AEBC523-9B65-426C-9C88-C5912E7A25A3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6EC60C-A890-49AE-B982-1CE0AA50DA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74D75FA-8073-4883-8E58-E1501D0AD299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AB25EAE-5AB1-4863-9567-8851BB02D6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DE5CFD4-B970-4AD5-87A3-FF7EF364936E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27B9CA-D724-4315-BA8E-381064721D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885CE8-0624-430F-A6C0-41AF5B8312A6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3CEEB07-DEEF-4817-90E4-328FFD6A3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492834F-7A0B-45AB-BAEE-BCC0A5610A21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AD5D6E-1768-433F-B874-66CC37BC2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E328A7-0A2D-461D-9037-AB8584F3F971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60FAFB-6360-4D9A-923F-7D1E40745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0C871F-F920-4E0F-82FF-5E6687F62E8A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3E33C3F-8554-49CD-ADE1-370975D67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83C05D-5FA6-4622-8657-F5D8C03D8A0D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966B24-4A05-43FF-8B26-13E47051F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E416AA69-073C-4B98-BD89-2EA9BE3D25B9}" type="datetimeFigureOut">
              <a:rPr lang="ru-RU"/>
              <a:pPr>
                <a:defRPr/>
              </a:pPr>
              <a:t>19.01.2016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556DF3C-D4F2-4547-B7F8-19BB5AA16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971550" y="274638"/>
            <a:ext cx="7129463" cy="3441700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b="1" smtClean="0">
                <a:solidFill>
                  <a:schemeClr val="accent1"/>
                </a:solidFill>
                <a:effectLst/>
              </a:rPr>
              <a:t/>
            </a:r>
            <a:br>
              <a:rPr lang="ru-RU" b="1" smtClean="0">
                <a:solidFill>
                  <a:schemeClr val="accent1"/>
                </a:solidFill>
                <a:effectLst/>
              </a:rPr>
            </a:br>
            <a:r>
              <a:rPr lang="ru-RU" b="1" smtClean="0">
                <a:solidFill>
                  <a:schemeClr val="accent1"/>
                </a:solidFill>
                <a:effectLst/>
              </a:rPr>
              <a:t>Дыхательная гимнастика</a:t>
            </a:r>
            <a:r>
              <a:rPr lang="ru-RU" smtClean="0">
                <a:effectLst/>
              </a:rPr>
              <a:t> </a:t>
            </a:r>
          </a:p>
        </p:txBody>
      </p:sp>
      <p:sp>
        <p:nvSpPr>
          <p:cNvPr id="46083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1400" smtClean="0"/>
              <a:t>                                                                                                                                                                       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14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1400" smtClean="0"/>
              <a:t>                                                                                                                                             Подготовила:Круталевич Т.Г.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42900" y="385763"/>
            <a:ext cx="858678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000" b="1" i="1" u="sng">
                <a:solidFill>
                  <a:srgbClr val="2A6D7D"/>
                </a:solidFill>
                <a:latin typeface="Corbel" pitchFamily="34" charset="0"/>
                <a:cs typeface="Times New Roman" pitchFamily="18" charset="0"/>
              </a:rPr>
              <a:t>Развлечения и игры, тренирующие органы дыхания</a:t>
            </a:r>
            <a:endParaRPr lang="ru-RU" sz="2000">
              <a:solidFill>
                <a:srgbClr val="2A6D7D"/>
              </a:solidFill>
              <a:latin typeface="Corbel" pitchFamily="34" charset="0"/>
            </a:endParaRPr>
          </a:p>
          <a:p>
            <a:pPr eaLnBrk="0" hangingPunct="0"/>
            <a:r>
              <a:rPr lang="ru-RU" sz="2000">
                <a:solidFill>
                  <a:srgbClr val="000000"/>
                </a:solidFill>
                <a:latin typeface="Corbel" pitchFamily="34" charset="0"/>
                <a:cs typeface="Times New Roman" pitchFamily="18" charset="0"/>
              </a:rPr>
              <a:t>Некоторые привычные детские развлечения тоже являются хорошими упражнениями, укрепляющими органы дыхания. Это такие интересные занятия, как надувание воздушных шариков, выдувание мыльных пузырей, «бульканье» в стакане с водой через соломинку, свист в свисток, игра на дудочке, трубе, губной гармошке.</a:t>
            </a:r>
            <a:endParaRPr lang="ru-RU" sz="2000">
              <a:latin typeface="Corbel" pitchFamily="34" charset="0"/>
            </a:endParaRPr>
          </a:p>
        </p:txBody>
      </p:sp>
      <p:pic>
        <p:nvPicPr>
          <p:cNvPr id="3" name="Рисунок 2" descr="img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264" y="2819449"/>
            <a:ext cx="2236888" cy="18883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img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85806">
            <a:off x="5385300" y="3040795"/>
            <a:ext cx="1991075" cy="1441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Прямоугольник 4"/>
          <p:cNvSpPr>
            <a:spLocks noChangeArrowheads="1"/>
          </p:cNvSpPr>
          <p:nvPr/>
        </p:nvSpPr>
        <p:spPr bwMode="auto">
          <a:xfrm>
            <a:off x="214313" y="142875"/>
            <a:ext cx="87153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solidFill>
                  <a:srgbClr val="000000"/>
                </a:solidFill>
                <a:latin typeface="Corbel" pitchFamily="34" charset="0"/>
                <a:cs typeface="Times New Roman" pitchFamily="18" charset="0"/>
              </a:rPr>
              <a:t>Также детям можно предложить такие полезные игры:</a:t>
            </a:r>
            <a:endParaRPr lang="ru-RU">
              <a:latin typeface="Corbel" pitchFamily="34" charset="0"/>
            </a:endParaRPr>
          </a:p>
          <a:p>
            <a:pPr eaLnBrk="0" hangingPunct="0"/>
            <a:r>
              <a:rPr lang="ru-RU" b="1" i="1">
                <a:solidFill>
                  <a:srgbClr val="4682B4"/>
                </a:solidFill>
                <a:latin typeface="Corbel" pitchFamily="34" charset="0"/>
                <a:cs typeface="Times New Roman" pitchFamily="18" charset="0"/>
              </a:rPr>
              <a:t>Воздушный футбол</a:t>
            </a:r>
            <a:endParaRPr lang="ru-RU">
              <a:latin typeface="Corbel" pitchFamily="34" charset="0"/>
            </a:endParaRPr>
          </a:p>
          <a:p>
            <a:pPr eaLnBrk="0" hangingPunct="0"/>
            <a:r>
              <a:rPr lang="ru-RU">
                <a:solidFill>
                  <a:srgbClr val="000000"/>
                </a:solidFill>
                <a:latin typeface="Corbel" pitchFamily="34" charset="0"/>
                <a:cs typeface="Times New Roman" pitchFamily="18" charset="0"/>
              </a:rPr>
              <a:t>Берем мячик для настольного тенниса или делаем шарик из ваты, ставим на столе «ворота» из кубиков или конструктора. Нужно «забить гол» - дуть на мячик, чтобы он прокатился по столу и закатился в ворота. Можно попробовать усложнить задачу – гонять ватный шарик, дуя на него не ртом, а носом.</a:t>
            </a:r>
            <a:endParaRPr lang="ru-RU">
              <a:latin typeface="Corbel" pitchFamily="34" charset="0"/>
            </a:endParaRPr>
          </a:p>
          <a:p>
            <a:pPr eaLnBrk="0" hangingPunct="0"/>
            <a:r>
              <a:rPr lang="ru-RU" b="1" i="1">
                <a:solidFill>
                  <a:srgbClr val="4682B4"/>
                </a:solidFill>
                <a:latin typeface="Corbel" pitchFamily="34" charset="0"/>
                <a:cs typeface="Times New Roman" pitchFamily="18" charset="0"/>
              </a:rPr>
              <a:t>Рисунок на окне</a:t>
            </a:r>
            <a:endParaRPr lang="ru-RU">
              <a:latin typeface="Corbel" pitchFamily="34" charset="0"/>
            </a:endParaRPr>
          </a:p>
          <a:p>
            <a:pPr eaLnBrk="0" hangingPunct="0"/>
            <a:r>
              <a:rPr lang="ru-RU">
                <a:solidFill>
                  <a:srgbClr val="000000"/>
                </a:solidFill>
                <a:latin typeface="Corbel" pitchFamily="34" charset="0"/>
                <a:cs typeface="Times New Roman" pitchFamily="18" charset="0"/>
              </a:rPr>
              <a:t>Ребенок выдыхает на стекло или зеркало так, чтобы оно затуманилось, после чего пальцем рисует на нем заданную фигурку.</a:t>
            </a:r>
            <a:endParaRPr lang="ru-RU">
              <a:latin typeface="Corbel" pitchFamily="34" charset="0"/>
            </a:endParaRPr>
          </a:p>
        </p:txBody>
      </p:sp>
      <p:pic>
        <p:nvPicPr>
          <p:cNvPr id="6" name="Рисунок 5" descr="img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580" y="3124392"/>
            <a:ext cx="2918180" cy="19451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img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101089">
            <a:off x="5189862" y="3364376"/>
            <a:ext cx="2795152" cy="18552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Прямоугольник 3"/>
          <p:cNvSpPr>
            <a:spLocks noChangeArrowheads="1"/>
          </p:cNvSpPr>
          <p:nvPr/>
        </p:nvSpPr>
        <p:spPr bwMode="auto">
          <a:xfrm>
            <a:off x="285750" y="214313"/>
            <a:ext cx="85725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b="1" i="1">
                <a:solidFill>
                  <a:srgbClr val="4682B4"/>
                </a:solidFill>
                <a:latin typeface="Corbel" pitchFamily="34" charset="0"/>
                <a:cs typeface="Times New Roman" pitchFamily="18" charset="0"/>
              </a:rPr>
              <a:t>Снегопад</a:t>
            </a:r>
            <a:endParaRPr lang="ru-RU">
              <a:latin typeface="Corbel" pitchFamily="34" charset="0"/>
            </a:endParaRPr>
          </a:p>
          <a:p>
            <a:pPr eaLnBrk="0" hangingPunct="0"/>
            <a:r>
              <a:rPr lang="ru-RU">
                <a:solidFill>
                  <a:srgbClr val="000000"/>
                </a:solidFill>
                <a:latin typeface="Corbel" pitchFamily="34" charset="0"/>
                <a:cs typeface="Times New Roman" pitchFamily="18" charset="0"/>
              </a:rPr>
              <a:t>Сделать «снежинки»- маленькие комочки ваты иди бумаги. Просим малыша устроить снегопад – класть «снежинки» на ладонь и сдувать их.</a:t>
            </a:r>
            <a:endParaRPr lang="ru-RU">
              <a:latin typeface="Corbel" pitchFamily="34" charset="0"/>
            </a:endParaRPr>
          </a:p>
          <a:p>
            <a:pPr eaLnBrk="0" hangingPunct="0"/>
            <a:r>
              <a:rPr lang="ru-RU" b="1" i="1">
                <a:solidFill>
                  <a:srgbClr val="4682B4"/>
                </a:solidFill>
                <a:latin typeface="Corbel" pitchFamily="34" charset="0"/>
                <a:cs typeface="Times New Roman" pitchFamily="18" charset="0"/>
              </a:rPr>
              <a:t>Бабочки</a:t>
            </a:r>
            <a:endParaRPr lang="ru-RU">
              <a:latin typeface="Corbel" pitchFamily="34" charset="0"/>
            </a:endParaRPr>
          </a:p>
          <a:p>
            <a:pPr eaLnBrk="0" hangingPunct="0"/>
            <a:r>
              <a:rPr lang="ru-RU">
                <a:solidFill>
                  <a:srgbClr val="000000"/>
                </a:solidFill>
                <a:latin typeface="Corbel" pitchFamily="34" charset="0"/>
                <a:cs typeface="Times New Roman" pitchFamily="18" charset="0"/>
              </a:rPr>
              <a:t>Вырезать из бумаги маленьких бабочек и подвесить их на нитках. Предложить ребенку дуть на бабочек так, чтобы они летали.</a:t>
            </a:r>
            <a:endParaRPr lang="ru-RU">
              <a:latin typeface="Corbel" pitchFamily="34" charset="0"/>
            </a:endParaRPr>
          </a:p>
          <a:p>
            <a:pPr eaLnBrk="0" hangingPunct="0"/>
            <a:r>
              <a:rPr lang="ru-RU" b="1" i="1">
                <a:solidFill>
                  <a:srgbClr val="4682B4"/>
                </a:solidFill>
                <a:latin typeface="Corbel" pitchFamily="34" charset="0"/>
                <a:cs typeface="Times New Roman" pitchFamily="18" charset="0"/>
              </a:rPr>
              <a:t>Я ветер</a:t>
            </a:r>
            <a:endParaRPr lang="ru-RU">
              <a:latin typeface="Corbel" pitchFamily="34" charset="0"/>
            </a:endParaRPr>
          </a:p>
          <a:p>
            <a:pPr eaLnBrk="0" hangingPunct="0"/>
            <a:r>
              <a:rPr lang="ru-RU">
                <a:solidFill>
                  <a:srgbClr val="000000"/>
                </a:solidFill>
                <a:latin typeface="Corbel" pitchFamily="34" charset="0"/>
                <a:cs typeface="Times New Roman" pitchFamily="18" charset="0"/>
              </a:rPr>
              <a:t>Сделать из бумаги вертушку-пропеллер (или взять покупную) и дуть на нее, чтобы она вращалась. Налить в ванну или таз воду, пустить на воду легкий кораблик и дуть на него, чтобы он плыл.</a:t>
            </a:r>
            <a:endParaRPr lang="ru-RU">
              <a:latin typeface="Corbel" pitchFamily="34" charset="0"/>
            </a:endParaRPr>
          </a:p>
        </p:txBody>
      </p:sp>
      <p:pic>
        <p:nvPicPr>
          <p:cNvPr id="6" name="Рисунок 5" descr="img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433" y="3522930"/>
            <a:ext cx="2791601" cy="20939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Рисунок 6" descr="img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48374">
            <a:off x="5595755" y="3522397"/>
            <a:ext cx="2399799" cy="176955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75" y="142875"/>
            <a:ext cx="8786813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i="1" u="sng">
                <a:solidFill>
                  <a:srgbClr val="2A6D7D"/>
                </a:solidFill>
                <a:latin typeface="Corbel" pitchFamily="34" charset="0"/>
                <a:cs typeface="Times New Roman" pitchFamily="18" charset="0"/>
              </a:rPr>
              <a:t>“</a:t>
            </a:r>
            <a:r>
              <a:rPr lang="ru-RU" b="1" i="1" u="sng">
                <a:solidFill>
                  <a:srgbClr val="2A6D7D"/>
                </a:solidFill>
                <a:latin typeface="Corbel" pitchFamily="34" charset="0"/>
                <a:cs typeface="Times New Roman" pitchFamily="18" charset="0"/>
              </a:rPr>
              <a:t>Султанчик” </a:t>
            </a:r>
            <a:r>
              <a:rPr lang="ru-RU">
                <a:solidFill>
                  <a:srgbClr val="333333"/>
                </a:solidFill>
                <a:latin typeface="Corbel" pitchFamily="34" charset="0"/>
                <a:cs typeface="Times New Roman" pitchFamily="18" charset="0"/>
              </a:rPr>
              <a:t>(султанчик легко изготовить из яркой фольги или новогодней мишуры, привязав её к палочке).</a:t>
            </a:r>
            <a:endParaRPr lang="ru-RU">
              <a:latin typeface="Corbel" pitchFamily="34" charset="0"/>
              <a:cs typeface="Times New Roman" pitchFamily="18" charset="0"/>
            </a:endParaRPr>
          </a:p>
          <a:p>
            <a:pPr eaLnBrk="0" hangingPunct="0"/>
            <a:r>
              <a:rPr lang="ru-RU">
                <a:solidFill>
                  <a:srgbClr val="333333"/>
                </a:solidFill>
                <a:latin typeface="Corbel" pitchFamily="34" charset="0"/>
                <a:cs typeface="Times New Roman" pitchFamily="18" charset="0"/>
              </a:rPr>
              <a:t>Взрослый предлагает ребенку подуть вместе с ним на султанчик, обращая внимание малыша на то, как красиво разлетаются полоски.</a:t>
            </a:r>
            <a:endParaRPr lang="ru-RU">
              <a:latin typeface="Corbel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i="1" u="sng">
                <a:solidFill>
                  <a:srgbClr val="2A6D7D"/>
                </a:solidFill>
                <a:latin typeface="Corbel" pitchFamily="34" charset="0"/>
                <a:cs typeface="Times New Roman" pitchFamily="18" charset="0"/>
              </a:rPr>
              <a:t>Игра “Шарик”</a:t>
            </a:r>
          </a:p>
          <a:p>
            <a:pPr eaLnBrk="0" hangingPunct="0"/>
            <a:r>
              <a:rPr lang="ru-RU">
                <a:solidFill>
                  <a:srgbClr val="333333"/>
                </a:solidFill>
                <a:latin typeface="Corbel" pitchFamily="34" charset="0"/>
                <a:cs typeface="Times New Roman" pitchFamily="18" charset="0"/>
              </a:rPr>
              <a:t>Взрослый предлагает ребенку подуть на легкий шарик для пинг-понга, который находится в тазике с водой.</a:t>
            </a:r>
            <a:endParaRPr lang="ru-RU">
              <a:latin typeface="Corbel" pitchFamily="34" charset="0"/>
              <a:cs typeface="Times New Roman" pitchFamily="18" charset="0"/>
            </a:endParaRPr>
          </a:p>
        </p:txBody>
      </p:sp>
      <p:pic>
        <p:nvPicPr>
          <p:cNvPr id="4" name="Рисунок 3" descr="img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3096" y="2748714"/>
            <a:ext cx="2898277" cy="21735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img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387771">
            <a:off x="5551297" y="2821261"/>
            <a:ext cx="1782844" cy="192682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13" y="142875"/>
            <a:ext cx="8643937" cy="292893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/>
            <a:r>
              <a:rPr lang="ru-RU" b="1" i="1" u="sng">
                <a:solidFill>
                  <a:srgbClr val="2A6D7D"/>
                </a:solidFill>
                <a:latin typeface="Corbel" pitchFamily="34" charset="0"/>
                <a:cs typeface="Times New Roman" pitchFamily="18" charset="0"/>
              </a:rPr>
              <a:t>Игра “Горячий чай”</a:t>
            </a:r>
          </a:p>
          <a:p>
            <a:pPr eaLnBrk="0" hangingPunct="0"/>
            <a:r>
              <a:rPr lang="ru-RU">
                <a:solidFill>
                  <a:srgbClr val="333333"/>
                </a:solidFill>
                <a:latin typeface="Corbel" pitchFamily="34" charset="0"/>
                <a:cs typeface="Times New Roman" pitchFamily="18" charset="0"/>
              </a:rPr>
              <a:t>Взрослый предлагает ребенку подуть на горячий чай (суп) в блюдце (тарелке), чтобы он быстрее остыл.</a:t>
            </a:r>
            <a:endParaRPr lang="ru-RU">
              <a:latin typeface="Corbel" pitchFamily="34" charset="0"/>
              <a:cs typeface="Times New Roman" pitchFamily="18" charset="0"/>
            </a:endParaRPr>
          </a:p>
          <a:p>
            <a:pPr eaLnBrk="0" hangingPunct="0"/>
            <a:r>
              <a:rPr lang="ru-RU">
                <a:solidFill>
                  <a:srgbClr val="333333"/>
                </a:solidFill>
                <a:latin typeface="Corbel" pitchFamily="34" charset="0"/>
                <a:cs typeface="Times New Roman" pitchFamily="18" charset="0"/>
              </a:rPr>
              <a:t>(Чашка вырезается из цветного картона, пар изображается папиросной бумагой и прикрепляется к чашке с помощью пружинки).</a:t>
            </a:r>
            <a:endParaRPr lang="ru-RU">
              <a:latin typeface="Corbel" pitchFamily="34" charset="0"/>
              <a:cs typeface="Times New Roman" pitchFamily="18" charset="0"/>
            </a:endParaRPr>
          </a:p>
          <a:p>
            <a:pPr eaLnBrk="0" hangingPunct="0"/>
            <a:r>
              <a:rPr lang="ru-RU">
                <a:solidFill>
                  <a:srgbClr val="333333"/>
                </a:solidFill>
                <a:latin typeface="Corbel" pitchFamily="34" charset="0"/>
                <a:cs typeface="Times New Roman" pitchFamily="18" charset="0"/>
              </a:rPr>
              <a:t>Ребенок дует а “пар”. Если правильно дует то “пар” отклоняется от чашки.</a:t>
            </a:r>
            <a:endParaRPr lang="ru-RU">
              <a:latin typeface="Corbel" pitchFamily="34" charset="0"/>
              <a:cs typeface="Times New Roman" pitchFamily="18" charset="0"/>
            </a:endParaRPr>
          </a:p>
          <a:p>
            <a:pPr eaLnBrk="0" hangingPunct="0"/>
            <a:r>
              <a:rPr lang="ru-RU">
                <a:solidFill>
                  <a:srgbClr val="333333"/>
                </a:solidFill>
                <a:latin typeface="Corbel" pitchFamily="34" charset="0"/>
                <a:cs typeface="Times New Roman" pitchFamily="18" charset="0"/>
              </a:rPr>
              <a:t>Показ действия сопровождается словами: “Наберу воздуха и подую на чай”.</a:t>
            </a:r>
            <a:endParaRPr lang="ru-RU">
              <a:latin typeface="Corbel" pitchFamily="34" charset="0"/>
              <a:cs typeface="Times New Roman" pitchFamily="18" charset="0"/>
            </a:endParaRPr>
          </a:p>
          <a:p>
            <a:pPr eaLnBrk="0" hangingPunct="0"/>
            <a:r>
              <a:rPr lang="ru-RU" b="1" i="1" u="sng">
                <a:solidFill>
                  <a:srgbClr val="2A6D7D"/>
                </a:solidFill>
                <a:latin typeface="Corbel" pitchFamily="34" charset="0"/>
                <a:cs typeface="Times New Roman" pitchFamily="18" charset="0"/>
              </a:rPr>
              <a:t> Игра “Кораблик”</a:t>
            </a:r>
          </a:p>
          <a:p>
            <a:pPr eaLnBrk="0" hangingPunct="0"/>
            <a:r>
              <a:rPr lang="ru-RU">
                <a:solidFill>
                  <a:srgbClr val="333333"/>
                </a:solidFill>
                <a:latin typeface="Corbel" pitchFamily="34" charset="0"/>
                <a:cs typeface="Times New Roman" pitchFamily="18" charset="0"/>
              </a:rPr>
              <a:t>Взрослый предлагает подуть на легкий бумажный или пластмассовый кораблик в тазике с водой.</a:t>
            </a:r>
            <a:endParaRPr lang="ru-RU">
              <a:latin typeface="Corbel" pitchFamily="34" charset="0"/>
              <a:cs typeface="Times New Roman" pitchFamily="18" charset="0"/>
            </a:endParaRPr>
          </a:p>
        </p:txBody>
      </p:sp>
      <p:pic>
        <p:nvPicPr>
          <p:cNvPr id="4" name="Рисунок 3" descr="img1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382" y="3301711"/>
            <a:ext cx="2492318" cy="18677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 descr="img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13594">
            <a:off x="4906576" y="3488046"/>
            <a:ext cx="1959303" cy="146954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2195513" y="3644900"/>
            <a:ext cx="4662487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1">
              <a:solidFill>
                <a:srgbClr val="2A6D7D"/>
              </a:solidFill>
            </a:endParaRPr>
          </a:p>
          <a:p>
            <a:pPr>
              <a:spcBef>
                <a:spcPct val="50000"/>
              </a:spcBef>
            </a:pPr>
            <a:endParaRPr lang="ru-RU" b="1">
              <a:solidFill>
                <a:srgbClr val="2A6D7D"/>
              </a:solidFill>
            </a:endParaRPr>
          </a:p>
          <a:p>
            <a:pPr>
              <a:spcBef>
                <a:spcPct val="50000"/>
              </a:spcBef>
            </a:pPr>
            <a:endParaRPr lang="ru-RU" b="1">
              <a:solidFill>
                <a:srgbClr val="2A6D7D"/>
              </a:solidFill>
            </a:endParaRPr>
          </a:p>
          <a:p>
            <a:pPr>
              <a:spcBef>
                <a:spcPct val="50000"/>
              </a:spcBef>
            </a:pPr>
            <a:endParaRPr lang="ru-RU" b="1">
              <a:solidFill>
                <a:srgbClr val="2A6D7D"/>
              </a:solidFill>
            </a:endParaRPr>
          </a:p>
          <a:p>
            <a:pPr>
              <a:spcBef>
                <a:spcPct val="50000"/>
              </a:spcBef>
            </a:pPr>
            <a:endParaRPr lang="ru-RU" b="1">
              <a:solidFill>
                <a:srgbClr val="2A6D7D"/>
              </a:solidFill>
            </a:endParaRPr>
          </a:p>
          <a:p>
            <a:pPr>
              <a:spcBef>
                <a:spcPct val="50000"/>
              </a:spcBef>
            </a:pPr>
            <a:r>
              <a:rPr lang="ru-RU" b="1">
                <a:solidFill>
                  <a:srgbClr val="2A6D7D"/>
                </a:solidFill>
              </a:rPr>
              <a:t>Игры можно придумывать и делать вместе с детьми!</a:t>
            </a:r>
          </a:p>
          <a:p>
            <a:pPr>
              <a:spcBef>
                <a:spcPct val="50000"/>
              </a:spcBef>
            </a:pPr>
            <a:endParaRPr lang="ru-RU" b="1">
              <a:solidFill>
                <a:srgbClr val="2A6D7D"/>
              </a:solidFill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63" y="285750"/>
            <a:ext cx="800100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u="sng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Актуальность проблемы: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  <a:cs typeface="+mn-cs"/>
              </a:rPr>
              <a:t> </a:t>
            </a:r>
            <a:endParaRPr lang="ru-RU" sz="2800" dirty="0">
              <a:latin typeface="+mn-lt"/>
              <a:cs typeface="+mn-cs"/>
            </a:endParaRPr>
          </a:p>
        </p:txBody>
      </p:sp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500063" y="1000125"/>
            <a:ext cx="8215312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orbel" pitchFamily="34" charset="0"/>
              </a:rPr>
              <a:t>Воспитание здорового ребенка – одна из главнейших задач семьи и дошкольного образовательного учреждения.</a:t>
            </a:r>
          </a:p>
          <a:p>
            <a:r>
              <a:rPr lang="ru-RU" sz="3200">
                <a:latin typeface="Corbel" pitchFamily="34" charset="0"/>
              </a:rPr>
              <a:t>В настоящее время отмечается увеличение количества детей дошкольного возраста с различными отклонениями в состоянии здоровья, отставанием в физическом развитии, снижением сопротивляемости организма вредным факторам среды, в том числе инфекционно-вирусным заболеваниям.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625" y="274638"/>
            <a:ext cx="8505825" cy="2725737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tx1"/>
                </a:solidFill>
              </a:rPr>
              <a:t>Наряду с общепринятыми мероприятиями, эффективной профилактикой снижения заболеваемости  детей, является </a:t>
            </a:r>
            <a:r>
              <a:rPr lang="ru-RU" sz="3600" b="1" dirty="0" smtClean="0">
                <a:solidFill>
                  <a:schemeClr val="tx1"/>
                </a:solidFill>
              </a:rPr>
              <a:t>дыхательная гимнастика. </a:t>
            </a:r>
            <a: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4400" b="1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0" y="2428875"/>
            <a:ext cx="4357688" cy="3929063"/>
          </a:xfrm>
        </p:spPr>
        <p:txBody>
          <a:bodyPr>
            <a:normAutofit/>
          </a:bodyPr>
          <a:lstStyle/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Дыхательная гимнастика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 -</a:t>
            </a:r>
            <a:r>
              <a:rPr lang="ru-RU" sz="3200" dirty="0" smtClean="0"/>
              <a:t>  это комплекс специализированных дыхательных упражнений.</a:t>
            </a:r>
            <a:endParaRPr lang="ru-RU" sz="3200" b="1" dirty="0" smtClean="0"/>
          </a:p>
          <a:p>
            <a:pPr marL="365760" indent="-283464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274638"/>
            <a:ext cx="86487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i="1" u="sng" dirty="0" smtClean="0">
                <a:solidFill>
                  <a:schemeClr val="accent1">
                    <a:lumMod val="75000"/>
                  </a:schemeClr>
                </a:solidFill>
                <a:effectLst/>
                <a:ea typeface="Times New Roman" pitchFamily="18" charset="0"/>
                <a:cs typeface="Arial" pitchFamily="34" charset="0"/>
              </a:rPr>
              <a:t>Польза дыхательной гимнастики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effectLst/>
              </a:rPr>
              <a:t/>
            </a:r>
            <a:br>
              <a:rPr lang="ru-RU" sz="4400" dirty="0" smtClean="0">
                <a:solidFill>
                  <a:schemeClr val="accent1">
                    <a:lumMod val="75000"/>
                  </a:schemeClr>
                </a:solidFill>
                <a:effectLst/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0" name="Прямоугольник 4"/>
          <p:cNvSpPr>
            <a:spLocks noChangeArrowheads="1"/>
          </p:cNvSpPr>
          <p:nvPr/>
        </p:nvSpPr>
        <p:spPr bwMode="auto">
          <a:xfrm>
            <a:off x="500063" y="1071563"/>
            <a:ext cx="8215312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3200">
                <a:latin typeface="Corbel" pitchFamily="34" charset="0"/>
              </a:rPr>
              <a:t>Правильное дыхание стимулирует работу сердца, головного мозга и нервной системы, избавляет человека от многих болезней, укрепляет защитные силы организма, улучшает пищеварение (прежде чем пища будет переварена и усвоена, она должна поглотить кислород из крови и окислиться).</a:t>
            </a:r>
          </a:p>
          <a:p>
            <a:pPr>
              <a:buFont typeface="Arial" charset="0"/>
              <a:buChar char="•"/>
            </a:pPr>
            <a:r>
              <a:rPr lang="ru-RU" sz="3200">
                <a:latin typeface="Corbel" pitchFamily="34" charset="0"/>
              </a:rPr>
              <a:t>Медленный выдох помогает расслабиться, успокоиться, справиться с волнением и раздражительностью.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4"/>
          <p:cNvSpPr>
            <a:spLocks noChangeArrowheads="1"/>
          </p:cNvSpPr>
          <p:nvPr/>
        </p:nvSpPr>
        <p:spPr bwMode="auto">
          <a:xfrm>
            <a:off x="642938" y="285750"/>
            <a:ext cx="80010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orbel" pitchFamily="34" charset="0"/>
              </a:rPr>
              <a:t>У дыхательной гимнастики очень мало </a:t>
            </a:r>
            <a:r>
              <a:rPr lang="ru-RU" sz="3200" u="sng">
                <a:latin typeface="Corbel" pitchFamily="34" charset="0"/>
              </a:rPr>
              <a:t>противопоказаний</a:t>
            </a:r>
            <a:r>
              <a:rPr lang="ru-RU" sz="3200">
                <a:latin typeface="Corbel" pitchFamily="34" charset="0"/>
              </a:rPr>
              <a:t>. Так, выполнять данные упражнения не рекомендуется тем, кто имеет травмы головного мозга, травмы позвоночника, выраженный остеохондроз шейно-грудного отдела позвоночника, при кровотечениях и высоком артериальном, внутричерепном или внутриглазном давлении. </a:t>
            </a:r>
          </a:p>
          <a:p>
            <a:r>
              <a:rPr lang="ru-RU" sz="3200">
                <a:latin typeface="Corbel" pitchFamily="34" charset="0"/>
              </a:rPr>
              <a:t>(Если сомневаетесь посоветуйтесь с врачом!)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5"/>
          <p:cNvSpPr>
            <a:spLocks noChangeArrowheads="1"/>
          </p:cNvSpPr>
          <p:nvPr/>
        </p:nvSpPr>
        <p:spPr bwMode="auto">
          <a:xfrm>
            <a:off x="500063" y="428625"/>
            <a:ext cx="8215312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orbel" pitchFamily="34" charset="0"/>
              </a:rPr>
              <a:t>Главная </a:t>
            </a:r>
            <a:r>
              <a:rPr lang="ru-RU" sz="3200" u="sng">
                <a:latin typeface="Corbel" pitchFamily="34" charset="0"/>
              </a:rPr>
              <a:t>задача дыхательной гимнастики </a:t>
            </a:r>
            <a:r>
              <a:rPr lang="ru-RU" sz="3200">
                <a:latin typeface="Corbel" pitchFamily="34" charset="0"/>
              </a:rPr>
              <a:t>для ребенка – это научить его правильно, глубоко дышать, максимально наполнять легкие при вдохе, расширяя при этом грудную клетку, а на выдохе освобождать легкие от остаточного воздуха, выталкивая его путем сжатия легких. Если ребенок не делает полноценного выдоха, то в легких остается некоторое количество «отработанного» воздуха, который мешает поступлению нового свежего воздуха в достаточном объеме.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714375" y="0"/>
            <a:ext cx="7667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ru-RU" sz="3200" b="1" i="1" u="sng">
                <a:solidFill>
                  <a:srgbClr val="2A6D7D"/>
                </a:solidFill>
                <a:latin typeface="Corbel" pitchFamily="34" charset="0"/>
                <a:cs typeface="Times New Roman" pitchFamily="18" charset="0"/>
              </a:rPr>
              <a:t>Как проводить занятия с ребенком</a:t>
            </a:r>
            <a:endParaRPr lang="ru-RU" sz="3200">
              <a:solidFill>
                <a:srgbClr val="2A6D7D"/>
              </a:solidFill>
              <a:latin typeface="Corbel" pitchFamily="34" charset="0"/>
            </a:endParaRPr>
          </a:p>
        </p:txBody>
      </p:sp>
      <p:sp>
        <p:nvSpPr>
          <p:cNvPr id="21506" name="Прямоугольник 3"/>
          <p:cNvSpPr>
            <a:spLocks noChangeArrowheads="1"/>
          </p:cNvSpPr>
          <p:nvPr/>
        </p:nvSpPr>
        <p:spPr bwMode="auto">
          <a:xfrm>
            <a:off x="214313" y="500063"/>
            <a:ext cx="8929687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Занятия дыхательной гимнастикой с детьми проводят 2 раза в день по 10-15 минут, не раньше чем через 1 час после приема пищи. 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Дыхательные упражнения можно выполнять вместе с утренней гимнастикой или отдельным комплексом. 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Занятия для детей проводят в игровой форме. Чтобы заинтересовать ребенка, упражнениям дают «детские» или веселые названия. 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Родителям неплохо увлечь ребенка личным примером, делая дыхательную гимнастику вместе.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Очень полезно в теплое время года выполнять все упражнения на улице, на свежем воздухе. 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Если занятия проводятся в помещении, то предварительно нужно проветрить комнату.</a:t>
            </a:r>
          </a:p>
          <a:p>
            <a:pPr>
              <a:buFont typeface="Arial" charset="0"/>
              <a:buChar char="•"/>
            </a:pPr>
            <a:r>
              <a:rPr lang="ru-RU" sz="2400">
                <a:latin typeface="Corbel" pitchFamily="34" charset="0"/>
              </a:rPr>
              <a:t>Занятия дыхательной гимнастикой с ребенком нужно проводить постоянно,  применения в плане укрепления иммунитета будут видны после длительного курса.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666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2400" b="1" u="sng">
                <a:solidFill>
                  <a:srgbClr val="2A6D7D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Во время проведения дыхательных  игр и упражнений необходим постоянный контроль за правильностью дыхания. </a:t>
            </a:r>
          </a:p>
          <a:p>
            <a:r>
              <a:rPr lang="ru-RU" sz="2400" b="1" i="1" u="sng">
                <a:solidFill>
                  <a:srgbClr val="2A6D7D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>Запомните:</a:t>
            </a:r>
            <a:r>
              <a:rPr lang="ru-RU" sz="2400">
                <a:solidFill>
                  <a:srgbClr val="2A6D7D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>
                <a:solidFill>
                  <a:srgbClr val="2A6D7D"/>
                </a:solidFill>
                <a:latin typeface="Corbel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1100">
                <a:latin typeface="Corbe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100">
                <a:latin typeface="Corbel" pitchFamily="34" charset="0"/>
                <a:ea typeface="Calibri" pitchFamily="34" charset="0"/>
                <a:cs typeface="Times New Roman" pitchFamily="18" charset="0"/>
              </a:rPr>
            </a:br>
            <a:endParaRPr lang="ru-RU" sz="800">
              <a:latin typeface="Corbel" pitchFamily="34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800">
                <a:latin typeface="Corbel" pitchFamily="34" charset="0"/>
                <a:ea typeface="Calibri" pitchFamily="34" charset="0"/>
                <a:cs typeface="Times New Roman" pitchFamily="18" charset="0"/>
              </a:rPr>
              <a:t>выдоху предшествует сильный вдох через нос  – «набираем полную грудь воздуха»;</a:t>
            </a:r>
            <a:endParaRPr lang="ru-RU" sz="2800">
              <a:latin typeface="Corbel" pitchFamily="34" charset="0"/>
            </a:endParaRPr>
          </a:p>
          <a:p>
            <a:pPr eaLnBrk="0" hangingPunct="0">
              <a:buFont typeface="Arial" charset="0"/>
              <a:buChar char="•"/>
            </a:pPr>
            <a:r>
              <a:rPr lang="ru-RU" sz="2800">
                <a:latin typeface="Corbel" pitchFamily="34" charset="0"/>
              </a:rPr>
              <a:t>выдох происходит плавно, а не толчками;</a:t>
            </a:r>
          </a:p>
          <a:p>
            <a:pPr eaLnBrk="0" hangingPunct="0">
              <a:buFont typeface="Arial" charset="0"/>
              <a:buChar char="•"/>
            </a:pPr>
            <a:r>
              <a:rPr lang="ru-RU" sz="2800">
                <a:latin typeface="Corbel" pitchFamily="34" charset="0"/>
              </a:rPr>
              <a:t>во время выдоха губы складываются трубочкой, не следует сжимать губы, надувать щеки;</a:t>
            </a:r>
          </a:p>
          <a:p>
            <a:pPr eaLnBrk="0" hangingPunct="0">
              <a:buFont typeface="Arial" charset="0"/>
              <a:buChar char="•"/>
            </a:pPr>
            <a:r>
              <a:rPr lang="ru-RU" sz="2800">
                <a:latin typeface="Corbel" pitchFamily="34" charset="0"/>
              </a:rPr>
              <a:t>во время выдоха воздух выходит через рот, нельзя допускать выхода воздуха через нос (если ребенок выдыхает через нос, можно зажать ему ноздри, чтобы он ощутил, как должен выходить воздух);</a:t>
            </a:r>
          </a:p>
          <a:p>
            <a:pPr eaLnBrk="0" hangingPunct="0">
              <a:buFont typeface="Arial" charset="0"/>
              <a:buChar char="•"/>
            </a:pPr>
            <a:r>
              <a:rPr lang="ru-RU" sz="2800">
                <a:latin typeface="Corbel" pitchFamily="34" charset="0"/>
              </a:rPr>
              <a:t>выдыхать следует, пока не закончится воздух;</a:t>
            </a:r>
          </a:p>
          <a:p>
            <a:pPr eaLnBrk="0" hangingPunct="0">
              <a:buFont typeface="Arial" charset="0"/>
              <a:buChar char="•"/>
            </a:pPr>
            <a:r>
              <a:rPr lang="ru-RU" sz="2800">
                <a:latin typeface="Corbel" pitchFamily="34" charset="0"/>
              </a:rPr>
              <a:t>во время пения или разговора нельзя добирать воздух при помощи частых коротких вдохов.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966788"/>
            <a:ext cx="8648700" cy="5891212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rgbClr val="2A6D7D"/>
                </a:solidFill>
                <a:ea typeface="Calibri" pitchFamily="34" charset="0"/>
                <a:cs typeface="Times New Roman" pitchFamily="18" charset="0"/>
              </a:rPr>
              <a:t>При проведении игр, направленных на развитие у ребенка дыхания, необходимо иметь в виду, что дыхательные упражнения быстро утомляют ребенка, даже могут вызвать головокружение. Поэтому такие игры необходимо ограничивать по времени (можно использовать песочные часы) и обязательно чередовать с другими упражнениями.</a:t>
            </a:r>
          </a:p>
          <a:p>
            <a:endParaRPr lang="ru-RU" smtClean="0"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355</TotalTime>
  <Words>772</Words>
  <Application>Microsoft Office PowerPoint</Application>
  <PresentationFormat>Экран (4:3)</PresentationFormat>
  <Paragraphs>78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14</vt:i4>
      </vt:variant>
    </vt:vector>
  </HeadingPairs>
  <TitlesOfParts>
    <vt:vector size="33" baseType="lpstr">
      <vt:lpstr>Corbel</vt:lpstr>
      <vt:lpstr>Arial</vt:lpstr>
      <vt:lpstr>Wingdings 2</vt:lpstr>
      <vt:lpstr>Verdana</vt:lpstr>
      <vt:lpstr>Calibri</vt:lpstr>
      <vt:lpstr>Gill Sans MT</vt:lpstr>
      <vt:lpstr>Times New Roman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 Дыхательная гимнастика </vt:lpstr>
      <vt:lpstr>Слайд 2</vt:lpstr>
      <vt:lpstr>Наряду с общепринятыми мероприятиями, эффективной профилактикой снижения заболеваемости  детей, является дыхательная гимнастика.  </vt:lpstr>
      <vt:lpstr>Польза дыхательной гимнастики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Julia</dc:creator>
  <cp:lastModifiedBy>Microsoft Office</cp:lastModifiedBy>
  <cp:revision>49</cp:revision>
  <dcterms:created xsi:type="dcterms:W3CDTF">2014-04-10T16:53:38Z</dcterms:created>
  <dcterms:modified xsi:type="dcterms:W3CDTF">2016-01-19T14:48:40Z</dcterms:modified>
</cp:coreProperties>
</file>