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66" r:id="rId5"/>
    <p:sldId id="259" r:id="rId6"/>
    <p:sldId id="261" r:id="rId7"/>
    <p:sldId id="262" r:id="rId8"/>
    <p:sldId id="267" r:id="rId9"/>
    <p:sldId id="268" r:id="rId10"/>
    <p:sldId id="264" r:id="rId11"/>
    <p:sldId id="269" r:id="rId12"/>
    <p:sldId id="270" r:id="rId13"/>
    <p:sldId id="27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6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595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721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266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218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487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18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529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309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167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927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80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6201A-1139-4F9A-BE55-E96688E5AC35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473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59543" y="484909"/>
            <a:ext cx="843082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Муниципальное автономное  дошкольное образовательное учреждение «Детский сад №11 Центр развития ребёнка</a:t>
            </a:r>
            <a:r>
              <a:rPr lang="ru-RU" b="1" dirty="0" smtClean="0">
                <a:solidFill>
                  <a:srgbClr val="7030A0"/>
                </a:solidFill>
              </a:rPr>
              <a:t>»</a:t>
            </a:r>
            <a:endParaRPr lang="ru-RU" b="1" dirty="0">
              <a:solidFill>
                <a:srgbClr val="7030A0"/>
              </a:solidFill>
            </a:endParaRPr>
          </a:p>
          <a:p>
            <a:pPr algn="ctr"/>
            <a:endParaRPr lang="ru-RU" b="1" dirty="0">
              <a:solidFill>
                <a:srgbClr val="7030A0"/>
              </a:solidFill>
            </a:endParaRPr>
          </a:p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Долгосрочный проект по 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ознавательному развитию в группе раннего возраста</a:t>
            </a:r>
          </a:p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РобоКошка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Шустрик и  Быстрик» 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                                     </a:t>
            </a:r>
            <a:r>
              <a:rPr lang="ru-RU" b="1" dirty="0" smtClean="0">
                <a:solidFill>
                  <a:srgbClr val="00B0F0"/>
                </a:solidFill>
              </a:rPr>
              <a:t> </a:t>
            </a:r>
            <a:r>
              <a:rPr lang="ru-RU" b="1" dirty="0">
                <a:solidFill>
                  <a:srgbClr val="00B0F0"/>
                </a:solidFill>
              </a:rPr>
              <a:t> </a:t>
            </a:r>
            <a:r>
              <a:rPr lang="ru-RU" b="1" dirty="0" smtClean="0">
                <a:solidFill>
                  <a:srgbClr val="00B0F0"/>
                </a:solidFill>
              </a:rPr>
              <a:t>                                       Воспитатель</a:t>
            </a:r>
            <a:r>
              <a:rPr lang="ru-RU" b="1" dirty="0">
                <a:solidFill>
                  <a:srgbClr val="00B0F0"/>
                </a:solidFill>
              </a:rPr>
              <a:t> </a:t>
            </a:r>
            <a:r>
              <a:rPr lang="ru-RU" b="1" dirty="0" smtClean="0">
                <a:solidFill>
                  <a:srgbClr val="00B0F0"/>
                </a:solidFill>
              </a:rPr>
              <a:t>группы </a:t>
            </a:r>
            <a:r>
              <a:rPr lang="ru-RU" b="1" dirty="0">
                <a:solidFill>
                  <a:srgbClr val="00B0F0"/>
                </a:solidFill>
              </a:rPr>
              <a:t>раннего возраста </a:t>
            </a:r>
          </a:p>
          <a:p>
            <a:pPr algn="r"/>
            <a:r>
              <a:rPr lang="ru-RU" b="1" dirty="0">
                <a:solidFill>
                  <a:srgbClr val="00B0F0"/>
                </a:solidFill>
              </a:rPr>
              <a:t>                                      </a:t>
            </a:r>
            <a:r>
              <a:rPr lang="ru-RU" b="1" dirty="0" smtClean="0">
                <a:solidFill>
                  <a:srgbClr val="00B0F0"/>
                </a:solidFill>
              </a:rPr>
              <a:t>                                                                        </a:t>
            </a:r>
            <a:r>
              <a:rPr lang="ru-RU" b="1" dirty="0">
                <a:solidFill>
                  <a:srgbClr val="00B0F0"/>
                </a:solidFill>
              </a:rPr>
              <a:t>Захарова И.Н.</a:t>
            </a:r>
          </a:p>
          <a:p>
            <a:pPr algn="just"/>
            <a:endParaRPr lang="ru-RU" b="1" dirty="0">
              <a:solidFill>
                <a:srgbClr val="00B0F0"/>
              </a:solidFill>
            </a:endParaRPr>
          </a:p>
          <a:p>
            <a:pPr algn="just"/>
            <a:r>
              <a:rPr lang="ru-RU" b="1" dirty="0">
                <a:solidFill>
                  <a:srgbClr val="00B0F0"/>
                </a:solidFill>
              </a:rPr>
              <a:t>                                                  </a:t>
            </a:r>
            <a:r>
              <a:rPr lang="ru-RU" b="1" dirty="0" smtClean="0">
                <a:solidFill>
                  <a:srgbClr val="00B0F0"/>
                </a:solidFill>
              </a:rPr>
              <a:t>                         </a:t>
            </a:r>
            <a:r>
              <a:rPr lang="ru-RU" b="1" dirty="0" err="1">
                <a:solidFill>
                  <a:srgbClr val="00B0F0"/>
                </a:solidFill>
              </a:rPr>
              <a:t>г.Гусев</a:t>
            </a:r>
            <a:endParaRPr lang="ru-RU" b="1" dirty="0">
              <a:solidFill>
                <a:srgbClr val="00B0F0"/>
              </a:solidFill>
            </a:endParaRPr>
          </a:p>
          <a:p>
            <a:pPr algn="just"/>
            <a:r>
              <a:rPr lang="ru-RU" b="1" dirty="0">
                <a:solidFill>
                  <a:srgbClr val="00B0F0"/>
                </a:solidFill>
              </a:rPr>
              <a:t>                                 </a:t>
            </a:r>
            <a:r>
              <a:rPr lang="ru-RU" b="1" dirty="0" smtClean="0">
                <a:solidFill>
                  <a:srgbClr val="00B0F0"/>
                </a:solidFill>
              </a:rPr>
              <a:t>                                          2023 </a:t>
            </a:r>
            <a:r>
              <a:rPr lang="ru-RU" b="1" dirty="0">
                <a:solidFill>
                  <a:srgbClr val="00B0F0"/>
                </a:solidFill>
              </a:rPr>
              <a:t>год</a:t>
            </a:r>
          </a:p>
          <a:p>
            <a:pPr algn="just"/>
            <a:endParaRPr lang="ru-RU" b="1" dirty="0">
              <a:solidFill>
                <a:srgbClr val="00B0F0"/>
              </a:solidFill>
            </a:endParaRPr>
          </a:p>
          <a:p>
            <a:pPr algn="just"/>
            <a:endParaRPr lang="ru-RU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89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57" y="-58361"/>
            <a:ext cx="12193057" cy="685859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37309" y="152400"/>
            <a:ext cx="115546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Игра с </a:t>
            </a:r>
            <a:r>
              <a:rPr lang="ru-RU" sz="2400" b="1" dirty="0" err="1" smtClean="0">
                <a:solidFill>
                  <a:srgbClr val="7030A0"/>
                </a:solidFill>
              </a:rPr>
              <a:t>робоКошкой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Шустрик и коврик «Дикие звери»</a:t>
            </a:r>
            <a:endParaRPr lang="ru-RU" sz="2400" b="1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Цель</a:t>
            </a:r>
            <a:r>
              <a:rPr lang="ru-RU" dirty="0">
                <a:solidFill>
                  <a:srgbClr val="FF0000"/>
                </a:solidFill>
              </a:rPr>
              <a:t>: </a:t>
            </a:r>
            <a:r>
              <a:rPr lang="ru-RU" dirty="0">
                <a:solidFill>
                  <a:srgbClr val="002060"/>
                </a:solidFill>
              </a:rPr>
              <a:t>Совершенствовать умение детей в группе раннего возраста  называть и узнавать  </a:t>
            </a:r>
            <a:r>
              <a:rPr lang="ru-RU" dirty="0" smtClean="0">
                <a:solidFill>
                  <a:srgbClr val="002060"/>
                </a:solidFill>
              </a:rPr>
              <a:t>диких зверей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r>
              <a:rPr lang="ru-RU" dirty="0">
                <a:solidFill>
                  <a:srgbClr val="002060"/>
                </a:solidFill>
              </a:rPr>
              <a:t>       Развивать  память, внимания, мышления, умение сравнивать сопоставлять и анализировать. Продолжать развивать речь детей, расширять словарный запас. Формировать опыт поведения в среде сверстников. Поощрять самостоятельность, инициативность, умение играть рядом и вместе со сверстниками. 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291" y="1722060"/>
            <a:ext cx="4461164" cy="33458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471" y="1722060"/>
            <a:ext cx="4525819" cy="33943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16729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65017" y="138545"/>
            <a:ext cx="1134687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2060"/>
                </a:solidFill>
              </a:rPr>
              <a:t>РобоКошка</a:t>
            </a:r>
            <a:r>
              <a:rPr lang="ru-RU" sz="2400" b="1" dirty="0" smtClean="0">
                <a:solidFill>
                  <a:srgbClr val="002060"/>
                </a:solidFill>
              </a:rPr>
              <a:t> Шустрик,  </a:t>
            </a:r>
            <a:r>
              <a:rPr lang="ru-RU" sz="2400" b="1" dirty="0">
                <a:solidFill>
                  <a:srgbClr val="002060"/>
                </a:solidFill>
              </a:rPr>
              <a:t>коврик «Домашние животные»</a:t>
            </a:r>
          </a:p>
          <a:p>
            <a:r>
              <a:rPr lang="ru-RU" b="1" dirty="0">
                <a:solidFill>
                  <a:srgbClr val="FF0000"/>
                </a:solidFill>
              </a:rPr>
              <a:t>Цель: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Совершенствовать умение детей  группы раннего возраста  называть и узнавать домашних животных  : по их внешнему виду . Развивать  память, внимания, мышления. Продолжать развивать речь детей, расширять словарный запас. Формировать опыт поведения в среде сверстников. Поощрять самостоятельность, инициативность, умение играть рядом и вместе со сверстниками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.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1664" y="1977675"/>
            <a:ext cx="4525818" cy="3394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600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75855" y="-297"/>
            <a:ext cx="114166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63" y="369035"/>
            <a:ext cx="5209309" cy="3906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4191" y="369036"/>
            <a:ext cx="4571736" cy="39069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07015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39091" y="235528"/>
            <a:ext cx="108896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Взаимодействие с родителями</a:t>
            </a:r>
          </a:p>
          <a:p>
            <a:r>
              <a:rPr lang="ru-RU" dirty="0">
                <a:solidFill>
                  <a:srgbClr val="C00000"/>
                </a:solidFill>
              </a:rPr>
              <a:t>«Я играю дома»</a:t>
            </a:r>
          </a:p>
          <a:p>
            <a:r>
              <a:rPr lang="ru-RU" dirty="0">
                <a:solidFill>
                  <a:srgbClr val="7030A0"/>
                </a:solidFill>
              </a:rPr>
              <a:t>Цель: Создать условия для самостоятельной и познавательной активности детей раннего возраста в домашних условиях. Обогатить родительский опыт приёмами взаимодействия и сотрудничества с ребёнком в семье.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4448" y="1627504"/>
            <a:ext cx="3121423" cy="37310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4217" y="1627504"/>
            <a:ext cx="3188484" cy="381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5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95151"/>
            <a:ext cx="13870069" cy="78555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0473" y="0"/>
            <a:ext cx="70935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4910" y="637309"/>
            <a:ext cx="124552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Актуальность проекта:</a:t>
            </a:r>
          </a:p>
          <a:p>
            <a:r>
              <a:rPr lang="ru-RU" dirty="0">
                <a:solidFill>
                  <a:srgbClr val="7030A0"/>
                </a:solidFill>
              </a:rPr>
              <a:t>Развитие ребенка начинается с раннего детства. В этом возрасте игра носит процессуальный характер, главное в ней – действие. В этом процессе помогают интерактивные игрушки. Но это не просто взаимодействие детей и воспитателя с игрушкой, а совместно организованная познавательная деятельность, в которой дети не только узнают новое, но и учатся понимать себя и других, приобретают собственный опыт в игре, обучаясь основам программирования.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Участники проекта: </a:t>
            </a:r>
          </a:p>
          <a:p>
            <a:r>
              <a:rPr lang="ru-RU" dirty="0">
                <a:solidFill>
                  <a:srgbClr val="7030A0"/>
                </a:solidFill>
              </a:rPr>
              <a:t>Дети, педагог, родители.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Цель проекта: </a:t>
            </a:r>
          </a:p>
          <a:p>
            <a:r>
              <a:rPr lang="ru-RU" dirty="0">
                <a:solidFill>
                  <a:srgbClr val="7030A0"/>
                </a:solidFill>
              </a:rPr>
              <a:t>Создание условий для развития познавательной активности у детей раннего возраста через обучение основам элементарного программирования.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Задачи для детей:</a:t>
            </a:r>
          </a:p>
          <a:p>
            <a:r>
              <a:rPr lang="ru-RU" dirty="0">
                <a:solidFill>
                  <a:srgbClr val="7030A0"/>
                </a:solidFill>
              </a:rPr>
              <a:t>Обучающие: Расширять опыт ориентировки в окружающем, обогащать детей разнообразными сенсорными впечатлениями. Способствовать формированию у детей элементарных навыков программирования. Продолжать развивать речь детей, расширять словарный запас. Формировать опыт поведения в среде сверстников. </a:t>
            </a:r>
          </a:p>
          <a:p>
            <a:r>
              <a:rPr lang="ru-RU" dirty="0">
                <a:solidFill>
                  <a:srgbClr val="7030A0"/>
                </a:solidFill>
              </a:rPr>
              <a:t>Развивающие: Развивать мышление, восприятие, внимание, память детей.</a:t>
            </a:r>
          </a:p>
          <a:p>
            <a:r>
              <a:rPr lang="ru-RU" dirty="0">
                <a:solidFill>
                  <a:srgbClr val="7030A0"/>
                </a:solidFill>
              </a:rPr>
              <a:t>Воспитательные: Поощрять самостоятельность, инициативность, умение играть рядом и вместе со сверстниками. </a:t>
            </a:r>
          </a:p>
        </p:txBody>
      </p:sp>
    </p:spTree>
    <p:extLst>
      <p:ext uri="{BB962C8B-B14F-4D97-AF65-F5344CB8AC3E}">
        <p14:creationId xmlns:p14="http://schemas.microsoft.com/office/powerpoint/2010/main" val="1213053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3235" y="180109"/>
            <a:ext cx="1180407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Реализация проекта через образовательные области:</a:t>
            </a:r>
          </a:p>
          <a:p>
            <a:endParaRPr lang="ru-RU" dirty="0">
              <a:solidFill>
                <a:srgbClr val="7030A0"/>
              </a:solidFill>
            </a:endParaRPr>
          </a:p>
          <a:p>
            <a:r>
              <a:rPr lang="ru-RU" dirty="0">
                <a:solidFill>
                  <a:srgbClr val="7030A0"/>
                </a:solidFill>
              </a:rPr>
              <a:t>- Познавательное развитие</a:t>
            </a:r>
          </a:p>
          <a:p>
            <a:r>
              <a:rPr lang="ru-RU" dirty="0">
                <a:solidFill>
                  <a:srgbClr val="7030A0"/>
                </a:solidFill>
              </a:rPr>
              <a:t>- Социально-коммуникативное развитие</a:t>
            </a:r>
          </a:p>
          <a:p>
            <a:r>
              <a:rPr lang="ru-RU" dirty="0">
                <a:solidFill>
                  <a:srgbClr val="7030A0"/>
                </a:solidFill>
              </a:rPr>
              <a:t>- Речевое развитие</a:t>
            </a:r>
          </a:p>
          <a:p>
            <a:r>
              <a:rPr lang="ru-RU" dirty="0">
                <a:solidFill>
                  <a:srgbClr val="7030A0"/>
                </a:solidFill>
              </a:rPr>
              <a:t>- Художественно-эстетическое развитие</a:t>
            </a:r>
          </a:p>
          <a:p>
            <a:r>
              <a:rPr lang="ru-RU" dirty="0">
                <a:solidFill>
                  <a:srgbClr val="7030A0"/>
                </a:solidFill>
              </a:rPr>
              <a:t>- Физическое развитие</a:t>
            </a:r>
          </a:p>
          <a:p>
            <a:endParaRPr lang="ru-RU" dirty="0">
              <a:solidFill>
                <a:srgbClr val="7030A0"/>
              </a:solidFill>
            </a:endParaRP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Приёмы и методы</a:t>
            </a:r>
            <a:r>
              <a:rPr lang="ru-RU" b="1" dirty="0" smtClean="0">
                <a:solidFill>
                  <a:srgbClr val="C00000"/>
                </a:solidFill>
              </a:rPr>
              <a:t>: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dirty="0">
                <a:solidFill>
                  <a:srgbClr val="7030A0"/>
                </a:solidFill>
              </a:rPr>
              <a:t>1.Игровые: а) дидактические </a:t>
            </a:r>
            <a:r>
              <a:rPr lang="ru-RU" dirty="0" smtClean="0">
                <a:solidFill>
                  <a:srgbClr val="7030A0"/>
                </a:solidFill>
              </a:rPr>
              <a:t>игры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на тему: «Назови где кошка, где котенок», «Домашнее животное-кошка»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б) подвижные </a:t>
            </a:r>
            <a:r>
              <a:rPr lang="ru-RU" dirty="0" smtClean="0">
                <a:solidFill>
                  <a:srgbClr val="7030A0"/>
                </a:solidFill>
              </a:rPr>
              <a:t>игры: «Кошка и мышки», «Кошка  Мурка и веселые котята» 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dirty="0">
                <a:solidFill>
                  <a:srgbClr val="7030A0"/>
                </a:solidFill>
              </a:rPr>
              <a:t>2.Словесные</a:t>
            </a:r>
            <a:r>
              <a:rPr lang="ru-RU" dirty="0" smtClean="0">
                <a:solidFill>
                  <a:srgbClr val="7030A0"/>
                </a:solidFill>
              </a:rPr>
              <a:t>: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а) чтение и рассказывание </a:t>
            </a:r>
            <a:r>
              <a:rPr lang="ru-RU" dirty="0" smtClean="0">
                <a:solidFill>
                  <a:srgbClr val="7030A0"/>
                </a:solidFill>
              </a:rPr>
              <a:t>стихов: «Киска, киска, киска </a:t>
            </a:r>
            <a:r>
              <a:rPr lang="ru-RU" smtClean="0">
                <a:solidFill>
                  <a:srgbClr val="7030A0"/>
                </a:solidFill>
              </a:rPr>
              <a:t>брысь»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б</a:t>
            </a:r>
            <a:r>
              <a:rPr lang="ru-RU" dirty="0">
                <a:solidFill>
                  <a:srgbClr val="7030A0"/>
                </a:solidFill>
              </a:rPr>
              <a:t>) разговор, </a:t>
            </a:r>
            <a:r>
              <a:rPr lang="ru-RU" dirty="0" smtClean="0">
                <a:solidFill>
                  <a:srgbClr val="7030A0"/>
                </a:solidFill>
              </a:rPr>
              <a:t>беседа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на тему: «Кошка и котята», «Обитатели дома» и т. д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в) рассматривание </a:t>
            </a:r>
            <a:r>
              <a:rPr lang="ru-RU" dirty="0" smtClean="0">
                <a:solidFill>
                  <a:srgbClr val="7030A0"/>
                </a:solidFill>
              </a:rPr>
              <a:t>картинки: «Кошка»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dirty="0">
                <a:solidFill>
                  <a:srgbClr val="7030A0"/>
                </a:solidFill>
              </a:rPr>
              <a:t>3.Наглядные: 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а</a:t>
            </a:r>
            <a:r>
              <a:rPr lang="ru-RU" dirty="0">
                <a:solidFill>
                  <a:srgbClr val="7030A0"/>
                </a:solidFill>
              </a:rPr>
              <a:t>) показ </a:t>
            </a:r>
            <a:r>
              <a:rPr lang="ru-RU" dirty="0" smtClean="0">
                <a:solidFill>
                  <a:srgbClr val="7030A0"/>
                </a:solidFill>
              </a:rPr>
              <a:t> игрушек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(кошка и котята, мышки)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dirty="0">
                <a:solidFill>
                  <a:srgbClr val="7030A0"/>
                </a:solidFill>
              </a:rPr>
              <a:t>4. Практические: 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а)совместные </a:t>
            </a:r>
            <a:r>
              <a:rPr lang="ru-RU" dirty="0">
                <a:solidFill>
                  <a:srgbClr val="7030A0"/>
                </a:solidFill>
              </a:rPr>
              <a:t>действия педагога и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9627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57" y="0"/>
            <a:ext cx="12193057" cy="685859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4390" y="332509"/>
            <a:ext cx="112815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Р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обоКошка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Шустрик и Быстрик.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Робо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-игрушки готовы к приключениям»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Цель: Развивать  познавательный интерес детей  группы раннего возраста к робототехнике, развивать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активность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детей. Воспитывать  коммуникативные способности.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018" y="1468580"/>
            <a:ext cx="4821382" cy="36160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2255" y="1519075"/>
            <a:ext cx="4599708" cy="34497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0880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635" y="581891"/>
            <a:ext cx="6040581" cy="45304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4562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23455" y="249382"/>
            <a:ext cx="10972799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C00000"/>
                </a:solidFill>
              </a:rPr>
              <a:t>РобоКошка</a:t>
            </a:r>
            <a:r>
              <a:rPr lang="ru-RU" sz="2000" b="1" dirty="0" smtClean="0">
                <a:solidFill>
                  <a:srgbClr val="C00000"/>
                </a:solidFill>
              </a:rPr>
              <a:t> Шустрик, коврик «Транспорт»</a:t>
            </a:r>
            <a:endParaRPr lang="ru-RU" sz="2000" b="1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Цель: </a:t>
            </a:r>
            <a:r>
              <a:rPr lang="ru-RU" dirty="0">
                <a:solidFill>
                  <a:srgbClr val="7030A0"/>
                </a:solidFill>
              </a:rPr>
              <a:t>Простые плакаты, которые помогают  систематизировать знания детей о </a:t>
            </a:r>
            <a:r>
              <a:rPr lang="ru-RU" dirty="0" smtClean="0">
                <a:solidFill>
                  <a:srgbClr val="7030A0"/>
                </a:solidFill>
              </a:rPr>
              <a:t>разных видах транспорта, </a:t>
            </a:r>
            <a:r>
              <a:rPr lang="ru-RU" dirty="0">
                <a:solidFill>
                  <a:srgbClr val="7030A0"/>
                </a:solidFill>
              </a:rPr>
              <a:t>развивать умение </a:t>
            </a:r>
            <a:r>
              <a:rPr lang="ru-RU" dirty="0" smtClean="0">
                <a:solidFill>
                  <a:srgbClr val="7030A0"/>
                </a:solidFill>
              </a:rPr>
              <a:t>рассказывать и описывать какой вид транспорта.   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dirty="0">
                <a:solidFill>
                  <a:srgbClr val="7030A0"/>
                </a:solidFill>
              </a:rPr>
              <a:t>          Совершенствовать умение детей группы раннего возраста пользоваться новыми </a:t>
            </a:r>
            <a:r>
              <a:rPr lang="ru-RU" dirty="0" smtClean="0">
                <a:solidFill>
                  <a:srgbClr val="7030A0"/>
                </a:solidFill>
              </a:rPr>
              <a:t>игрушками </a:t>
            </a:r>
            <a:r>
              <a:rPr lang="ru-RU" dirty="0">
                <a:solidFill>
                  <a:srgbClr val="7030A0"/>
                </a:solidFill>
              </a:rPr>
              <a:t>и расширять круг </a:t>
            </a:r>
            <a:r>
              <a:rPr lang="ru-RU" dirty="0" smtClean="0">
                <a:solidFill>
                  <a:srgbClr val="7030A0"/>
                </a:solidFill>
              </a:rPr>
              <a:t>интересов</a:t>
            </a:r>
            <a:r>
              <a:rPr lang="ru-RU" dirty="0">
                <a:solidFill>
                  <a:srgbClr val="7030A0"/>
                </a:solidFill>
              </a:rPr>
              <a:t>. Продолжать развивать речь детей, расширять словарный запас. Формировать опыт поведения в среде сверстников. Поощрять самостоятельность, инициативность, умение играть </a:t>
            </a:r>
            <a:r>
              <a:rPr lang="ru-RU" dirty="0" smtClean="0">
                <a:solidFill>
                  <a:srgbClr val="7030A0"/>
                </a:solidFill>
              </a:rPr>
              <a:t>рядом.  </a:t>
            </a:r>
            <a:r>
              <a:rPr lang="ru-RU" dirty="0">
                <a:solidFill>
                  <a:srgbClr val="7030A0"/>
                </a:solidFill>
              </a:rPr>
              <a:t>вместе со сверстниками. </a:t>
            </a:r>
          </a:p>
          <a:p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9341" y="2271807"/>
            <a:ext cx="3919306" cy="29394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644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8981" y="429491"/>
            <a:ext cx="8657705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РобоКошка</a:t>
            </a:r>
            <a:r>
              <a:rPr lang="ru-RU" sz="2400" b="1" dirty="0" smtClean="0">
                <a:solidFill>
                  <a:srgbClr val="C00000"/>
                </a:solidFill>
              </a:rPr>
              <a:t>  Шустрик, </a:t>
            </a:r>
            <a:r>
              <a:rPr lang="ru-RU" sz="2400" b="1" dirty="0">
                <a:solidFill>
                  <a:srgbClr val="C00000"/>
                </a:solidFill>
              </a:rPr>
              <a:t>коврик </a:t>
            </a:r>
            <a:r>
              <a:rPr lang="ru-RU" sz="2400" b="1" dirty="0" smtClean="0">
                <a:solidFill>
                  <a:srgbClr val="C00000"/>
                </a:solidFill>
              </a:rPr>
              <a:t>«Посуда» 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Цель: </a:t>
            </a:r>
            <a:r>
              <a:rPr lang="ru-RU" dirty="0">
                <a:solidFill>
                  <a:srgbClr val="7030A0"/>
                </a:solidFill>
              </a:rPr>
              <a:t>Формировать умение детей группы раннего возраста  классифицировать </a:t>
            </a:r>
            <a:r>
              <a:rPr lang="ru-RU" dirty="0" smtClean="0">
                <a:solidFill>
                  <a:srgbClr val="7030A0"/>
                </a:solidFill>
              </a:rPr>
              <a:t>«Посуду»: </a:t>
            </a:r>
            <a:r>
              <a:rPr lang="ru-RU" dirty="0">
                <a:solidFill>
                  <a:srgbClr val="7030A0"/>
                </a:solidFill>
              </a:rPr>
              <a:t>по внешнему виду, </a:t>
            </a:r>
            <a:r>
              <a:rPr lang="ru-RU" dirty="0" smtClean="0">
                <a:solidFill>
                  <a:srgbClr val="7030A0"/>
                </a:solidFill>
              </a:rPr>
              <a:t>признаку; </a:t>
            </a:r>
            <a:r>
              <a:rPr lang="ru-RU" dirty="0">
                <a:solidFill>
                  <a:srgbClr val="7030A0"/>
                </a:solidFill>
              </a:rPr>
              <a:t>закреплять умение  выделять 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признаки 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(цвет, </a:t>
            </a:r>
            <a:r>
              <a:rPr lang="ru-RU" dirty="0" smtClean="0">
                <a:solidFill>
                  <a:srgbClr val="7030A0"/>
                </a:solidFill>
              </a:rPr>
              <a:t> величину).    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dirty="0">
                <a:solidFill>
                  <a:srgbClr val="7030A0"/>
                </a:solidFill>
              </a:rPr>
              <a:t>          Продолжать знакомить с </a:t>
            </a:r>
            <a:r>
              <a:rPr lang="ru-RU" dirty="0" err="1">
                <a:solidFill>
                  <a:srgbClr val="7030A0"/>
                </a:solidFill>
              </a:rPr>
              <a:t>Р</a:t>
            </a:r>
            <a:r>
              <a:rPr lang="ru-RU" dirty="0" err="1" smtClean="0">
                <a:solidFill>
                  <a:srgbClr val="7030A0"/>
                </a:solidFill>
              </a:rPr>
              <a:t>обоКошкой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«</a:t>
            </a:r>
            <a:r>
              <a:rPr lang="ru-RU" dirty="0" smtClean="0">
                <a:solidFill>
                  <a:srgbClr val="7030A0"/>
                </a:solidFill>
              </a:rPr>
              <a:t>Шустрик» </a:t>
            </a:r>
            <a:r>
              <a:rPr lang="ru-RU" dirty="0">
                <a:solidFill>
                  <a:srgbClr val="7030A0"/>
                </a:solidFill>
              </a:rPr>
              <a:t>и с интересом овладевать основами программирования. Продолжать воспитывать коммуникативные способности во время игры. 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Продолжать </a:t>
            </a:r>
            <a:r>
              <a:rPr lang="ru-RU" dirty="0">
                <a:solidFill>
                  <a:srgbClr val="7030A0"/>
                </a:solidFill>
              </a:rPr>
              <a:t>развивать речь детей, расширять словарный запас. Формировать опыт поведения в среде сверстников. Поощрять самостоятельность, инициативность, умение играть рядом и вместе со сверстниками.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8118" y="3304597"/>
            <a:ext cx="2760170" cy="2070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63" y="3246682"/>
            <a:ext cx="2731325" cy="20484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3189" y="2731324"/>
            <a:ext cx="2610011" cy="19575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7256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00545" y="443346"/>
            <a:ext cx="824345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РобоКошка</a:t>
            </a:r>
            <a:r>
              <a:rPr lang="ru-RU" b="1" dirty="0" smtClean="0">
                <a:solidFill>
                  <a:srgbClr val="C00000"/>
                </a:solidFill>
              </a:rPr>
              <a:t> Шустрик, коврик «Игрушки»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Цель: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Совершенствовать умение детей группы раннего возраста называть игрушки на картинках. Продолжать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развивать речь детей, расширять словарный запас. Формировать опыт поведения в среде сверстников. Поощрять самостоятельность, инициативность, умение играть рядом и вместе со сверстниками</a:t>
            </a:r>
            <a:r>
              <a:rPr lang="ru-RU" dirty="0"/>
              <a:t>.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1652" y="2064327"/>
            <a:ext cx="426720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603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42109" y="332509"/>
            <a:ext cx="1111134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70C0"/>
                </a:solidFill>
              </a:rPr>
              <a:t>РобоКошка</a:t>
            </a:r>
            <a:r>
              <a:rPr lang="ru-RU" sz="2400" b="1" dirty="0" smtClean="0">
                <a:solidFill>
                  <a:srgbClr val="0070C0"/>
                </a:solidFill>
              </a:rPr>
              <a:t> Шустрик,  </a:t>
            </a:r>
            <a:r>
              <a:rPr lang="ru-RU" sz="2400" b="1" dirty="0">
                <a:solidFill>
                  <a:srgbClr val="0070C0"/>
                </a:solidFill>
              </a:rPr>
              <a:t>коврик </a:t>
            </a:r>
            <a:r>
              <a:rPr lang="ru-RU" sz="2400" b="1" dirty="0" smtClean="0">
                <a:solidFill>
                  <a:srgbClr val="0070C0"/>
                </a:solidFill>
              </a:rPr>
              <a:t>«Мебель»</a:t>
            </a:r>
            <a:endParaRPr lang="ru-RU" sz="2400" b="1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Цель: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Формировать умение детей группы раннего возраста  классифицировать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мебель: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по внешнему виду,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признаку;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закреплять умение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выделять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признаки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(цвет,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величину).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         Продолжать знакомить с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Р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обоКошкой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Шустрик»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 с интересом овладевать основами программирования</a:t>
            </a:r>
            <a:r>
              <a:rPr lang="ru-RU" dirty="0"/>
              <a:t>.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Продолжать развивать речь детей, расширять словарный запас. Формировать опыт поведения в среде сверстников. Поощрять самостоятельность, инициативность, умение играть рядом и вместе со сверстниками.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009" y="2456167"/>
            <a:ext cx="3899065" cy="29242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0228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836</Words>
  <Application>Microsoft Office PowerPoint</Application>
  <PresentationFormat>Произвольный</PresentationFormat>
  <Paragraphs>67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User25</dc:creator>
  <cp:lastModifiedBy>Ира</cp:lastModifiedBy>
  <cp:revision>154</cp:revision>
  <dcterms:created xsi:type="dcterms:W3CDTF">2020-06-03T10:51:19Z</dcterms:created>
  <dcterms:modified xsi:type="dcterms:W3CDTF">2023-06-10T18:56:48Z</dcterms:modified>
</cp:coreProperties>
</file>