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media/audio11.wav" ContentType="audio/x-wav"/>
  <Override PartName="/ppt/media/audio21.wav" ContentType="audio/x-wav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78" r:id="rId5"/>
    <p:sldId id="277" r:id="rId6"/>
    <p:sldId id="276" r:id="rId7"/>
    <p:sldId id="275" r:id="rId8"/>
    <p:sldId id="274" r:id="rId9"/>
    <p:sldId id="273" r:id="rId10"/>
    <p:sldId id="272" r:id="rId11"/>
    <p:sldId id="271" r:id="rId12"/>
    <p:sldId id="270" r:id="rId13"/>
    <p:sldId id="269" r:id="rId14"/>
    <p:sldId id="268" r:id="rId15"/>
    <p:sldId id="267" r:id="rId16"/>
    <p:sldId id="266" r:id="rId17"/>
    <p:sldId id="265" r:id="rId18"/>
    <p:sldId id="264" r:id="rId19"/>
    <p:sldId id="263" r:id="rId20"/>
    <p:sldId id="262" r:id="rId21"/>
    <p:sldId id="257" r:id="rId22"/>
    <p:sldId id="259" r:id="rId23"/>
    <p:sldId id="26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E97"/>
    <a:srgbClr val="FB0D29"/>
    <a:srgbClr val="FC3F55"/>
    <a:srgbClr val="009A9A"/>
    <a:srgbClr val="A106E6"/>
    <a:srgbClr val="F39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34587" autoAdjust="0"/>
    <p:restoredTop sz="94660" autoAdjust="0"/>
  </p:normalViewPr>
  <p:slideViewPr>
    <p:cSldViewPr snapToGrid="0" showGuides="1">
      <p:cViewPr varScale="1">
        <p:scale>
          <a:sx n="84" d="100"/>
          <a:sy n="84" d="100"/>
        </p:scale>
        <p:origin x="-1258" y="-62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A046-AEA1-4F2F-AF18-8058AEDFB9B5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5FE4D-46C8-4CA0-92CC-4CA0028973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3957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A046-AEA1-4F2F-AF18-8058AEDFB9B5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5FE4D-46C8-4CA0-92CC-4CA0028973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4024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A046-AEA1-4F2F-AF18-8058AEDFB9B5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5FE4D-46C8-4CA0-92CC-4CA0028973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3275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A046-AEA1-4F2F-AF18-8058AEDFB9B5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5FE4D-46C8-4CA0-92CC-4CA0028973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8417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A046-AEA1-4F2F-AF18-8058AEDFB9B5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5FE4D-46C8-4CA0-92CC-4CA0028973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0257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A046-AEA1-4F2F-AF18-8058AEDFB9B5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5FE4D-46C8-4CA0-92CC-4CA0028973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8289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A046-AEA1-4F2F-AF18-8058AEDFB9B5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5FE4D-46C8-4CA0-92CC-4CA0028973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3102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A046-AEA1-4F2F-AF18-8058AEDFB9B5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5FE4D-46C8-4CA0-92CC-4CA0028973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7514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A046-AEA1-4F2F-AF18-8058AEDFB9B5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5FE4D-46C8-4CA0-92CC-4CA0028973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0192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A046-AEA1-4F2F-AF18-8058AEDFB9B5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5FE4D-46C8-4CA0-92CC-4CA0028973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2133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A046-AEA1-4F2F-AF18-8058AEDFB9B5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5FE4D-46C8-4CA0-92CC-4CA0028973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2525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0A046-AEA1-4F2F-AF18-8058AEDFB9B5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5FE4D-46C8-4CA0-92CC-4CA0028973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1737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kupidonia.ru/viktoriny/test-ugadaj-zhivotnoe-po-opisaniju-for-zen?ysclid=lipv8ymo8m888573771" TargetMode="External"/><Relationship Id="rId5" Type="http://schemas.openxmlformats.org/officeDocument/2006/relationships/slide" Target="slide23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image" Target="../media/image2.png"/><Relationship Id="rId21" Type="http://schemas.openxmlformats.org/officeDocument/2006/relationships/slide" Target="slide20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" Type="http://schemas.openxmlformats.org/officeDocument/2006/relationships/image" Target="../media/image1.png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1.wav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cdn5.vectorstock.com/i/1000x1000/42/54/girl-with-different-expressions-vector-8384254.jpg" TargetMode="External"/><Relationship Id="rId2" Type="http://schemas.openxmlformats.org/officeDocument/2006/relationships/hyperlink" Target="https://i.pinimg.com/originals/9e/16/8b/9e168bc1b161edee54c7f14b8affe7d7.jpg" TargetMode="Externa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/>
        </p:nvSpPr>
        <p:spPr>
          <a:xfrm rot="5400000">
            <a:off x="2977498" y="-1602605"/>
            <a:ext cx="1973180" cy="5467151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3366" y="500761"/>
            <a:ext cx="4200809" cy="65808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400" b="1" dirty="0" smtClean="0">
                <a:solidFill>
                  <a:srgbClr val="009A9A"/>
                </a:solidFill>
              </a:rPr>
              <a:t>Давайте поиграем!</a:t>
            </a:r>
            <a:endParaRPr lang="ru-RU" sz="4400" b="1" dirty="0">
              <a:solidFill>
                <a:srgbClr val="009A9A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4541" y="5867629"/>
            <a:ext cx="4217986" cy="659331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Подготовила  </a:t>
            </a:r>
          </a:p>
          <a:p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Григорьева Г.В., методист МКДОУ Сортавальского МР РК ДС №23</a:t>
            </a:r>
            <a:endParaRPr lang="ru-RU" sz="1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897"/>
          <a:stretch/>
        </p:blipFill>
        <p:spPr>
          <a:xfrm flipH="1">
            <a:off x="6697663" y="144380"/>
            <a:ext cx="2446338" cy="5804033"/>
          </a:xfrm>
          <a:prstGeom prst="rect">
            <a:avLst/>
          </a:prstGeom>
        </p:spPr>
      </p:pic>
      <p:sp>
        <p:nvSpPr>
          <p:cNvPr id="4" name="Прямоугольный треугольник 3"/>
          <p:cNvSpPr/>
          <p:nvPr/>
        </p:nvSpPr>
        <p:spPr>
          <a:xfrm rot="16200000">
            <a:off x="6988259" y="4702258"/>
            <a:ext cx="1500906" cy="2810577"/>
          </a:xfrm>
          <a:prstGeom prst="rtTriangle">
            <a:avLst/>
          </a:prstGeom>
          <a:solidFill>
            <a:srgbClr val="F39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ый треугольник 4"/>
          <p:cNvSpPr/>
          <p:nvPr/>
        </p:nvSpPr>
        <p:spPr>
          <a:xfrm rot="5400000">
            <a:off x="-2088683" y="2088684"/>
            <a:ext cx="5678906" cy="1501541"/>
          </a:xfrm>
          <a:prstGeom prst="rtTriangle">
            <a:avLst/>
          </a:prstGeom>
          <a:solidFill>
            <a:srgbClr val="FC3F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51338" b="69958"/>
          <a:stretch/>
        </p:blipFill>
        <p:spPr>
          <a:xfrm flipH="1">
            <a:off x="68347" y="4436874"/>
            <a:ext cx="2576194" cy="23856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53953" y="1656784"/>
            <a:ext cx="5664494" cy="1629250"/>
          </a:xfrm>
          <a:prstGeom prst="rect">
            <a:avLst/>
          </a:prstGeom>
          <a:solidFill>
            <a:srgbClr val="009A9A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24500" cmpd="dbl">
                  <a:solidFill>
                    <a:srgbClr val="004E97"/>
                  </a:solidFill>
                  <a:prstDash val="solid"/>
                  <a:miter lim="800000"/>
                </a:ln>
                <a:solidFill>
                  <a:srgbClr val="FB0D29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Угадай животное по описанию </a:t>
            </a:r>
            <a:endParaRPr lang="ru-RU" sz="4800" b="1" dirty="0">
              <a:ln w="24500" cmpd="dbl">
                <a:solidFill>
                  <a:srgbClr val="004E97"/>
                </a:solidFill>
                <a:prstDash val="solid"/>
                <a:miter lim="800000"/>
              </a:ln>
              <a:solidFill>
                <a:srgbClr val="FB0D29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6697661" y="97200"/>
            <a:ext cx="2477255" cy="2454458"/>
          </a:xfrm>
          <a:prstGeom prst="rect">
            <a:avLst/>
          </a:prstGeom>
        </p:spPr>
      </p:pic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661709" y="6134013"/>
            <a:ext cx="1347537" cy="606395"/>
          </a:xfrm>
          <a:prstGeom prst="rightArrow">
            <a:avLst>
              <a:gd name="adj1" fmla="val 50000"/>
              <a:gd name="adj2" fmla="val 145238"/>
            </a:avLst>
          </a:prstGeom>
          <a:solidFill>
            <a:srgbClr val="004E9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Начать </a:t>
            </a:r>
            <a:endParaRPr lang="ru-RU" sz="2000" dirty="0"/>
          </a:p>
        </p:txBody>
      </p:sp>
      <p:sp>
        <p:nvSpPr>
          <p:cNvPr id="13" name="Управляющая кнопка: сведения 12">
            <a:hlinkClick r:id="rId5" action="ppaction://hlinksldjump" highlightClick="1"/>
          </p:cNvPr>
          <p:cNvSpPr/>
          <p:nvPr/>
        </p:nvSpPr>
        <p:spPr>
          <a:xfrm>
            <a:off x="185300" y="144380"/>
            <a:ext cx="433137" cy="365759"/>
          </a:xfrm>
          <a:prstGeom prst="actionButtonInformation">
            <a:avLst/>
          </a:prstGeom>
          <a:solidFill>
            <a:srgbClr val="FC3F5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763991" y="3330058"/>
            <a:ext cx="42082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С применением технологического приёма «Эмоции». </a:t>
            </a:r>
          </a:p>
          <a:p>
            <a:pPr algn="ctr"/>
            <a:r>
              <a:rPr lang="ru-RU" dirty="0" smtClean="0"/>
              <a:t>Автор приёма – Н.Н Коломина</a:t>
            </a:r>
          </a:p>
          <a:p>
            <a:pPr algn="ctr"/>
            <a:r>
              <a:rPr lang="ru-RU" dirty="0" smtClean="0"/>
              <a:t>Автор шаблона –Н.Н.Коломина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240731" y="429819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hlinkClick r:id="rId6"/>
              </a:rPr>
              <a:t>Вопросы для викторины-  Тест: Угадай животное по описанию - пройти тест </a:t>
            </a:r>
            <a:r>
              <a:rPr lang="ru-RU" dirty="0" err="1" smtClean="0">
                <a:hlinkClick r:id="rId6"/>
              </a:rPr>
              <a:t>онлайн</a:t>
            </a:r>
            <a:r>
              <a:rPr lang="ru-RU" dirty="0" smtClean="0">
                <a:hlinkClick r:id="rId6"/>
              </a:rPr>
              <a:t> - игра - вопросы с ответами - скачать бесплатно (</a:t>
            </a:r>
            <a:r>
              <a:rPr lang="ru-RU" dirty="0" err="1" smtClean="0">
                <a:hlinkClick r:id="rId6"/>
              </a:rPr>
              <a:t>kupidonia.ru</a:t>
            </a:r>
            <a:r>
              <a:rPr lang="ru-RU" dirty="0" smtClean="0">
                <a:hlinkClick r:id="rId6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602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2" y="724277"/>
            <a:ext cx="5823284" cy="2480649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/>
              <a:t>Это животное — фольклорный персонаж многих народов мира. И везде оно прославилось своим умом и хитростью.</a:t>
            </a:r>
            <a:endParaRPr lang="ru-RU" sz="3600" dirty="0"/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Слон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Обезьяна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Лиса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6283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2" y="615636"/>
            <a:ext cx="5823284" cy="2697932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Это морское животное живет на Крайнем Севере и вооружено длинными бивнями. А еще в честь него названо зимнее купание у людей.</a:t>
            </a:r>
          </a:p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Тюлень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Нерпа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Морж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Морской котик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2775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2" y="400262"/>
            <a:ext cx="5823284" cy="2525818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/>
              <a:t>Этих рыб за их прожорливость обзывают речными гиенами. А еще они умеют издавать различные звуки. Фраза «молчаливы как рыба» сказана явно не про них.</a:t>
            </a:r>
            <a:endParaRPr lang="ru-RU" sz="2800" dirty="0"/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Скаты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Угри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Акулы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Пираньи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4104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1" y="689973"/>
            <a:ext cx="5942885" cy="2750344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/>
              <a:t>Эта кошка — самая крупная среди семейства кошачьих. Из-за угрозы исчезновения охота на нее сегодня запрещена во всем мире. Среди этих животных встречаются людоеды. Именно такой был описан в знаменитой сказке Киплинга «</a:t>
            </a:r>
            <a:r>
              <a:rPr lang="ru-RU" sz="2800" dirty="0" err="1" smtClean="0"/>
              <a:t>Маугли</a:t>
            </a:r>
            <a:r>
              <a:rPr lang="ru-RU" sz="2800" dirty="0" smtClean="0"/>
              <a:t>».</a:t>
            </a:r>
            <a:endParaRPr lang="ru-RU" sz="2800" dirty="0"/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Тигр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Лев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Ягуар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Пума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5490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2" y="400262"/>
            <a:ext cx="5823284" cy="2525818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Эта человекообразная обезьяна живет на деревьях и ведёт одиночный образ жизни.</a:t>
            </a:r>
          </a:p>
          <a:p>
            <a:pPr algn="ctr"/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Шимпанзе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Орангутан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Горилла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Макака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2656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2" y="253497"/>
            <a:ext cx="5823284" cy="3367889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Это животное стало последним представителем диких быков в Европе. В 20-х годах прошлого века в дикой природе был убит последний представитель этого вида. Только благодаря усилиям зоопарков и частных лиц удалось их сохранить и даже начать возвращать в природу.</a:t>
            </a:r>
          </a:p>
          <a:p>
            <a:pPr algn="ctr"/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Бизон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Овцебык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Тур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Зубр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9240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2" y="751438"/>
            <a:ext cx="5823284" cy="2661718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/>
              <a:t>Эта птица имеет длинные ноги и гибкую шею. Цвет оперения этих птиц зависит от того, что они едят.  В зоопарках, чтобы сохранить их </a:t>
            </a:r>
            <a:r>
              <a:rPr lang="ru-RU" sz="2800" dirty="0" err="1" smtClean="0"/>
              <a:t>ярко-розовый</a:t>
            </a:r>
            <a:r>
              <a:rPr lang="ru-RU" sz="2800" dirty="0" smtClean="0"/>
              <a:t> цвет, их кормят продуктами, богатыми природным пигментом каротином.</a:t>
            </a:r>
            <a:endParaRPr lang="ru-RU" sz="2800" dirty="0"/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Фламинго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Аист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Журавль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Цапля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5437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2" y="400262"/>
            <a:ext cx="5823284" cy="2525818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/>
              <a:t>Это животное — единственное из семейства псовых меняет зимой окрас шерсти. Представители это вида обитают за Северным Полярным кругом.</a:t>
            </a:r>
            <a:endParaRPr lang="ru-RU" sz="3200" dirty="0"/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Песец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Куница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Полярная лиса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Шакал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9240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2" y="642795"/>
            <a:ext cx="5823284" cy="2562131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/>
              <a:t>Эта ящерица умеет менять окраску тела, вращать каждым глазом по отдельности и является обладателем длинного языка, с помощью которого она ловит насекомых.</a:t>
            </a:r>
            <a:endParaRPr lang="ru-RU" sz="3200" dirty="0"/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Веретенница</a:t>
            </a:r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Хамелеон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Геккон</a:t>
            </a:r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Варан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7044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2" y="400262"/>
            <a:ext cx="5823284" cy="2525818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/>
              <a:t>Латинским названием этой змеи называют длинный узкий шарф из меха или перьев. Именно его измеряли в знаменитом мультике обезьяна и слонёнок.</a:t>
            </a:r>
            <a:endParaRPr lang="ru-RU" sz="2800" dirty="0"/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Питон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Анаконда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Гадюка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Удав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8966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 flipH="1">
            <a:off x="85854" y="461727"/>
            <a:ext cx="2609220" cy="6190475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51338" b="69958"/>
          <a:stretch/>
        </p:blipFill>
        <p:spPr>
          <a:xfrm>
            <a:off x="1288564" y="4425913"/>
            <a:ext cx="2469915" cy="2287232"/>
          </a:xfrm>
          <a:prstGeom prst="rect">
            <a:avLst/>
          </a:prstGeom>
        </p:spPr>
      </p:pic>
      <p:sp>
        <p:nvSpPr>
          <p:cNvPr id="30" name="Полилиния 29"/>
          <p:cNvSpPr/>
          <p:nvPr/>
        </p:nvSpPr>
        <p:spPr>
          <a:xfrm>
            <a:off x="3229421" y="2310063"/>
            <a:ext cx="5770200" cy="376347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2685449" y="182880"/>
            <a:ext cx="6314172" cy="2021305"/>
          </a:xfrm>
          <a:prstGeom prst="wedgeRoundRectCallout">
            <a:avLst>
              <a:gd name="adj1" fmla="val -54674"/>
              <a:gd name="adj2" fmla="val -5357"/>
              <a:gd name="adj3" fmla="val 16667"/>
            </a:avLst>
          </a:prstGeom>
          <a:solidFill>
            <a:srgbClr val="FC3F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 вопрос!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>
            <a:hlinkClick r:id="rId4" action="ppaction://hlinksldjump"/>
          </p:cNvPr>
          <p:cNvSpPr>
            <a:spLocks noChangeAspect="1"/>
          </p:cNvSpPr>
          <p:nvPr/>
        </p:nvSpPr>
        <p:spPr>
          <a:xfrm>
            <a:off x="3239953" y="2845738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вал 6">
            <a:hlinkClick r:id="rId5" action="ppaction://hlinksldjump"/>
          </p:cNvPr>
          <p:cNvSpPr>
            <a:spLocks noChangeAspect="1"/>
          </p:cNvSpPr>
          <p:nvPr/>
        </p:nvSpPr>
        <p:spPr>
          <a:xfrm>
            <a:off x="4114248" y="2845738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вал 7">
            <a:hlinkClick r:id="rId6" action="ppaction://hlinksldjump"/>
          </p:cNvPr>
          <p:cNvSpPr>
            <a:spLocks noChangeAspect="1"/>
          </p:cNvSpPr>
          <p:nvPr/>
        </p:nvSpPr>
        <p:spPr>
          <a:xfrm>
            <a:off x="4988543" y="2845738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вал 8">
            <a:hlinkClick r:id="rId7" action="ppaction://hlinksldjump"/>
          </p:cNvPr>
          <p:cNvSpPr>
            <a:spLocks noChangeAspect="1"/>
          </p:cNvSpPr>
          <p:nvPr/>
        </p:nvSpPr>
        <p:spPr>
          <a:xfrm>
            <a:off x="5862838" y="2845738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вал 9">
            <a:hlinkClick r:id="rId8" action="ppaction://hlinksldjump"/>
          </p:cNvPr>
          <p:cNvSpPr>
            <a:spLocks noChangeAspect="1"/>
          </p:cNvSpPr>
          <p:nvPr/>
        </p:nvSpPr>
        <p:spPr>
          <a:xfrm>
            <a:off x="6737133" y="2845738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>
            <a:hlinkClick r:id="rId9" action="ppaction://hlinksldjump"/>
          </p:cNvPr>
          <p:cNvSpPr>
            <a:spLocks noChangeAspect="1"/>
          </p:cNvSpPr>
          <p:nvPr/>
        </p:nvSpPr>
        <p:spPr>
          <a:xfrm>
            <a:off x="7611428" y="2845738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>
            <a:hlinkClick r:id="rId10" action="ppaction://hlinksldjump"/>
          </p:cNvPr>
          <p:cNvSpPr>
            <a:spLocks noChangeAspect="1"/>
          </p:cNvSpPr>
          <p:nvPr/>
        </p:nvSpPr>
        <p:spPr>
          <a:xfrm>
            <a:off x="3239953" y="3741416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вал 12">
            <a:hlinkClick r:id="rId11" action="ppaction://hlinksldjump"/>
          </p:cNvPr>
          <p:cNvSpPr>
            <a:spLocks noChangeAspect="1"/>
          </p:cNvSpPr>
          <p:nvPr/>
        </p:nvSpPr>
        <p:spPr>
          <a:xfrm>
            <a:off x="4114248" y="3741416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>
            <a:hlinkClick r:id="rId12" action="ppaction://hlinksldjump"/>
          </p:cNvPr>
          <p:cNvSpPr>
            <a:spLocks noChangeAspect="1"/>
          </p:cNvSpPr>
          <p:nvPr/>
        </p:nvSpPr>
        <p:spPr>
          <a:xfrm>
            <a:off x="4988543" y="3741416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>
            <a:hlinkClick r:id="rId13" action="ppaction://hlinksldjump"/>
          </p:cNvPr>
          <p:cNvSpPr>
            <a:spLocks noChangeAspect="1"/>
          </p:cNvSpPr>
          <p:nvPr/>
        </p:nvSpPr>
        <p:spPr>
          <a:xfrm>
            <a:off x="5862838" y="3741416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Овал 15">
            <a:hlinkClick r:id="rId14" action="ppaction://hlinksldjump"/>
          </p:cNvPr>
          <p:cNvSpPr>
            <a:spLocks noChangeAspect="1"/>
          </p:cNvSpPr>
          <p:nvPr/>
        </p:nvSpPr>
        <p:spPr>
          <a:xfrm>
            <a:off x="6737133" y="3741416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Овал 16">
            <a:hlinkClick r:id="rId15" action="ppaction://hlinksldjump"/>
          </p:cNvPr>
          <p:cNvSpPr>
            <a:spLocks noChangeAspect="1"/>
          </p:cNvSpPr>
          <p:nvPr/>
        </p:nvSpPr>
        <p:spPr>
          <a:xfrm>
            <a:off x="7611428" y="3741416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 17">
            <a:hlinkClick r:id="rId16" action="ppaction://hlinksldjump"/>
          </p:cNvPr>
          <p:cNvSpPr>
            <a:spLocks noChangeAspect="1"/>
          </p:cNvSpPr>
          <p:nvPr/>
        </p:nvSpPr>
        <p:spPr>
          <a:xfrm>
            <a:off x="3239953" y="4637094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Овал 18">
            <a:hlinkClick r:id="rId17" action="ppaction://hlinksldjump"/>
          </p:cNvPr>
          <p:cNvSpPr>
            <a:spLocks noChangeAspect="1"/>
          </p:cNvSpPr>
          <p:nvPr/>
        </p:nvSpPr>
        <p:spPr>
          <a:xfrm>
            <a:off x="4114248" y="4637094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Овал 19">
            <a:hlinkClick r:id="rId18" action="ppaction://hlinksldjump"/>
          </p:cNvPr>
          <p:cNvSpPr>
            <a:spLocks noChangeAspect="1"/>
          </p:cNvSpPr>
          <p:nvPr/>
        </p:nvSpPr>
        <p:spPr>
          <a:xfrm>
            <a:off x="4988543" y="4637094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Овал 20">
            <a:hlinkClick r:id="rId19" action="ppaction://hlinksldjump"/>
          </p:cNvPr>
          <p:cNvSpPr>
            <a:spLocks noChangeAspect="1"/>
          </p:cNvSpPr>
          <p:nvPr/>
        </p:nvSpPr>
        <p:spPr>
          <a:xfrm>
            <a:off x="5862838" y="4637094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Овал 21">
            <a:hlinkClick r:id="rId20" action="ppaction://hlinksldjump"/>
          </p:cNvPr>
          <p:cNvSpPr>
            <a:spLocks noChangeAspect="1"/>
          </p:cNvSpPr>
          <p:nvPr/>
        </p:nvSpPr>
        <p:spPr>
          <a:xfrm>
            <a:off x="6737133" y="4637094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Овал 22">
            <a:hlinkClick r:id="rId21" action="ppaction://hlinksldjump"/>
          </p:cNvPr>
          <p:cNvSpPr>
            <a:spLocks noChangeAspect="1"/>
          </p:cNvSpPr>
          <p:nvPr/>
        </p:nvSpPr>
        <p:spPr>
          <a:xfrm>
            <a:off x="7611428" y="4637094"/>
            <a:ext cx="912680" cy="912680"/>
          </a:xfrm>
          <a:prstGeom prst="ellipse">
            <a:avLst/>
          </a:prstGeom>
          <a:solidFill>
            <a:srgbClr val="009A9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Прямоугольный треугольник 31"/>
          <p:cNvSpPr/>
          <p:nvPr/>
        </p:nvSpPr>
        <p:spPr>
          <a:xfrm rot="16200000">
            <a:off x="6988259" y="4702258"/>
            <a:ext cx="1500906" cy="2810577"/>
          </a:xfrm>
          <a:prstGeom prst="rtTriangle">
            <a:avLst/>
          </a:prstGeom>
          <a:solidFill>
            <a:srgbClr val="F39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Умножение 32">
            <a:hlinkClick r:id="" action="ppaction://hlinkshowjump?jump=endshow"/>
          </p:cNvPr>
          <p:cNvSpPr/>
          <p:nvPr/>
        </p:nvSpPr>
        <p:spPr>
          <a:xfrm>
            <a:off x="8383604" y="6118943"/>
            <a:ext cx="616017" cy="625642"/>
          </a:xfrm>
          <a:prstGeom prst="mathMultiply">
            <a:avLst/>
          </a:prstGeom>
          <a:solidFill>
            <a:srgbClr val="FC3F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8345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2" y="400262"/>
            <a:ext cx="5823284" cy="2525818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/>
              <a:t>Это животное — самая большая из сохранившихся до наших дней ящериц. Их разновидность, живущую на острове </a:t>
            </a:r>
            <a:r>
              <a:rPr lang="ru-RU" sz="2800" dirty="0" err="1" smtClean="0"/>
              <a:t>Комодо</a:t>
            </a:r>
            <a:r>
              <a:rPr lang="ru-RU" sz="2800" dirty="0" smtClean="0"/>
              <a:t> даже называют драконом.</a:t>
            </a:r>
            <a:endParaRPr lang="ru-RU" sz="2800" dirty="0"/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Геккон</a:t>
            </a:r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Хамелеон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Варан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Игуана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107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08007" y="5458915"/>
            <a:ext cx="2608447" cy="767877"/>
          </a:xfrm>
          <a:prstGeom prst="ellipse">
            <a:avLst/>
          </a:prstGeom>
          <a:pattFill prst="dkHorz">
            <a:fgClr>
              <a:schemeClr val="bg2">
                <a:lumMod val="9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 rot="2461436">
            <a:off x="3203469" y="961008"/>
            <a:ext cx="4590311" cy="5635960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https://cdn5.vectorstock.com/i/1000x1000/42/54/girl-with-different-expressions-vector-8384254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4803" b="8881"/>
          <a:stretch/>
        </p:blipFill>
        <p:spPr bwMode="auto">
          <a:xfrm>
            <a:off x="308007" y="1126172"/>
            <a:ext cx="2091417" cy="495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5682" y="1126172"/>
            <a:ext cx="2113437" cy="2047598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3330341" y="1348609"/>
            <a:ext cx="5669280" cy="2021305"/>
          </a:xfrm>
          <a:prstGeom prst="wedgeRoundRectCallout">
            <a:avLst>
              <a:gd name="adj1" fmla="val -66260"/>
              <a:gd name="adj2" fmla="val 3691"/>
              <a:gd name="adj3" fmla="val 16667"/>
            </a:avLst>
          </a:prstGeom>
          <a:solidFill>
            <a:srgbClr val="A10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Ах, какой же ты молодец!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36881" r="53791" b="34873"/>
          <a:stretch/>
        </p:blipFill>
        <p:spPr>
          <a:xfrm>
            <a:off x="6674418" y="4571999"/>
            <a:ext cx="2325203" cy="2131984"/>
          </a:xfrm>
          <a:prstGeom prst="rect">
            <a:avLst/>
          </a:prstGeom>
        </p:spPr>
      </p:pic>
      <p:sp>
        <p:nvSpPr>
          <p:cNvPr id="8" name="Блок-схема: процесс 7">
            <a:hlinkClick r:id="rId6" action="ppaction://hlinksldjump"/>
          </p:cNvPr>
          <p:cNvSpPr/>
          <p:nvPr/>
        </p:nvSpPr>
        <p:spPr>
          <a:xfrm>
            <a:off x="2683692" y="6080269"/>
            <a:ext cx="3224463" cy="436034"/>
          </a:xfrm>
          <a:prstGeom prst="flowChartProcess">
            <a:avLst/>
          </a:prstGeom>
          <a:solidFill>
            <a:srgbClr val="FC3F55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ый треугольник 8"/>
          <p:cNvSpPr/>
          <p:nvPr/>
        </p:nvSpPr>
        <p:spPr>
          <a:xfrm rot="5400000">
            <a:off x="1530417" y="-1530417"/>
            <a:ext cx="914400" cy="3975234"/>
          </a:xfrm>
          <a:prstGeom prst="rtTriangle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98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>
        <p:sndAc>
          <p:stSnd>
            <p:snd r:embed="rId7" name="applause.wav"/>
          </p:stSnd>
        </p:sndAc>
      </p:transition>
    </mc:Choice>
    <mc:Fallback>
      <p:transition spd="slow" advClick="0"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308007" y="5458915"/>
            <a:ext cx="2608447" cy="767877"/>
          </a:xfrm>
          <a:prstGeom prst="ellipse">
            <a:avLst/>
          </a:prstGeom>
          <a:pattFill prst="dkHorz">
            <a:fgClr>
              <a:schemeClr val="bg2">
                <a:lumMod val="9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 rot="2461436">
            <a:off x="3234198" y="850407"/>
            <a:ext cx="4651350" cy="5809361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https://cdn5.vectorstock.com/i/1000x1000/42/54/girl-with-different-expressions-vector-8384254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4803" b="8881"/>
          <a:stretch/>
        </p:blipFill>
        <p:spPr bwMode="auto">
          <a:xfrm>
            <a:off x="308007" y="1126172"/>
            <a:ext cx="2091417" cy="495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9903" y="1058779"/>
            <a:ext cx="2129093" cy="2031428"/>
          </a:xfrm>
          <a:prstGeom prst="rect">
            <a:avLst/>
          </a:prstGeom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3451302" y="1126172"/>
            <a:ext cx="4668251" cy="2021305"/>
          </a:xfrm>
          <a:prstGeom prst="wedgeRoundRectCallout">
            <a:avLst>
              <a:gd name="adj1" fmla="val -75697"/>
              <a:gd name="adj2" fmla="val 22262"/>
              <a:gd name="adj3" fmla="val 16667"/>
            </a:avLst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Ой, подумай ещё…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2899" t="37921" r="941" b="35022"/>
          <a:stretch/>
        </p:blipFill>
        <p:spPr>
          <a:xfrm>
            <a:off x="6481714" y="4485373"/>
            <a:ext cx="2517907" cy="2213811"/>
          </a:xfrm>
          <a:prstGeom prst="rect">
            <a:avLst/>
          </a:prstGeom>
        </p:spPr>
      </p:pic>
      <p:sp>
        <p:nvSpPr>
          <p:cNvPr id="7" name="Блок-схема: процесс 6">
            <a:hlinkClick r:id="" action="ppaction://hlinkshowjump?jump=lastslideviewed"/>
          </p:cNvPr>
          <p:cNvSpPr/>
          <p:nvPr/>
        </p:nvSpPr>
        <p:spPr>
          <a:xfrm>
            <a:off x="2683692" y="6080269"/>
            <a:ext cx="3224463" cy="436034"/>
          </a:xfrm>
          <a:prstGeom prst="flowChartProcess">
            <a:avLst/>
          </a:prstGeom>
          <a:solidFill>
            <a:srgbClr val="A106E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вопросу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ый треугольник 7"/>
          <p:cNvSpPr/>
          <p:nvPr/>
        </p:nvSpPr>
        <p:spPr>
          <a:xfrm rot="5400000">
            <a:off x="1530417" y="-1530417"/>
            <a:ext cx="914400" cy="3975234"/>
          </a:xfrm>
          <a:prstGeom prst="rtTriangle">
            <a:avLst/>
          </a:prstGeom>
          <a:solidFill>
            <a:srgbClr val="FC3F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6732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>
        <p:sndAc>
          <p:stSnd>
            <p:snd r:embed="rId6" name="voltage.wav"/>
          </p:stSnd>
        </p:sndAc>
      </p:transition>
    </mc:Choice>
    <mc:Fallback>
      <p:transition spd="slow" advClick="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A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1381" y="202131"/>
            <a:ext cx="8710863" cy="6429675"/>
          </a:xfrm>
          <a:prstGeom prst="roundRect">
            <a:avLst>
              <a:gd name="adj" fmla="val 648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7199" y="410761"/>
            <a:ext cx="455756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hlinkClick r:id="rId2"/>
              </a:rPr>
              <a:t>https://i.pinimg.com/originals/9e/16/8b/9e168bc1b161edee54c7f14b8affe7d7.jpg</a:t>
            </a:r>
            <a:endParaRPr lang="ru-RU" sz="2800" dirty="0" smtClean="0"/>
          </a:p>
          <a:p>
            <a:endParaRPr lang="ru-RU" sz="2800" dirty="0" smtClean="0">
              <a:hlinkClick r:id="rId3"/>
            </a:endParaRPr>
          </a:p>
          <a:p>
            <a:r>
              <a:rPr lang="en-US" sz="2800" dirty="0" smtClean="0">
                <a:hlinkClick r:id="rId3"/>
              </a:rPr>
              <a:t>https://cdn5.vectorstock.com/i/1000x1000/42/54/girl-with-different-expressions-vector-8384254.jpg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027468" y="5794408"/>
            <a:ext cx="616017" cy="625642"/>
          </a:xfrm>
          <a:prstGeom prst="mathMultiply">
            <a:avLst/>
          </a:prstGeom>
          <a:solidFill>
            <a:srgbClr val="FC3F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7440328" y="5914724"/>
            <a:ext cx="442762" cy="385010"/>
          </a:xfrm>
          <a:prstGeom prst="actionButtonReturn">
            <a:avLst/>
          </a:prstGeom>
          <a:solidFill>
            <a:srgbClr val="FC3F5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s://i.pinimg.com/originals/9e/16/8b/9e168bc1b161edee54c7f14b8affe7d7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841" t="75140"/>
          <a:stretch/>
        </p:blipFill>
        <p:spPr bwMode="auto">
          <a:xfrm>
            <a:off x="3304514" y="3347699"/>
            <a:ext cx="4031127" cy="3057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49222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2" y="400262"/>
            <a:ext cx="5823284" cy="2949520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Волк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Койот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Шакал 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Лиса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процесс 12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98353" y="787652"/>
            <a:ext cx="573989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Самый крупный представитель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семейства псовых.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Именно их называют санитарами леса.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2465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2" y="400261"/>
            <a:ext cx="5823284" cy="3157751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cs typeface="Times New Roman" pitchFamily="18" charset="0"/>
              </a:rPr>
              <a:t>Этот заяц меняет зимой окраску шерсти на белую, темными остаются только кончики ушей. Этим он отличается от других представителей этого семейства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Русак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Беляк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Толай</a:t>
            </a:r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Кролик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5081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2" y="298764"/>
            <a:ext cx="5823284" cy="2627316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800" dirty="0" smtClean="0">
                <a:cs typeface="Times New Roman" pitchFamily="18" charset="0"/>
              </a:rPr>
              <a:t>Этот зверек — ближайший родственник белок. У него вдоль спины идут пять тёмных полосок. Именно он послужил прототипом при создании главных героев детского мультфильма «Чип и Дейл спешат на помощь».</a:t>
            </a:r>
          </a:p>
          <a:p>
            <a:pPr algn="ctr"/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Бурундук  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Сурок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Луговая собачка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Барсук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1966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2" y="400261"/>
            <a:ext cx="5823284" cy="2967627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Африканская кошка, чемпион по скоростному бегу на короткие дистанции. 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Лев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Ягуар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Гепард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Леопард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525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2" y="400261"/>
            <a:ext cx="5823284" cy="3139644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cs typeface="Times New Roman" pitchFamily="18" charset="0"/>
              </a:rPr>
              <a:t>Это животное покрыто иглами, которые слабо держатся. Хищник, попытавшийся схватить этого зверька рискует сам стать на него похожим из-за иголок, которые зверёк в нем оставит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Еж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Ехидна 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Дикобраз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Броненосец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681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2" y="400261"/>
            <a:ext cx="5823284" cy="3067215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cs typeface="Times New Roman" pitchFamily="18" charset="0"/>
              </a:rPr>
              <a:t>Представители этого вида живут колониями и высматривают врага, стоя на задних лапах столбиками. В мультипликации этого зверька можно встретить среди главных героев диснеевского мультфильма «Король Лев».</a:t>
            </a:r>
            <a:endParaRPr lang="ru-RU" sz="2800" dirty="0"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Сурикат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Сурок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Бобер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Тушканчик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859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46066" y="63669"/>
            <a:ext cx="6372748" cy="6701498"/>
          </a:xfrm>
          <a:custGeom>
            <a:avLst/>
            <a:gdLst>
              <a:gd name="connsiteX0" fmla="*/ 2706759 w 6372748"/>
              <a:gd name="connsiteY0" fmla="*/ 3708 h 6701498"/>
              <a:gd name="connsiteX1" fmla="*/ 2331374 w 6372748"/>
              <a:gd name="connsiteY1" fmla="*/ 157712 h 6701498"/>
              <a:gd name="connsiteX2" fmla="*/ 1397723 w 6372748"/>
              <a:gd name="connsiteY2" fmla="*/ 80710 h 6701498"/>
              <a:gd name="connsiteX3" fmla="*/ 772081 w 6372748"/>
              <a:gd name="connsiteY3" fmla="*/ 90335 h 6701498"/>
              <a:gd name="connsiteX4" fmla="*/ 637328 w 6372748"/>
              <a:gd name="connsiteY4" fmla="*/ 398344 h 6701498"/>
              <a:gd name="connsiteX5" fmla="*/ 88688 w 6372748"/>
              <a:gd name="connsiteY5" fmla="*/ 956609 h 6701498"/>
              <a:gd name="connsiteX6" fmla="*/ 2060 w 6372748"/>
              <a:gd name="connsiteY6" fmla="*/ 1726630 h 6701498"/>
              <a:gd name="connsiteX7" fmla="*/ 98313 w 6372748"/>
              <a:gd name="connsiteY7" fmla="*/ 2410024 h 6701498"/>
              <a:gd name="connsiteX8" fmla="*/ 541075 w 6372748"/>
              <a:gd name="connsiteY8" fmla="*/ 3151169 h 6701498"/>
              <a:gd name="connsiteX9" fmla="*/ 521825 w 6372748"/>
              <a:gd name="connsiteY9" fmla="*/ 3526554 h 6701498"/>
              <a:gd name="connsiteX10" fmla="*/ 127189 w 6372748"/>
              <a:gd name="connsiteY10" fmla="*/ 4017443 h 6701498"/>
              <a:gd name="connsiteX11" fmla="*/ 849083 w 6372748"/>
              <a:gd name="connsiteY11" fmla="*/ 6471885 h 6701498"/>
              <a:gd name="connsiteX12" fmla="*/ 2437252 w 6372748"/>
              <a:gd name="connsiteY12" fmla="*/ 6558512 h 6701498"/>
              <a:gd name="connsiteX13" fmla="*/ 4063921 w 6372748"/>
              <a:gd name="connsiteY13" fmla="*/ 6529636 h 6701498"/>
              <a:gd name="connsiteX14" fmla="*/ 5113075 w 6372748"/>
              <a:gd name="connsiteY14" fmla="*/ 6693266 h 6701498"/>
              <a:gd name="connsiteX15" fmla="*/ 5623214 w 6372748"/>
              <a:gd name="connsiteY15" fmla="*/ 6231253 h 6701498"/>
              <a:gd name="connsiteX16" fmla="*/ 6142978 w 6372748"/>
              <a:gd name="connsiteY16" fmla="*/ 5557485 h 6701498"/>
              <a:gd name="connsiteX17" fmla="*/ 6277732 w 6372748"/>
              <a:gd name="connsiteY17" fmla="*/ 4460205 h 6701498"/>
              <a:gd name="connsiteX18" fmla="*/ 5575088 w 6372748"/>
              <a:gd name="connsiteY18" fmla="*/ 3574680 h 6701498"/>
              <a:gd name="connsiteX19" fmla="*/ 5469210 w 6372748"/>
              <a:gd name="connsiteY19" fmla="*/ 2872036 h 6701498"/>
              <a:gd name="connsiteX20" fmla="*/ 6210355 w 6372748"/>
              <a:gd name="connsiteY20" fmla="*/ 1466748 h 6701498"/>
              <a:gd name="connsiteX21" fmla="*/ 6171854 w 6372748"/>
              <a:gd name="connsiteY21" fmla="*/ 388718 h 6701498"/>
              <a:gd name="connsiteX22" fmla="*/ 4083172 w 6372748"/>
              <a:gd name="connsiteY22" fmla="*/ 80710 h 6701498"/>
              <a:gd name="connsiteX23" fmla="*/ 2706759 w 6372748"/>
              <a:gd name="connsiteY23" fmla="*/ 3708 h 670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72748" h="6701498">
                <a:moveTo>
                  <a:pt x="2706759" y="3708"/>
                </a:moveTo>
                <a:cubicBezTo>
                  <a:pt x="2414793" y="16542"/>
                  <a:pt x="2549547" y="144878"/>
                  <a:pt x="2331374" y="157712"/>
                </a:cubicBezTo>
                <a:cubicBezTo>
                  <a:pt x="2113201" y="170546"/>
                  <a:pt x="1657605" y="91939"/>
                  <a:pt x="1397723" y="80710"/>
                </a:cubicBezTo>
                <a:cubicBezTo>
                  <a:pt x="1137841" y="69481"/>
                  <a:pt x="898813" y="37396"/>
                  <a:pt x="772081" y="90335"/>
                </a:cubicBezTo>
                <a:cubicBezTo>
                  <a:pt x="645348" y="143274"/>
                  <a:pt x="751227" y="253965"/>
                  <a:pt x="637328" y="398344"/>
                </a:cubicBezTo>
                <a:cubicBezTo>
                  <a:pt x="523429" y="542723"/>
                  <a:pt x="194566" y="735228"/>
                  <a:pt x="88688" y="956609"/>
                </a:cubicBezTo>
                <a:cubicBezTo>
                  <a:pt x="-17190" y="1177990"/>
                  <a:pt x="456" y="1484394"/>
                  <a:pt x="2060" y="1726630"/>
                </a:cubicBezTo>
                <a:cubicBezTo>
                  <a:pt x="3664" y="1968866"/>
                  <a:pt x="8477" y="2172601"/>
                  <a:pt x="98313" y="2410024"/>
                </a:cubicBezTo>
                <a:cubicBezTo>
                  <a:pt x="188149" y="2647447"/>
                  <a:pt x="470490" y="2965081"/>
                  <a:pt x="541075" y="3151169"/>
                </a:cubicBezTo>
                <a:cubicBezTo>
                  <a:pt x="611660" y="3337257"/>
                  <a:pt x="590806" y="3382175"/>
                  <a:pt x="521825" y="3526554"/>
                </a:cubicBezTo>
                <a:cubicBezTo>
                  <a:pt x="452844" y="3670933"/>
                  <a:pt x="72646" y="3526555"/>
                  <a:pt x="127189" y="4017443"/>
                </a:cubicBezTo>
                <a:cubicBezTo>
                  <a:pt x="181732" y="4508331"/>
                  <a:pt x="464072" y="6048374"/>
                  <a:pt x="849083" y="6471885"/>
                </a:cubicBezTo>
                <a:cubicBezTo>
                  <a:pt x="1234093" y="6895397"/>
                  <a:pt x="2437252" y="6558512"/>
                  <a:pt x="2437252" y="6558512"/>
                </a:cubicBezTo>
                <a:cubicBezTo>
                  <a:pt x="2973058" y="6568137"/>
                  <a:pt x="3617951" y="6507177"/>
                  <a:pt x="4063921" y="6529636"/>
                </a:cubicBezTo>
                <a:cubicBezTo>
                  <a:pt x="4509891" y="6552095"/>
                  <a:pt x="4853193" y="6742996"/>
                  <a:pt x="5113075" y="6693266"/>
                </a:cubicBezTo>
                <a:cubicBezTo>
                  <a:pt x="5372957" y="6643536"/>
                  <a:pt x="5451564" y="6420550"/>
                  <a:pt x="5623214" y="6231253"/>
                </a:cubicBezTo>
                <a:cubicBezTo>
                  <a:pt x="5794864" y="6041956"/>
                  <a:pt x="6033892" y="5852660"/>
                  <a:pt x="6142978" y="5557485"/>
                </a:cubicBezTo>
                <a:cubicBezTo>
                  <a:pt x="6252064" y="5262310"/>
                  <a:pt x="6372380" y="4790673"/>
                  <a:pt x="6277732" y="4460205"/>
                </a:cubicBezTo>
                <a:cubicBezTo>
                  <a:pt x="6183084" y="4129738"/>
                  <a:pt x="5709842" y="3839375"/>
                  <a:pt x="5575088" y="3574680"/>
                </a:cubicBezTo>
                <a:cubicBezTo>
                  <a:pt x="5440334" y="3309985"/>
                  <a:pt x="5363332" y="3223358"/>
                  <a:pt x="5469210" y="2872036"/>
                </a:cubicBezTo>
                <a:cubicBezTo>
                  <a:pt x="5575088" y="2520714"/>
                  <a:pt x="6093248" y="1880634"/>
                  <a:pt x="6210355" y="1466748"/>
                </a:cubicBezTo>
                <a:cubicBezTo>
                  <a:pt x="6327462" y="1052862"/>
                  <a:pt x="6526385" y="619724"/>
                  <a:pt x="6171854" y="388718"/>
                </a:cubicBezTo>
                <a:cubicBezTo>
                  <a:pt x="5817324" y="157712"/>
                  <a:pt x="4657479" y="151295"/>
                  <a:pt x="4083172" y="80710"/>
                </a:cubicBezTo>
                <a:cubicBezTo>
                  <a:pt x="3508865" y="10125"/>
                  <a:pt x="2998725" y="-9126"/>
                  <a:pt x="2706759" y="3708"/>
                </a:cubicBezTo>
                <a:close/>
              </a:path>
            </a:pathLst>
          </a:custGeom>
          <a:solidFill>
            <a:srgbClr val="F39F00">
              <a:alpha val="37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4897"/>
          <a:stretch/>
        </p:blipFill>
        <p:spPr>
          <a:xfrm>
            <a:off x="6198669" y="332887"/>
            <a:ext cx="2656573" cy="6302823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0632" y="651850"/>
            <a:ext cx="5823284" cy="2942376"/>
          </a:xfrm>
          <a:prstGeom prst="round2DiagRect">
            <a:avLst/>
          </a:prstGeom>
          <a:solidFill>
            <a:srgbClr val="009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cs typeface="Times New Roman" pitchFamily="18" charset="0"/>
              </a:rPr>
              <a:t>У самцов этих животных есть огромные </a:t>
            </a:r>
            <a:r>
              <a:rPr lang="ru-RU" sz="2800" dirty="0" err="1" smtClean="0">
                <a:cs typeface="Times New Roman" pitchFamily="18" charset="0"/>
              </a:rPr>
              <a:t>лопатообразные</a:t>
            </a:r>
            <a:r>
              <a:rPr lang="ru-RU" sz="2800" dirty="0" smtClean="0">
                <a:cs typeface="Times New Roman" pitchFamily="18" charset="0"/>
              </a:rPr>
              <a:t> рога, которые у нас так любят использовать в качестве вешалки для одежды. Находят эти рога в весеннем лесу, после того как сойдет снег.</a:t>
            </a:r>
            <a:endParaRPr lang="ru-RU" sz="2800" dirty="0"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0632" y="3859729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Зубр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3219650" y="385972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Бизон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240632" y="5101388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Олень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3219650" y="5101387"/>
            <a:ext cx="2844266" cy="1010653"/>
          </a:xfrm>
          <a:prstGeom prst="roundRect">
            <a:avLst/>
          </a:prstGeom>
          <a:solidFill>
            <a:srgbClr val="FC3F55"/>
          </a:solidFill>
          <a:ln>
            <a:noFill/>
          </a:ln>
          <a:effectLst>
            <a:outerShdw blurRad="76200" dir="18900000" sy="23000" kx="-1200000" algn="bl" rotWithShape="0">
              <a:srgbClr val="F39F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Лось 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1662765" y="6343046"/>
            <a:ext cx="3224463" cy="436034"/>
          </a:xfrm>
          <a:prstGeom prst="flowChartProcess">
            <a:avLst/>
          </a:prstGeom>
          <a:solidFill>
            <a:srgbClr val="004E9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к выбору вопроса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2495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3">
      <a:majorFont>
        <a:latin typeface="Gabriola"/>
        <a:ea typeface=""/>
        <a:cs typeface=""/>
      </a:majorFont>
      <a:minorFont>
        <a:latin typeface="Gabriola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215</TotalTime>
  <Words>662</Words>
  <Application>Microsoft Office PowerPoint</Application>
  <PresentationFormat>Экран (4:3)</PresentationFormat>
  <Paragraphs>150</Paragraphs>
  <Slides>23</Slides>
  <Notes>0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Давайте поиграем!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User</cp:lastModifiedBy>
  <cp:revision>111</cp:revision>
  <dcterms:created xsi:type="dcterms:W3CDTF">2023-02-26T17:07:29Z</dcterms:created>
  <dcterms:modified xsi:type="dcterms:W3CDTF">2023-06-10T11:19:17Z</dcterms:modified>
</cp:coreProperties>
</file>