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348" r:id="rId2"/>
    <p:sldId id="319" r:id="rId3"/>
    <p:sldId id="320" r:id="rId4"/>
    <p:sldId id="321" r:id="rId5"/>
    <p:sldId id="345" r:id="rId6"/>
    <p:sldId id="322" r:id="rId7"/>
    <p:sldId id="326" r:id="rId8"/>
    <p:sldId id="327" r:id="rId9"/>
    <p:sldId id="329" r:id="rId10"/>
    <p:sldId id="276" r:id="rId11"/>
    <p:sldId id="325" r:id="rId12"/>
    <p:sldId id="341" r:id="rId13"/>
    <p:sldId id="330" r:id="rId14"/>
    <p:sldId id="349" r:id="rId15"/>
    <p:sldId id="350" r:id="rId16"/>
    <p:sldId id="347" r:id="rId17"/>
    <p:sldId id="331" r:id="rId18"/>
    <p:sldId id="332" r:id="rId19"/>
    <p:sldId id="333" r:id="rId20"/>
    <p:sldId id="334" r:id="rId21"/>
    <p:sldId id="335" r:id="rId22"/>
    <p:sldId id="342" r:id="rId23"/>
    <p:sldId id="343" r:id="rId24"/>
    <p:sldId id="336" r:id="rId25"/>
    <p:sldId id="346" r:id="rId26"/>
    <p:sldId id="337" r:id="rId27"/>
    <p:sldId id="273" r:id="rId28"/>
    <p:sldId id="339" r:id="rId29"/>
    <p:sldId id="340" r:id="rId30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CCFFFF"/>
    <a:srgbClr val="99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9C795DC4-403F-407A-B6AA-6D3DC5CC77FF}" type="datetimeFigureOut">
              <a:rPr lang="ru-RU" smtClean="0"/>
              <a:pPr/>
              <a:t>11.06.2023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6316F1D4-B4C1-4D94-865C-BE6AFD76BB5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2413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11.06.2023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9.jpeg"/><Relationship Id="rId7" Type="http://schemas.openxmlformats.org/officeDocument/2006/relationships/image" Target="../media/image22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11.jpeg"/><Relationship Id="rId4" Type="http://schemas.openxmlformats.org/officeDocument/2006/relationships/image" Target="../media/image20.jpeg"/><Relationship Id="rId9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Relationship Id="rId9" Type="http://schemas.openxmlformats.org/officeDocument/2006/relationships/image" Target="../media/image5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Elen\Desktop\к открытому уроку\КАРТИНКИ, ГИФЫ\image_860705161754104835920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836712"/>
            <a:ext cx="8374955" cy="486916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511152" y="620688"/>
            <a:ext cx="763284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/>
              <a:t>                        </a:t>
            </a:r>
            <a:r>
              <a:rPr lang="ru-RU" sz="4800" b="1" dirty="0" err="1" smtClean="0">
                <a:solidFill>
                  <a:srgbClr val="002060"/>
                </a:solidFill>
              </a:rPr>
              <a:t>Анто́н</a:t>
            </a:r>
            <a:r>
              <a:rPr lang="ru-RU" sz="4800" b="1" dirty="0" smtClean="0">
                <a:solidFill>
                  <a:srgbClr val="002060"/>
                </a:solidFill>
              </a:rPr>
              <a:t>  </a:t>
            </a:r>
            <a:r>
              <a:rPr lang="ru-RU" sz="4800" b="1" dirty="0" err="1" smtClean="0">
                <a:solidFill>
                  <a:srgbClr val="002060"/>
                </a:solidFill>
              </a:rPr>
              <a:t>Па́влович</a:t>
            </a:r>
            <a:r>
              <a:rPr lang="ru-RU" sz="4800" b="1" dirty="0" smtClean="0">
                <a:solidFill>
                  <a:srgbClr val="002060"/>
                </a:solidFill>
              </a:rPr>
              <a:t>               </a:t>
            </a:r>
            <a:endParaRPr lang="ru-RU" sz="4800" dirty="0" smtClean="0">
              <a:solidFill>
                <a:srgbClr val="002060"/>
              </a:solidFill>
            </a:endParaRPr>
          </a:p>
          <a:p>
            <a:r>
              <a:rPr lang="ru-RU" sz="4800" b="1" dirty="0" smtClean="0">
                <a:solidFill>
                  <a:srgbClr val="002060"/>
                </a:solidFill>
              </a:rPr>
              <a:t>                          </a:t>
            </a:r>
            <a:r>
              <a:rPr lang="ru-RU" sz="4800" b="1" dirty="0" err="1" smtClean="0">
                <a:solidFill>
                  <a:srgbClr val="002060"/>
                </a:solidFill>
              </a:rPr>
              <a:t>Че́хов</a:t>
            </a:r>
            <a:r>
              <a:rPr lang="ru-RU" sz="4800" b="1" dirty="0" smtClean="0">
                <a:solidFill>
                  <a:srgbClr val="002060"/>
                </a:solidFill>
              </a:rPr>
              <a:t> </a:t>
            </a:r>
            <a:endParaRPr lang="ru-RU" sz="4800" dirty="0" smtClean="0">
              <a:solidFill>
                <a:srgbClr val="002060"/>
              </a:solidFill>
            </a:endParaRPr>
          </a:p>
          <a:p>
            <a:r>
              <a:rPr lang="ru-RU" sz="4800" b="1" dirty="0" smtClean="0">
                <a:solidFill>
                  <a:srgbClr val="000099"/>
                </a:solidFill>
              </a:rPr>
              <a:t>—</a:t>
            </a:r>
            <a:r>
              <a:rPr lang="ru-RU" sz="4800" b="1" dirty="0" smtClean="0"/>
              <a:t>  </a:t>
            </a:r>
            <a:r>
              <a:rPr lang="ru-RU" sz="4800" dirty="0" err="1" smtClean="0">
                <a:solidFill>
                  <a:srgbClr val="000099"/>
                </a:solidFill>
              </a:rPr>
              <a:t>вели́кий</a:t>
            </a:r>
            <a:r>
              <a:rPr lang="ru-RU" sz="4800" dirty="0" smtClean="0">
                <a:solidFill>
                  <a:srgbClr val="000099"/>
                </a:solidFill>
              </a:rPr>
              <a:t> </a:t>
            </a:r>
            <a:r>
              <a:rPr lang="ru-RU" sz="4800" dirty="0" err="1" smtClean="0">
                <a:solidFill>
                  <a:srgbClr val="000099"/>
                </a:solidFill>
              </a:rPr>
              <a:t>ру́сский</a:t>
            </a:r>
            <a:r>
              <a:rPr lang="ru-RU" sz="4800" dirty="0" smtClean="0">
                <a:solidFill>
                  <a:srgbClr val="000099"/>
                </a:solidFill>
              </a:rPr>
              <a:t> </a:t>
            </a:r>
            <a:r>
              <a:rPr lang="ru-RU" sz="4800" dirty="0" err="1" smtClean="0">
                <a:solidFill>
                  <a:srgbClr val="000099"/>
                </a:solidFill>
              </a:rPr>
              <a:t>писа́тель</a:t>
            </a:r>
            <a:r>
              <a:rPr lang="ru-RU" sz="4800" dirty="0" smtClean="0">
                <a:solidFill>
                  <a:srgbClr val="000099"/>
                </a:solidFill>
              </a:rPr>
              <a:t>. </a:t>
            </a:r>
            <a:r>
              <a:rPr lang="ru-RU" sz="4800" dirty="0" err="1" smtClean="0">
                <a:solidFill>
                  <a:srgbClr val="000099"/>
                </a:solidFill>
              </a:rPr>
              <a:t>Написа́л</a:t>
            </a:r>
            <a:r>
              <a:rPr lang="ru-RU" sz="4800" dirty="0" smtClean="0">
                <a:solidFill>
                  <a:srgbClr val="000099"/>
                </a:solidFill>
              </a:rPr>
              <a:t> </a:t>
            </a:r>
            <a:r>
              <a:rPr lang="ru-RU" sz="4800" dirty="0" err="1" smtClean="0">
                <a:solidFill>
                  <a:srgbClr val="000099"/>
                </a:solidFill>
              </a:rPr>
              <a:t>расска́зы</a:t>
            </a:r>
            <a:r>
              <a:rPr lang="ru-RU" sz="4800" dirty="0" smtClean="0">
                <a:solidFill>
                  <a:srgbClr val="000099"/>
                </a:solidFill>
              </a:rPr>
              <a:t>  для </a:t>
            </a:r>
            <a:r>
              <a:rPr lang="ru-RU" sz="4800" dirty="0" err="1" smtClean="0">
                <a:solidFill>
                  <a:srgbClr val="000099"/>
                </a:solidFill>
              </a:rPr>
              <a:t>дете́й</a:t>
            </a:r>
            <a:r>
              <a:rPr lang="ru-RU" sz="4800" dirty="0" smtClean="0">
                <a:solidFill>
                  <a:srgbClr val="000099"/>
                </a:solidFill>
              </a:rPr>
              <a:t>: «</a:t>
            </a:r>
            <a:r>
              <a:rPr lang="ru-RU" sz="4800" dirty="0" err="1" smtClean="0">
                <a:solidFill>
                  <a:srgbClr val="000099"/>
                </a:solidFill>
              </a:rPr>
              <a:t>Кашта́нка</a:t>
            </a:r>
            <a:r>
              <a:rPr lang="ru-RU" sz="4800" dirty="0" smtClean="0">
                <a:solidFill>
                  <a:srgbClr val="000099"/>
                </a:solidFill>
              </a:rPr>
              <a:t>», «</a:t>
            </a:r>
            <a:r>
              <a:rPr lang="ru-RU" sz="4800" dirty="0" err="1" smtClean="0">
                <a:solidFill>
                  <a:srgbClr val="000099"/>
                </a:solidFill>
              </a:rPr>
              <a:t>Белоло́бый</a:t>
            </a:r>
            <a:r>
              <a:rPr lang="ru-RU" sz="4800" dirty="0" smtClean="0">
                <a:solidFill>
                  <a:srgbClr val="000099"/>
                </a:solidFill>
              </a:rPr>
              <a:t>» и другие.</a:t>
            </a:r>
          </a:p>
          <a:p>
            <a:endParaRPr lang="ru-RU" sz="3200" dirty="0"/>
          </a:p>
        </p:txBody>
      </p:sp>
      <p:pic>
        <p:nvPicPr>
          <p:cNvPr id="4" name="Picture 2" descr="https://ds03.infourok.ru/uploads/ex/0ea3/0002a6b2-4f27b9ff/img11.jpg"/>
          <p:cNvPicPr>
            <a:picLocks noChangeAspect="1" noChangeArrowheads="1"/>
          </p:cNvPicPr>
          <p:nvPr/>
        </p:nvPicPr>
        <p:blipFill>
          <a:blip r:embed="rId2" cstate="email">
            <a:lum contrast="10000"/>
          </a:blip>
          <a:srcRect/>
          <a:stretch>
            <a:fillRect/>
          </a:stretch>
        </p:blipFill>
        <p:spPr bwMode="auto">
          <a:xfrm>
            <a:off x="395537" y="0"/>
            <a:ext cx="1801482" cy="22768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5" descr="ANd9GcTcFZ3NXTl-K4IvUhKw3mJUXjoQc45-N3-GPM92HnVkrpweZdsO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24328" y="5085184"/>
            <a:ext cx="1329612" cy="17728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 descr="Картинки по запросу белолобый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79912" y="5229200"/>
            <a:ext cx="1229283" cy="1628800"/>
          </a:xfrm>
          <a:prstGeom prst="rect">
            <a:avLst/>
          </a:prstGeom>
          <a:noFill/>
        </p:spPr>
      </p:pic>
      <p:cxnSp>
        <p:nvCxnSpPr>
          <p:cNvPr id="9" name="Прямая соединительная линия 8"/>
          <p:cNvCxnSpPr/>
          <p:nvPr/>
        </p:nvCxnSpPr>
        <p:spPr>
          <a:xfrm>
            <a:off x="7308304" y="836712"/>
            <a:ext cx="21602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6156176" y="1556792"/>
            <a:ext cx="504056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364088" y="2348880"/>
            <a:ext cx="432048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2915816" y="4509120"/>
            <a:ext cx="21602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7236296" y="2996952"/>
            <a:ext cx="432048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4" descr="https://img-fotki.yandex.ru/get/5813/68443360.9/0_5f990_20a55f35_XL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1520" y="5157192"/>
            <a:ext cx="1300615" cy="17008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2" descr="https://ozon-st.cdn.ngenix.net/multimedia/100120239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1520" y="2924944"/>
            <a:ext cx="1021124" cy="1340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  <a:solidFill>
            <a:srgbClr val="FFFFCC"/>
          </a:solidFill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00B050"/>
                </a:solidFill>
              </a:rPr>
              <a:t>Игра: «Убери лишних животных»</a:t>
            </a:r>
            <a:endParaRPr lang="ru-RU" sz="4800" b="1" dirty="0">
              <a:solidFill>
                <a:srgbClr val="002060"/>
              </a:solidFill>
            </a:endParaRP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 flipV="1">
            <a:off x="1259632" y="0"/>
            <a:ext cx="72008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V="1">
            <a:off x="3491880" y="0"/>
            <a:ext cx="72008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V="1">
            <a:off x="4211960" y="0"/>
            <a:ext cx="72008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44"/>
          <p:cNvGrpSpPr/>
          <p:nvPr/>
        </p:nvGrpSpPr>
        <p:grpSpPr>
          <a:xfrm>
            <a:off x="7380312" y="4941168"/>
            <a:ext cx="1393014" cy="1624236"/>
            <a:chOff x="6734260" y="2698477"/>
            <a:chExt cx="1393014" cy="1624236"/>
          </a:xfrm>
        </p:grpSpPr>
        <p:pic>
          <p:nvPicPr>
            <p:cNvPr id="46" name="Picture 4" descr="животные - Страница 3 - Форум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734260" y="2698477"/>
              <a:ext cx="1393014" cy="1120645"/>
            </a:xfrm>
            <a:prstGeom prst="rect">
              <a:avLst/>
            </a:prstGeom>
            <a:noFill/>
          </p:spPr>
        </p:pic>
        <p:sp>
          <p:nvSpPr>
            <p:cNvPr id="47" name="TextBox 46"/>
            <p:cNvSpPr txBox="1"/>
            <p:nvPr/>
          </p:nvSpPr>
          <p:spPr>
            <a:xfrm>
              <a:off x="7001775" y="3861048"/>
              <a:ext cx="105644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</a:rPr>
                <a:t>БЕЛКА</a:t>
              </a:r>
              <a:endParaRPr lang="ru-RU" sz="2400" b="1" dirty="0">
                <a:solidFill>
                  <a:srgbClr val="0033CC"/>
                </a:solidFill>
              </a:endParaRPr>
            </a:p>
          </p:txBody>
        </p:sp>
        <p:cxnSp>
          <p:nvCxnSpPr>
            <p:cNvPr id="48" name="Прямая соединительная линия 47"/>
            <p:cNvCxnSpPr/>
            <p:nvPr/>
          </p:nvCxnSpPr>
          <p:spPr>
            <a:xfrm flipV="1">
              <a:off x="7380312" y="3717032"/>
              <a:ext cx="72008" cy="21602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Группа 48"/>
          <p:cNvGrpSpPr/>
          <p:nvPr/>
        </p:nvGrpSpPr>
        <p:grpSpPr>
          <a:xfrm>
            <a:off x="4067944" y="4725144"/>
            <a:ext cx="1944216" cy="1728192"/>
            <a:chOff x="5652120" y="1700808"/>
            <a:chExt cx="2304256" cy="2503216"/>
          </a:xfrm>
        </p:grpSpPr>
        <p:grpSp>
          <p:nvGrpSpPr>
            <p:cNvPr id="9" name="Группа 24"/>
            <p:cNvGrpSpPr/>
            <p:nvPr/>
          </p:nvGrpSpPr>
          <p:grpSpPr>
            <a:xfrm>
              <a:off x="5652120" y="1700808"/>
              <a:ext cx="2304256" cy="2503216"/>
              <a:chOff x="6444208" y="2276872"/>
              <a:chExt cx="2304256" cy="2503216"/>
            </a:xfrm>
          </p:grpSpPr>
          <p:grpSp>
            <p:nvGrpSpPr>
              <p:cNvPr id="10" name="Группа 11"/>
              <p:cNvGrpSpPr/>
              <p:nvPr/>
            </p:nvGrpSpPr>
            <p:grpSpPr>
              <a:xfrm>
                <a:off x="6444208" y="2276872"/>
                <a:ext cx="2304256" cy="2503216"/>
                <a:chOff x="1907704" y="1484784"/>
                <a:chExt cx="2614345" cy="2560453"/>
              </a:xfrm>
            </p:grpSpPr>
            <p:pic>
              <p:nvPicPr>
                <p:cNvPr id="54" name="Picture 2" descr="Славянский звериный гороскоп - ХАЦАПЕТОВКА- интересный форум,советы,отношения,психология,новости и другой позитив."/>
                <p:cNvPicPr>
                  <a:picLocks noChangeAspect="1" noChangeArrowheads="1"/>
                </p:cNvPicPr>
                <p:nvPr/>
              </p:nvPicPr>
              <p:blipFill>
                <a:blip r:embed="rId3" cstate="email"/>
                <a:srcRect/>
                <a:stretch>
                  <a:fillRect/>
                </a:stretch>
              </p:blipFill>
              <p:spPr bwMode="auto">
                <a:xfrm>
                  <a:off x="1907704" y="1484784"/>
                  <a:ext cx="2614345" cy="2422799"/>
                </a:xfrm>
                <a:prstGeom prst="rect">
                  <a:avLst/>
                </a:prstGeom>
                <a:noFill/>
              </p:spPr>
            </p:pic>
            <p:sp>
              <p:nvSpPr>
                <p:cNvPr id="55" name="TextBox 13"/>
                <p:cNvSpPr txBox="1"/>
                <p:nvPr/>
              </p:nvSpPr>
              <p:spPr>
                <a:xfrm>
                  <a:off x="2526250" y="3573016"/>
                  <a:ext cx="1712073" cy="472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ru-RU" sz="2400" b="1" dirty="0" smtClean="0">
                      <a:solidFill>
                        <a:srgbClr val="0033CC"/>
                      </a:solidFill>
                    </a:rPr>
                    <a:t>МЕДВЕДЬ</a:t>
                  </a:r>
                  <a:endParaRPr lang="ru-RU" sz="2400" b="1" dirty="0">
                    <a:solidFill>
                      <a:srgbClr val="0033CC"/>
                    </a:solidFill>
                  </a:endParaRPr>
                </a:p>
              </p:txBody>
            </p:sp>
          </p:grpSp>
          <p:cxnSp>
            <p:nvCxnSpPr>
              <p:cNvPr id="53" name="Прямая соединительная линия 52"/>
              <p:cNvCxnSpPr/>
              <p:nvPr/>
            </p:nvCxnSpPr>
            <p:spPr>
              <a:xfrm flipV="1">
                <a:off x="8065721" y="4154284"/>
                <a:ext cx="72008" cy="216025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1" name="Прямая соединительная линия 50"/>
            <p:cNvCxnSpPr/>
            <p:nvPr/>
          </p:nvCxnSpPr>
          <p:spPr>
            <a:xfrm>
              <a:off x="7358976" y="3786821"/>
              <a:ext cx="144017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Группа 71"/>
          <p:cNvGrpSpPr/>
          <p:nvPr/>
        </p:nvGrpSpPr>
        <p:grpSpPr>
          <a:xfrm>
            <a:off x="467544" y="4869160"/>
            <a:ext cx="1810118" cy="1700808"/>
            <a:chOff x="5004048" y="3356992"/>
            <a:chExt cx="1810118" cy="1700808"/>
          </a:xfrm>
        </p:grpSpPr>
        <p:grpSp>
          <p:nvGrpSpPr>
            <p:cNvPr id="22" name="Группа 17"/>
            <p:cNvGrpSpPr/>
            <p:nvPr/>
          </p:nvGrpSpPr>
          <p:grpSpPr>
            <a:xfrm>
              <a:off x="5004048" y="3356992"/>
              <a:ext cx="1810118" cy="1700808"/>
              <a:chOff x="1043608" y="2420888"/>
              <a:chExt cx="1810118" cy="1700808"/>
            </a:xfrm>
          </p:grpSpPr>
          <p:pic>
            <p:nvPicPr>
              <p:cNvPr id="75" name="Picture 4" descr="что это? : О чём это я. - Украинский сервер охотника - Охотничий форум"/>
              <p:cNvPicPr>
                <a:picLocks noChangeAspect="1" noChangeArrowheads="1"/>
              </p:cNvPicPr>
              <p:nvPr/>
            </p:nvPicPr>
            <p:blipFill>
              <a:blip r:embed="rId4" cstate="email"/>
              <a:srcRect/>
              <a:stretch>
                <a:fillRect/>
              </a:stretch>
            </p:blipFill>
            <p:spPr bwMode="auto">
              <a:xfrm>
                <a:off x="1043608" y="2420888"/>
                <a:ext cx="1810118" cy="1117778"/>
              </a:xfrm>
              <a:prstGeom prst="rect">
                <a:avLst/>
              </a:prstGeom>
              <a:noFill/>
            </p:spPr>
          </p:pic>
          <p:sp>
            <p:nvSpPr>
              <p:cNvPr id="76" name="TextBox 75"/>
              <p:cNvSpPr txBox="1"/>
              <p:nvPr/>
            </p:nvSpPr>
            <p:spPr>
              <a:xfrm>
                <a:off x="1331640" y="3660031"/>
                <a:ext cx="92845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ru-RU" sz="2400" b="1" dirty="0" smtClean="0">
                    <a:solidFill>
                      <a:srgbClr val="0033CC"/>
                    </a:solidFill>
                  </a:rPr>
                  <a:t>ЛИСА</a:t>
                </a:r>
                <a:endParaRPr lang="ru-RU" sz="2400" b="1" dirty="0">
                  <a:solidFill>
                    <a:srgbClr val="0033CC"/>
                  </a:solidFill>
                </a:endParaRPr>
              </a:p>
            </p:txBody>
          </p:sp>
        </p:grpSp>
        <p:cxnSp>
          <p:nvCxnSpPr>
            <p:cNvPr id="74" name="Прямая соединительная линия 73"/>
            <p:cNvCxnSpPr/>
            <p:nvPr/>
          </p:nvCxnSpPr>
          <p:spPr>
            <a:xfrm flipV="1">
              <a:off x="6084168" y="4509120"/>
              <a:ext cx="72008" cy="14401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9" name="Прямая соединительная линия 48"/>
          <p:cNvCxnSpPr/>
          <p:nvPr/>
        </p:nvCxnSpPr>
        <p:spPr>
          <a:xfrm flipV="1">
            <a:off x="7236296" y="0"/>
            <a:ext cx="72008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Группа 55"/>
          <p:cNvGrpSpPr/>
          <p:nvPr/>
        </p:nvGrpSpPr>
        <p:grpSpPr>
          <a:xfrm>
            <a:off x="4139952" y="1628800"/>
            <a:ext cx="1269515" cy="1868919"/>
            <a:chOff x="5769051" y="3861048"/>
            <a:chExt cx="1590845" cy="2360239"/>
          </a:xfrm>
        </p:grpSpPr>
        <p:pic>
          <p:nvPicPr>
            <p:cNvPr id="61" name="Рисунок 60" descr="https://diafilm.net/static/slide/3/2216/4.jpg?v=1512467757"/>
            <p:cNvPicPr/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5796136" y="3861048"/>
              <a:ext cx="1214414" cy="178592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62" name="Прямоугольник 61"/>
            <p:cNvSpPr/>
            <p:nvPr/>
          </p:nvSpPr>
          <p:spPr>
            <a:xfrm>
              <a:off x="5769051" y="5638255"/>
              <a:ext cx="1590845" cy="5830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solidFill>
                    <a:srgbClr val="0070C0"/>
                  </a:solidFill>
                </a:rPr>
                <a:t>СОБАКА</a:t>
              </a:r>
              <a:endParaRPr lang="ru-RU" sz="2400" dirty="0">
                <a:solidFill>
                  <a:srgbClr val="0070C0"/>
                </a:solidFill>
              </a:endParaRPr>
            </a:p>
          </p:txBody>
        </p:sp>
        <p:cxnSp>
          <p:nvCxnSpPr>
            <p:cNvPr id="66" name="Прямая соединительная линия 65"/>
            <p:cNvCxnSpPr/>
            <p:nvPr/>
          </p:nvCxnSpPr>
          <p:spPr>
            <a:xfrm>
              <a:off x="6094432" y="5733256"/>
              <a:ext cx="216024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7" name="Прямая соединительная линия 66"/>
            <p:cNvCxnSpPr/>
            <p:nvPr/>
          </p:nvCxnSpPr>
          <p:spPr>
            <a:xfrm flipV="1">
              <a:off x="6689619" y="5589240"/>
              <a:ext cx="72008" cy="14401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87" name="Группа 86"/>
          <p:cNvGrpSpPr/>
          <p:nvPr/>
        </p:nvGrpSpPr>
        <p:grpSpPr>
          <a:xfrm>
            <a:off x="1259632" y="1124744"/>
            <a:ext cx="2346212" cy="2045841"/>
            <a:chOff x="1403648" y="3933056"/>
            <a:chExt cx="2346212" cy="2045841"/>
          </a:xfrm>
        </p:grpSpPr>
        <p:pic>
          <p:nvPicPr>
            <p:cNvPr id="56324" name="Picture 4" descr="Картинки по запросу волчата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1403648" y="3933056"/>
              <a:ext cx="2346212" cy="1551459"/>
            </a:xfrm>
            <a:prstGeom prst="rect">
              <a:avLst/>
            </a:prstGeom>
            <a:noFill/>
          </p:spPr>
        </p:pic>
        <p:sp>
          <p:nvSpPr>
            <p:cNvPr id="72" name="TextBox 71"/>
            <p:cNvSpPr txBox="1"/>
            <p:nvPr/>
          </p:nvSpPr>
          <p:spPr>
            <a:xfrm>
              <a:off x="1547664" y="5517232"/>
              <a:ext cx="19442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70C0"/>
                  </a:solidFill>
                </a:rPr>
                <a:t>ВОЛЧАТА</a:t>
              </a:r>
              <a:endParaRPr lang="ru-RU" sz="2400" b="1" dirty="0">
                <a:solidFill>
                  <a:srgbClr val="0070C0"/>
                </a:solidFill>
              </a:endParaRPr>
            </a:p>
          </p:txBody>
        </p:sp>
        <p:cxnSp>
          <p:nvCxnSpPr>
            <p:cNvPr id="77" name="Прямая соединительная линия 76"/>
            <p:cNvCxnSpPr/>
            <p:nvPr/>
          </p:nvCxnSpPr>
          <p:spPr>
            <a:xfrm flipV="1">
              <a:off x="2771800" y="5445224"/>
              <a:ext cx="72008" cy="14401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Прямая соединительная линия 77"/>
            <p:cNvCxnSpPr/>
            <p:nvPr/>
          </p:nvCxnSpPr>
          <p:spPr>
            <a:xfrm>
              <a:off x="2123728" y="5589240"/>
              <a:ext cx="144016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6" name="Группа 85"/>
          <p:cNvGrpSpPr/>
          <p:nvPr/>
        </p:nvGrpSpPr>
        <p:grpSpPr>
          <a:xfrm>
            <a:off x="6228184" y="980728"/>
            <a:ext cx="1728192" cy="1829817"/>
            <a:chOff x="4788024" y="1916832"/>
            <a:chExt cx="1728192" cy="1829817"/>
          </a:xfrm>
        </p:grpSpPr>
        <p:pic>
          <p:nvPicPr>
            <p:cNvPr id="56328" name="Picture 8" descr="Картинки по запросу молодая овца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4788024" y="1916832"/>
              <a:ext cx="1728192" cy="1382554"/>
            </a:xfrm>
            <a:prstGeom prst="rect">
              <a:avLst/>
            </a:prstGeom>
            <a:noFill/>
          </p:spPr>
        </p:pic>
        <p:sp>
          <p:nvSpPr>
            <p:cNvPr id="80" name="TextBox 79"/>
            <p:cNvSpPr txBox="1"/>
            <p:nvPr/>
          </p:nvSpPr>
          <p:spPr>
            <a:xfrm>
              <a:off x="4788024" y="3284984"/>
              <a:ext cx="17281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70C0"/>
                  </a:solidFill>
                </a:rPr>
                <a:t>ОВЦА</a:t>
              </a:r>
              <a:endParaRPr lang="ru-RU" sz="2400" b="1" dirty="0">
                <a:solidFill>
                  <a:srgbClr val="0070C0"/>
                </a:solidFill>
              </a:endParaRPr>
            </a:p>
          </p:txBody>
        </p:sp>
        <p:cxnSp>
          <p:nvCxnSpPr>
            <p:cNvPr id="81" name="Прямая соединительная линия 80"/>
            <p:cNvCxnSpPr/>
            <p:nvPr/>
          </p:nvCxnSpPr>
          <p:spPr>
            <a:xfrm>
              <a:off x="5292080" y="3356992"/>
              <a:ext cx="144016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Прямая соединительная линия 81"/>
            <p:cNvCxnSpPr/>
            <p:nvPr/>
          </p:nvCxnSpPr>
          <p:spPr>
            <a:xfrm flipV="1">
              <a:off x="5940152" y="3284984"/>
              <a:ext cx="72008" cy="14401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9" name="Группа 88"/>
          <p:cNvGrpSpPr/>
          <p:nvPr/>
        </p:nvGrpSpPr>
        <p:grpSpPr>
          <a:xfrm>
            <a:off x="6084168" y="3212976"/>
            <a:ext cx="1512168" cy="2189857"/>
            <a:chOff x="5220072" y="4077072"/>
            <a:chExt cx="1800200" cy="2189857"/>
          </a:xfrm>
        </p:grpSpPr>
        <p:pic>
          <p:nvPicPr>
            <p:cNvPr id="56326" name="Picture 6" descr="Картинки по запросу баран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5292080" y="4077072"/>
              <a:ext cx="1714500" cy="1714500"/>
            </a:xfrm>
            <a:prstGeom prst="rect">
              <a:avLst/>
            </a:prstGeom>
            <a:noFill/>
          </p:spPr>
        </p:pic>
        <p:sp>
          <p:nvSpPr>
            <p:cNvPr id="84" name="TextBox 83"/>
            <p:cNvSpPr txBox="1"/>
            <p:nvPr/>
          </p:nvSpPr>
          <p:spPr>
            <a:xfrm>
              <a:off x="5220072" y="5805264"/>
              <a:ext cx="1800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70C0"/>
                  </a:solidFill>
                </a:rPr>
                <a:t>БАРАН</a:t>
              </a:r>
              <a:endParaRPr lang="ru-RU" sz="2400" b="1" dirty="0">
                <a:solidFill>
                  <a:srgbClr val="0070C0"/>
                </a:solidFill>
              </a:endParaRPr>
            </a:p>
          </p:txBody>
        </p:sp>
        <p:cxnSp>
          <p:nvCxnSpPr>
            <p:cNvPr id="85" name="Прямая соединительная линия 84"/>
            <p:cNvCxnSpPr/>
            <p:nvPr/>
          </p:nvCxnSpPr>
          <p:spPr>
            <a:xfrm flipV="1">
              <a:off x="6300192" y="5733256"/>
              <a:ext cx="72008" cy="14401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Группа 57"/>
          <p:cNvGrpSpPr/>
          <p:nvPr/>
        </p:nvGrpSpPr>
        <p:grpSpPr>
          <a:xfrm>
            <a:off x="2051720" y="3284984"/>
            <a:ext cx="2004622" cy="1728192"/>
            <a:chOff x="7139378" y="4005064"/>
            <a:chExt cx="2004622" cy="1728192"/>
          </a:xfrm>
        </p:grpSpPr>
        <p:pic>
          <p:nvPicPr>
            <p:cNvPr id="7" name="Picture 4" descr="Фото животных. Без фона (обтравленные). :: NoNaMe"/>
            <p:cNvPicPr>
              <a:picLocks noChangeAspect="1" noChangeArrowheads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 bwMode="auto">
            <a:xfrm>
              <a:off x="7139378" y="4005064"/>
              <a:ext cx="2004622" cy="1728192"/>
            </a:xfrm>
            <a:prstGeom prst="rect">
              <a:avLst/>
            </a:prstGeom>
            <a:noFill/>
          </p:spPr>
        </p:pic>
        <p:sp>
          <p:nvSpPr>
            <p:cNvPr id="17" name="TextBox 16"/>
            <p:cNvSpPr txBox="1"/>
            <p:nvPr/>
          </p:nvSpPr>
          <p:spPr>
            <a:xfrm>
              <a:off x="7452320" y="5229200"/>
              <a:ext cx="148297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</a:rPr>
                <a:t>ВОЛЧИХА</a:t>
              </a:r>
              <a:endParaRPr lang="ru-RU" sz="2400" b="1" dirty="0">
                <a:solidFill>
                  <a:srgbClr val="0033CC"/>
                </a:solidFill>
              </a:endParaRPr>
            </a:p>
          </p:txBody>
        </p:sp>
        <p:cxnSp>
          <p:nvCxnSpPr>
            <p:cNvPr id="50" name="Прямая соединительная линия 49"/>
            <p:cNvCxnSpPr/>
            <p:nvPr/>
          </p:nvCxnSpPr>
          <p:spPr>
            <a:xfrm>
              <a:off x="7740352" y="5301208"/>
              <a:ext cx="144016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Прямая соединительная линия 51"/>
            <p:cNvCxnSpPr/>
            <p:nvPr/>
          </p:nvCxnSpPr>
          <p:spPr>
            <a:xfrm flipV="1">
              <a:off x="8388424" y="5157192"/>
              <a:ext cx="72008" cy="14401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</a:rPr>
              <a:t>Игра: Найди картинку.</a:t>
            </a:r>
            <a:endParaRPr lang="ru-RU" sz="5400" b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Картинки по запросу белолобый чехов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365104"/>
            <a:ext cx="3051939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https://diafilm.net/static/slide/3/2216/35.jpg?v=1512467757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31840" y="4365104"/>
            <a:ext cx="3024336" cy="22083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https://diafilm.net/static/slide/3/2216/8.jpg?v=1512467757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1556792"/>
            <a:ext cx="2915816" cy="22048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https://diafilm.net/static/slide/3/2216/44.jpg?v=1512467757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63680" y="4365104"/>
            <a:ext cx="2880320" cy="22048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https://diafilm.net/static/slide/3/2216/10.jpg?v=1512467757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84168" y="1556792"/>
            <a:ext cx="2880320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https://knizhka-malishka.ru/wp-content/uploads/2019/07/alt-328x200.jpe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03848" y="1556792"/>
            <a:ext cx="2880320" cy="21686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3" name="Прямая соединительная линия 12"/>
          <p:cNvCxnSpPr/>
          <p:nvPr/>
        </p:nvCxnSpPr>
        <p:spPr>
          <a:xfrm flipV="1">
            <a:off x="2555776" y="0"/>
            <a:ext cx="73025" cy="28733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4787007" y="45319"/>
            <a:ext cx="73025" cy="28733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6660232" y="45319"/>
            <a:ext cx="73025" cy="28733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НА  ФИЗМИНУТКУ, СТАНОВИСЬ!</a:t>
            </a:r>
            <a:endParaRPr lang="ru-RU" dirty="0"/>
          </a:p>
        </p:txBody>
      </p:sp>
      <p:pic>
        <p:nvPicPr>
          <p:cNvPr id="38914" name="Picture 2" descr="C:\Users\Elen\Desktop\8e65abb4405b6f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419225"/>
            <a:ext cx="8909248" cy="5438775"/>
          </a:xfrm>
          <a:prstGeom prst="rect">
            <a:avLst/>
          </a:prstGeom>
          <a:noFill/>
        </p:spPr>
      </p:pic>
      <p:sp>
        <p:nvSpPr>
          <p:cNvPr id="4" name="Дуга 3"/>
          <p:cNvSpPr/>
          <p:nvPr/>
        </p:nvSpPr>
        <p:spPr>
          <a:xfrm rot="9687085">
            <a:off x="1163802" y="651162"/>
            <a:ext cx="1177925" cy="495300"/>
          </a:xfrm>
          <a:prstGeom prst="arc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7452320" y="332656"/>
            <a:ext cx="71438" cy="28733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4067944" y="332656"/>
            <a:ext cx="73025" cy="28733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6588224" y="548680"/>
            <a:ext cx="287338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0" y="1071546"/>
            <a:ext cx="9144000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800"/>
              </a:spcAft>
            </a:pPr>
            <a:r>
              <a:rPr lang="ru-RU" sz="4000" b="1" dirty="0" smtClean="0"/>
              <a:t> </a:t>
            </a:r>
            <a:endParaRPr lang="ru-RU" sz="3600" b="1" i="1" dirty="0" smtClean="0">
              <a:solidFill>
                <a:srgbClr val="000066"/>
              </a:solidFill>
            </a:endParaRPr>
          </a:p>
          <a:p>
            <a:pPr>
              <a:spcBef>
                <a:spcPts val="1200"/>
              </a:spcBef>
            </a:pPr>
            <a:endParaRPr lang="ru-RU" sz="4000" b="1" dirty="0" smtClean="0">
              <a:solidFill>
                <a:srgbClr val="0033CC"/>
              </a:solidFill>
            </a:endParaRPr>
          </a:p>
          <a:p>
            <a:pPr>
              <a:spcBef>
                <a:spcPts val="1200"/>
              </a:spcBef>
            </a:pPr>
            <a:r>
              <a:rPr lang="ru-RU" sz="4400" b="1" dirty="0" smtClean="0">
                <a:solidFill>
                  <a:srgbClr val="0033CC"/>
                </a:solidFill>
              </a:rPr>
              <a:t>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0" y="142852"/>
            <a:ext cx="9144000" cy="830997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 marL="355600" indent="-355600">
              <a:spcBef>
                <a:spcPts val="1200"/>
              </a:spcBef>
              <a:spcAft>
                <a:spcPts val="1800"/>
              </a:spcAft>
            </a:pPr>
            <a:r>
              <a:rPr lang="ru-RU" sz="4000" b="1" dirty="0" smtClean="0">
                <a:solidFill>
                  <a:srgbClr val="0070C0"/>
                </a:solidFill>
              </a:rPr>
              <a:t> </a:t>
            </a:r>
            <a:r>
              <a:rPr lang="ru-RU" sz="4800" b="1" dirty="0" smtClean="0">
                <a:solidFill>
                  <a:srgbClr val="0070C0"/>
                </a:solidFill>
              </a:rPr>
              <a:t>Рассмотри  картинку. Кто это?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7105402" y="247526"/>
            <a:ext cx="189210" cy="7143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4585122" y="247526"/>
            <a:ext cx="189210" cy="7143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2785492" y="247526"/>
            <a:ext cx="189210" cy="7143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0800000">
            <a:off x="899592" y="332656"/>
            <a:ext cx="357190" cy="158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10800000">
            <a:off x="1763688" y="332656"/>
            <a:ext cx="285752" cy="158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10800000">
            <a:off x="7524328" y="404664"/>
            <a:ext cx="285752" cy="158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33"/>
          <p:cNvGrpSpPr/>
          <p:nvPr/>
        </p:nvGrpSpPr>
        <p:grpSpPr>
          <a:xfrm>
            <a:off x="395536" y="1412776"/>
            <a:ext cx="8229600" cy="1143000"/>
            <a:chOff x="323528" y="3573016"/>
            <a:chExt cx="8229600" cy="1143000"/>
          </a:xfrm>
        </p:grpSpPr>
        <p:sp>
          <p:nvSpPr>
            <p:cNvPr id="35" name="Заголовок 1"/>
            <p:cNvSpPr txBox="1">
              <a:spLocks/>
            </p:cNvSpPr>
            <p:nvPr/>
          </p:nvSpPr>
          <p:spPr>
            <a:xfrm>
              <a:off x="323528" y="3573016"/>
              <a:ext cx="8229600" cy="1143000"/>
            </a:xfrm>
            <a:prstGeom prst="rect">
              <a:avLst/>
            </a:prstGeom>
            <a:solidFill>
              <a:srgbClr val="EDFF43"/>
            </a:solidFill>
          </p:spPr>
          <p:txBody>
            <a:bodyPr vert="horz" lIns="91440" tIns="45720" rIns="91440" bIns="45720" rtlCol="0" anchor="ctr">
              <a:normAutofit fontScale="97500"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5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2">
                      <a:lumMod val="50000"/>
                    </a:schemeClr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Это щенок и волчата.</a:t>
              </a:r>
              <a:endParaRPr kumimoji="0" lang="ru-RU" sz="54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cxnSp>
          <p:nvCxnSpPr>
            <p:cNvPr id="36" name="Прямая соединительная линия 35"/>
            <p:cNvCxnSpPr/>
            <p:nvPr/>
          </p:nvCxnSpPr>
          <p:spPr>
            <a:xfrm rot="5400000">
              <a:off x="3865042" y="3847926"/>
              <a:ext cx="189210" cy="71438"/>
            </a:xfrm>
            <a:prstGeom prst="line">
              <a:avLst/>
            </a:prstGeom>
            <a:ln w="444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5400000">
              <a:off x="6529338" y="3847926"/>
              <a:ext cx="189210" cy="71438"/>
            </a:xfrm>
            <a:prstGeom prst="line">
              <a:avLst/>
            </a:prstGeom>
            <a:ln w="444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Дуга 37"/>
            <p:cNvSpPr/>
            <p:nvPr/>
          </p:nvSpPr>
          <p:spPr>
            <a:xfrm rot="8757174">
              <a:off x="4793506" y="4035776"/>
              <a:ext cx="782252" cy="516322"/>
            </a:xfrm>
            <a:prstGeom prst="arc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39" name="Прямая соединительная линия 38"/>
            <p:cNvCxnSpPr/>
            <p:nvPr/>
          </p:nvCxnSpPr>
          <p:spPr>
            <a:xfrm rot="5400000">
              <a:off x="1560786" y="3703910"/>
              <a:ext cx="189210" cy="71438"/>
            </a:xfrm>
            <a:prstGeom prst="line">
              <a:avLst/>
            </a:prstGeom>
            <a:ln w="444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 flipH="1">
              <a:off x="2123728" y="4005064"/>
              <a:ext cx="216024" cy="0"/>
            </a:xfrm>
            <a:prstGeom prst="line">
              <a:avLst/>
            </a:prstGeom>
            <a:ln w="444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flipH="1">
              <a:off x="5436096" y="3933056"/>
              <a:ext cx="216024" cy="0"/>
            </a:xfrm>
            <a:prstGeom prst="line">
              <a:avLst/>
            </a:prstGeom>
            <a:ln w="444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1" name="Рисунок 20" descr="https://knizhka-malishka.ru/wp-content/uploads/2019/07/alt-328x200.jpe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2780928"/>
            <a:ext cx="5898981" cy="3744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0" y="1071546"/>
            <a:ext cx="9144000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800"/>
              </a:spcAft>
            </a:pPr>
            <a:r>
              <a:rPr lang="ru-RU" sz="4000" b="1" dirty="0" smtClean="0"/>
              <a:t> </a:t>
            </a:r>
            <a:endParaRPr lang="ru-RU" sz="3600" b="1" i="1" dirty="0" smtClean="0">
              <a:solidFill>
                <a:srgbClr val="000066"/>
              </a:solidFill>
            </a:endParaRPr>
          </a:p>
          <a:p>
            <a:pPr>
              <a:spcBef>
                <a:spcPts val="1200"/>
              </a:spcBef>
            </a:pPr>
            <a:endParaRPr lang="ru-RU" sz="4000" b="1" dirty="0" smtClean="0">
              <a:solidFill>
                <a:srgbClr val="0033CC"/>
              </a:solidFill>
            </a:endParaRPr>
          </a:p>
          <a:p>
            <a:pPr>
              <a:spcBef>
                <a:spcPts val="1200"/>
              </a:spcBef>
            </a:pPr>
            <a:r>
              <a:rPr lang="ru-RU" sz="4400" b="1" dirty="0" smtClean="0">
                <a:solidFill>
                  <a:srgbClr val="0033CC"/>
                </a:solidFill>
              </a:rPr>
              <a:t>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0" y="142852"/>
            <a:ext cx="9144000" cy="1938992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 marL="355600" indent="-355600">
              <a:spcBef>
                <a:spcPts val="1200"/>
              </a:spcBef>
              <a:spcAft>
                <a:spcPts val="1800"/>
              </a:spcAft>
            </a:pPr>
            <a:r>
              <a:rPr lang="ru-RU" sz="4000" b="1" dirty="0" smtClean="0">
                <a:solidFill>
                  <a:srgbClr val="0070C0"/>
                </a:solidFill>
              </a:rPr>
              <a:t> Рассмотри  картинку.  Найди  в  тексте  и  прочитай  предложения,  которые   к  ней  относятся.</a:t>
            </a:r>
          </a:p>
        </p:txBody>
      </p:sp>
      <p:sp>
        <p:nvSpPr>
          <p:cNvPr id="11" name="Дуга 10"/>
          <p:cNvSpPr/>
          <p:nvPr/>
        </p:nvSpPr>
        <p:spPr>
          <a:xfrm rot="8757174">
            <a:off x="577523" y="889083"/>
            <a:ext cx="782252" cy="516322"/>
          </a:xfrm>
          <a:prstGeom prst="arc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Дуга 15"/>
          <p:cNvSpPr/>
          <p:nvPr/>
        </p:nvSpPr>
        <p:spPr>
          <a:xfrm rot="8757174">
            <a:off x="545034" y="1515494"/>
            <a:ext cx="782252" cy="516322"/>
          </a:xfrm>
          <a:prstGeom prst="arc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5400000">
            <a:off x="7537450" y="202332"/>
            <a:ext cx="189210" cy="7143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6313314" y="202332"/>
            <a:ext cx="189210" cy="7143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3793034" y="202332"/>
            <a:ext cx="189210" cy="7143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2280866" y="247526"/>
            <a:ext cx="189210" cy="7143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2584288" y="844680"/>
            <a:ext cx="189210" cy="7143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7465442" y="823590"/>
            <a:ext cx="189210" cy="7143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5305202" y="823590"/>
            <a:ext cx="189210" cy="7143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2784922" y="1399654"/>
            <a:ext cx="189210" cy="7143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10800000">
            <a:off x="755576" y="332656"/>
            <a:ext cx="357190" cy="158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10800000">
            <a:off x="1475656" y="332656"/>
            <a:ext cx="285752" cy="158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0800000">
            <a:off x="1475656" y="908720"/>
            <a:ext cx="285752" cy="158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10800000">
            <a:off x="6876256" y="908720"/>
            <a:ext cx="285752" cy="158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10800000">
            <a:off x="1907704" y="1556792"/>
            <a:ext cx="285752" cy="158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10800000">
            <a:off x="4572000" y="908720"/>
            <a:ext cx="285752" cy="158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>
            <a:off x="3419872" y="1556792"/>
            <a:ext cx="576064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Рисунок 29" descr="https://knizhka-malishka.ru/wp-content/uploads/2019/07/alt-328x200.jpe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35696" y="2708920"/>
            <a:ext cx="5898981" cy="37444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4" name="Дуга 33"/>
          <p:cNvSpPr/>
          <p:nvPr/>
        </p:nvSpPr>
        <p:spPr>
          <a:xfrm rot="8757174">
            <a:off x="6881167" y="289679"/>
            <a:ext cx="782252" cy="516322"/>
          </a:xfrm>
          <a:prstGeom prst="arc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 flipH="1">
            <a:off x="3419302" y="1556793"/>
            <a:ext cx="576064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98884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4900" b="1" dirty="0" err="1" smtClean="0">
                <a:solidFill>
                  <a:srgbClr val="000099"/>
                </a:solidFill>
              </a:rPr>
              <a:t>Волч</a:t>
            </a:r>
            <a:r>
              <a:rPr lang="ru-RU" sz="4900" b="1" dirty="0" err="1" smtClean="0">
                <a:solidFill>
                  <a:srgbClr val="FF0000"/>
                </a:solidFill>
              </a:rPr>
              <a:t>а́</a:t>
            </a:r>
            <a:r>
              <a:rPr lang="ru-RU" sz="4900" b="1" dirty="0" err="1" smtClean="0">
                <a:solidFill>
                  <a:srgbClr val="000099"/>
                </a:solidFill>
              </a:rPr>
              <a:t>та</a:t>
            </a:r>
            <a:r>
              <a:rPr lang="ru-RU" sz="4900" b="1" dirty="0" smtClean="0">
                <a:solidFill>
                  <a:srgbClr val="000099"/>
                </a:solidFill>
              </a:rPr>
              <a:t> </a:t>
            </a:r>
            <a:r>
              <a:rPr lang="ru-RU" sz="4900" b="1" dirty="0" err="1" smtClean="0">
                <a:solidFill>
                  <a:srgbClr val="000099"/>
                </a:solidFill>
              </a:rPr>
              <a:t>погн</a:t>
            </a:r>
            <a:r>
              <a:rPr lang="ru-RU" sz="4900" b="1" dirty="0" err="1" smtClean="0">
                <a:solidFill>
                  <a:srgbClr val="FF0000"/>
                </a:solidFill>
              </a:rPr>
              <a:t>а́</a:t>
            </a:r>
            <a:r>
              <a:rPr lang="ru-RU" sz="4900" b="1" dirty="0" err="1" smtClean="0">
                <a:solidFill>
                  <a:srgbClr val="000099"/>
                </a:solidFill>
              </a:rPr>
              <a:t>лись</a:t>
            </a:r>
            <a:r>
              <a:rPr lang="ru-RU" sz="4900" b="1" dirty="0" smtClean="0">
                <a:solidFill>
                  <a:srgbClr val="000099"/>
                </a:solidFill>
              </a:rPr>
              <a:t> за ним,  он </a:t>
            </a:r>
            <a:r>
              <a:rPr lang="ru-RU" sz="4900" b="1" dirty="0" err="1" smtClean="0">
                <a:solidFill>
                  <a:srgbClr val="000099"/>
                </a:solidFill>
              </a:rPr>
              <a:t>уп</a:t>
            </a:r>
            <a:r>
              <a:rPr lang="ru-RU" sz="4900" b="1" dirty="0" err="1" smtClean="0">
                <a:solidFill>
                  <a:srgbClr val="FF0000"/>
                </a:solidFill>
              </a:rPr>
              <a:t>а́</a:t>
            </a:r>
            <a:r>
              <a:rPr lang="ru-RU" sz="4900" b="1" dirty="0" err="1" smtClean="0">
                <a:solidFill>
                  <a:srgbClr val="000099"/>
                </a:solidFill>
              </a:rPr>
              <a:t>л</a:t>
            </a:r>
            <a:r>
              <a:rPr lang="ru-RU" sz="4900" b="1" dirty="0" smtClean="0">
                <a:solidFill>
                  <a:srgbClr val="000099"/>
                </a:solidFill>
              </a:rPr>
              <a:t> на </a:t>
            </a:r>
            <a:r>
              <a:rPr lang="ru-RU" sz="4900" b="1" dirty="0" err="1" smtClean="0">
                <a:solidFill>
                  <a:srgbClr val="000099"/>
                </a:solidFill>
              </a:rPr>
              <a:t>сп</a:t>
            </a:r>
            <a:r>
              <a:rPr lang="ru-RU" sz="4900" b="1" dirty="0" err="1" smtClean="0">
                <a:solidFill>
                  <a:srgbClr val="FF0000"/>
                </a:solidFill>
              </a:rPr>
              <a:t>и́</a:t>
            </a:r>
            <a:r>
              <a:rPr lang="ru-RU" sz="4900" b="1" dirty="0" err="1" smtClean="0">
                <a:solidFill>
                  <a:srgbClr val="000099"/>
                </a:solidFill>
              </a:rPr>
              <a:t>ну</a:t>
            </a:r>
            <a:r>
              <a:rPr lang="ru-RU" sz="4900" b="1" dirty="0" smtClean="0">
                <a:solidFill>
                  <a:srgbClr val="000099"/>
                </a:solidFill>
              </a:rPr>
              <a:t> и </a:t>
            </a:r>
            <a:r>
              <a:rPr lang="ru-RU" sz="4900" b="1" dirty="0" err="1" smtClean="0">
                <a:solidFill>
                  <a:srgbClr val="000099"/>
                </a:solidFill>
              </a:rPr>
              <a:t>задр</a:t>
            </a:r>
            <a:r>
              <a:rPr lang="ru-RU" sz="4900" b="1" dirty="0" err="1" smtClean="0">
                <a:solidFill>
                  <a:srgbClr val="FF0000"/>
                </a:solidFill>
              </a:rPr>
              <a:t>а́</a:t>
            </a:r>
            <a:r>
              <a:rPr lang="ru-RU" sz="4900" b="1" dirty="0" err="1" smtClean="0">
                <a:solidFill>
                  <a:srgbClr val="000099"/>
                </a:solidFill>
              </a:rPr>
              <a:t>л</a:t>
            </a:r>
            <a:r>
              <a:rPr lang="ru-RU" sz="4900" b="1" dirty="0" smtClean="0">
                <a:solidFill>
                  <a:srgbClr val="000099"/>
                </a:solidFill>
              </a:rPr>
              <a:t> вверх </a:t>
            </a:r>
            <a:r>
              <a:rPr lang="ru-RU" sz="4900" b="1" dirty="0" err="1" smtClean="0">
                <a:solidFill>
                  <a:srgbClr val="000099"/>
                </a:solidFill>
              </a:rPr>
              <a:t>н</a:t>
            </a:r>
            <a:r>
              <a:rPr lang="ru-RU" sz="4900" b="1" dirty="0" err="1" smtClean="0">
                <a:solidFill>
                  <a:srgbClr val="FF0000"/>
                </a:solidFill>
              </a:rPr>
              <a:t>о́</a:t>
            </a:r>
            <a:r>
              <a:rPr lang="ru-RU" sz="4900" b="1" dirty="0" err="1" smtClean="0">
                <a:solidFill>
                  <a:srgbClr val="000099"/>
                </a:solidFill>
              </a:rPr>
              <a:t>ги</a:t>
            </a:r>
            <a:r>
              <a:rPr lang="ru-RU" sz="4900" b="1" dirty="0" smtClean="0">
                <a:solidFill>
                  <a:srgbClr val="000099"/>
                </a:solidFill>
              </a:rPr>
              <a:t>, а он</a:t>
            </a:r>
            <a:r>
              <a:rPr lang="ru-RU" sz="4900" b="1" dirty="0" smtClean="0">
                <a:solidFill>
                  <a:srgbClr val="FF0000"/>
                </a:solidFill>
              </a:rPr>
              <a:t>и́</a:t>
            </a:r>
            <a:r>
              <a:rPr lang="ru-RU" sz="4900" b="1" dirty="0" smtClean="0">
                <a:solidFill>
                  <a:srgbClr val="000099"/>
                </a:solidFill>
              </a:rPr>
              <a:t> </a:t>
            </a:r>
            <a:r>
              <a:rPr lang="ru-RU" sz="4900" b="1" dirty="0" err="1" smtClean="0">
                <a:solidFill>
                  <a:srgbClr val="000099"/>
                </a:solidFill>
              </a:rPr>
              <a:t>втро</a:t>
            </a:r>
            <a:r>
              <a:rPr lang="ru-RU" sz="4900" b="1" dirty="0" err="1" smtClean="0">
                <a:solidFill>
                  <a:srgbClr val="FF0000"/>
                </a:solidFill>
              </a:rPr>
              <a:t>ё́</a:t>
            </a:r>
            <a:r>
              <a:rPr lang="ru-RU" sz="4900" b="1" dirty="0" err="1" smtClean="0">
                <a:solidFill>
                  <a:srgbClr val="000099"/>
                </a:solidFill>
              </a:rPr>
              <a:t>м</a:t>
            </a:r>
            <a:r>
              <a:rPr lang="ru-RU" sz="4900" b="1" dirty="0" smtClean="0">
                <a:solidFill>
                  <a:srgbClr val="000099"/>
                </a:solidFill>
              </a:rPr>
              <a:t> </a:t>
            </a:r>
            <a:r>
              <a:rPr lang="ru-RU" sz="4900" b="1" dirty="0" err="1" smtClean="0">
                <a:solidFill>
                  <a:srgbClr val="000099"/>
                </a:solidFill>
              </a:rPr>
              <a:t>нап</a:t>
            </a:r>
            <a:r>
              <a:rPr lang="ru-RU" sz="4900" b="1" dirty="0" err="1" smtClean="0">
                <a:solidFill>
                  <a:srgbClr val="FF0000"/>
                </a:solidFill>
              </a:rPr>
              <a:t>а́</a:t>
            </a:r>
            <a:r>
              <a:rPr lang="ru-RU" sz="4900" b="1" dirty="0" err="1" smtClean="0">
                <a:solidFill>
                  <a:srgbClr val="000099"/>
                </a:solidFill>
              </a:rPr>
              <a:t>ли</a:t>
            </a:r>
            <a:r>
              <a:rPr lang="ru-RU" sz="4900" b="1" dirty="0" smtClean="0">
                <a:solidFill>
                  <a:srgbClr val="000099"/>
                </a:solidFill>
              </a:rPr>
              <a:t> на нег</a:t>
            </a:r>
            <a:r>
              <a:rPr lang="ru-RU" sz="4900" b="1" dirty="0" smtClean="0">
                <a:solidFill>
                  <a:srgbClr val="FF0000"/>
                </a:solidFill>
              </a:rPr>
              <a:t>о́</a:t>
            </a:r>
            <a:r>
              <a:rPr lang="ru-RU" sz="4900" b="1" dirty="0" smtClean="0">
                <a:solidFill>
                  <a:srgbClr val="000099"/>
                </a:solidFill>
              </a:rPr>
              <a:t> и, визж</a:t>
            </a:r>
            <a:r>
              <a:rPr lang="ru-RU" sz="4900" b="1" dirty="0" smtClean="0">
                <a:solidFill>
                  <a:srgbClr val="FF0000"/>
                </a:solidFill>
              </a:rPr>
              <a:t>а́</a:t>
            </a:r>
            <a:r>
              <a:rPr lang="ru-RU" sz="4900" b="1" dirty="0" smtClean="0">
                <a:solidFill>
                  <a:srgbClr val="000099"/>
                </a:solidFill>
              </a:rPr>
              <a:t> от  </a:t>
            </a:r>
            <a:r>
              <a:rPr lang="ru-RU" sz="4900" b="1" dirty="0" err="1" smtClean="0">
                <a:solidFill>
                  <a:srgbClr val="000099"/>
                </a:solidFill>
              </a:rPr>
              <a:t>вост</a:t>
            </a:r>
            <a:r>
              <a:rPr lang="ru-RU" sz="4900" b="1" dirty="0" err="1" smtClean="0">
                <a:solidFill>
                  <a:srgbClr val="FF0000"/>
                </a:solidFill>
              </a:rPr>
              <a:t>о́</a:t>
            </a:r>
            <a:r>
              <a:rPr lang="ru-RU" sz="4900" b="1" dirty="0" err="1" smtClean="0">
                <a:solidFill>
                  <a:srgbClr val="000099"/>
                </a:solidFill>
              </a:rPr>
              <a:t>рга</a:t>
            </a:r>
            <a:r>
              <a:rPr lang="ru-RU" sz="4900" b="1" dirty="0" smtClean="0">
                <a:solidFill>
                  <a:srgbClr val="000099"/>
                </a:solidFill>
              </a:rPr>
              <a:t>,  </a:t>
            </a:r>
            <a:r>
              <a:rPr lang="ru-RU" sz="4900" b="1" dirty="0" err="1" smtClean="0">
                <a:solidFill>
                  <a:srgbClr val="000099"/>
                </a:solidFill>
              </a:rPr>
              <a:t>ст</a:t>
            </a:r>
            <a:r>
              <a:rPr lang="ru-RU" sz="4900" b="1" dirty="0" err="1" smtClean="0">
                <a:solidFill>
                  <a:srgbClr val="FF0000"/>
                </a:solidFill>
              </a:rPr>
              <a:t>а́</a:t>
            </a:r>
            <a:r>
              <a:rPr lang="ru-RU" sz="4900" b="1" dirty="0" err="1" smtClean="0">
                <a:solidFill>
                  <a:srgbClr val="000099"/>
                </a:solidFill>
              </a:rPr>
              <a:t>ли</a:t>
            </a:r>
            <a:r>
              <a:rPr lang="ru-RU" sz="4900" b="1" dirty="0" smtClean="0">
                <a:solidFill>
                  <a:srgbClr val="000099"/>
                </a:solidFill>
              </a:rPr>
              <a:t>  </a:t>
            </a:r>
            <a:r>
              <a:rPr lang="ru-RU" sz="4900" b="1" dirty="0" err="1" smtClean="0">
                <a:solidFill>
                  <a:srgbClr val="000099"/>
                </a:solidFill>
              </a:rPr>
              <a:t>кус</a:t>
            </a:r>
            <a:r>
              <a:rPr lang="ru-RU" sz="4900" b="1" dirty="0" err="1" smtClean="0">
                <a:solidFill>
                  <a:srgbClr val="FF0000"/>
                </a:solidFill>
              </a:rPr>
              <a:t>а́</a:t>
            </a:r>
            <a:r>
              <a:rPr lang="ru-RU" sz="4900" b="1" dirty="0" err="1" smtClean="0">
                <a:solidFill>
                  <a:srgbClr val="000099"/>
                </a:solidFill>
              </a:rPr>
              <a:t>ть</a:t>
            </a:r>
            <a:r>
              <a:rPr lang="ru-RU" sz="4900" b="1" dirty="0" smtClean="0">
                <a:solidFill>
                  <a:srgbClr val="000099"/>
                </a:solidFill>
              </a:rPr>
              <a:t> ег</a:t>
            </a:r>
            <a:r>
              <a:rPr lang="ru-RU" sz="4900" b="1" dirty="0" smtClean="0">
                <a:solidFill>
                  <a:srgbClr val="FF0000"/>
                </a:solidFill>
              </a:rPr>
              <a:t>о́</a:t>
            </a:r>
            <a:r>
              <a:rPr lang="ru-RU" sz="4900" b="1" dirty="0" smtClean="0">
                <a:solidFill>
                  <a:srgbClr val="000099"/>
                </a:solidFill>
              </a:rPr>
              <a:t>, но не  </a:t>
            </a:r>
            <a:r>
              <a:rPr lang="ru-RU" sz="4900" b="1" dirty="0" err="1" smtClean="0">
                <a:solidFill>
                  <a:srgbClr val="000099"/>
                </a:solidFill>
              </a:rPr>
              <a:t>б</a:t>
            </a:r>
            <a:r>
              <a:rPr lang="ru-RU" sz="4900" b="1" dirty="0" err="1" smtClean="0">
                <a:solidFill>
                  <a:srgbClr val="FF0000"/>
                </a:solidFill>
              </a:rPr>
              <a:t>о́</a:t>
            </a:r>
            <a:r>
              <a:rPr lang="ru-RU" sz="4900" b="1" dirty="0" err="1" smtClean="0">
                <a:solidFill>
                  <a:srgbClr val="000099"/>
                </a:solidFill>
              </a:rPr>
              <a:t>льно</a:t>
            </a:r>
            <a:r>
              <a:rPr lang="ru-RU" sz="4900" b="1" dirty="0" smtClean="0">
                <a:solidFill>
                  <a:srgbClr val="000099"/>
                </a:solidFill>
              </a:rPr>
              <a:t>,  </a:t>
            </a:r>
            <a:br>
              <a:rPr lang="ru-RU" sz="4900" b="1" dirty="0" smtClean="0">
                <a:solidFill>
                  <a:srgbClr val="000099"/>
                </a:solidFill>
              </a:rPr>
            </a:br>
            <a:r>
              <a:rPr lang="ru-RU" sz="4900" b="1" dirty="0" smtClean="0">
                <a:solidFill>
                  <a:srgbClr val="000099"/>
                </a:solidFill>
              </a:rPr>
              <a:t>а в  </a:t>
            </a:r>
            <a:r>
              <a:rPr lang="ru-RU" sz="4900" b="1" dirty="0" err="1" smtClean="0">
                <a:solidFill>
                  <a:srgbClr val="000099"/>
                </a:solidFill>
              </a:rPr>
              <a:t>ш</a:t>
            </a:r>
            <a:r>
              <a:rPr lang="ru-RU" sz="4900" b="1" dirty="0" err="1" smtClean="0">
                <a:solidFill>
                  <a:srgbClr val="FF0000"/>
                </a:solidFill>
              </a:rPr>
              <a:t>у́</a:t>
            </a:r>
            <a:r>
              <a:rPr lang="ru-RU" sz="4900" b="1" dirty="0" err="1" smtClean="0">
                <a:solidFill>
                  <a:srgbClr val="000099"/>
                </a:solidFill>
              </a:rPr>
              <a:t>тку</a:t>
            </a:r>
            <a:r>
              <a:rPr lang="ru-RU" sz="4900" b="1" dirty="0" smtClean="0">
                <a:solidFill>
                  <a:srgbClr val="000099"/>
                </a:solidFill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https://knizhka-malishka.ru/wp-content/uploads/2019/07/alt-328x200.jpe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51920" y="3861048"/>
            <a:ext cx="3882757" cy="27509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Дуга 6"/>
          <p:cNvSpPr/>
          <p:nvPr/>
        </p:nvSpPr>
        <p:spPr>
          <a:xfrm rot="8757174">
            <a:off x="1913186" y="1083447"/>
            <a:ext cx="782252" cy="516322"/>
          </a:xfrm>
          <a:prstGeom prst="arc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10800000">
            <a:off x="2699792" y="404664"/>
            <a:ext cx="285752" cy="158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0800000">
            <a:off x="685848" y="404664"/>
            <a:ext cx="285752" cy="158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 flipV="1">
            <a:off x="6156176" y="1052736"/>
            <a:ext cx="357760" cy="158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>
            <a:off x="2123728" y="1772816"/>
            <a:ext cx="285752" cy="158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 flipV="1">
            <a:off x="973880" y="2420888"/>
            <a:ext cx="141736" cy="158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3851920" y="2420888"/>
            <a:ext cx="216024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4860032" y="2420888"/>
            <a:ext cx="216024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6156176" y="3140968"/>
            <a:ext cx="216024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Дуга 21"/>
          <p:cNvSpPr/>
          <p:nvPr/>
        </p:nvSpPr>
        <p:spPr>
          <a:xfrm rot="8757174">
            <a:off x="4073427" y="2379590"/>
            <a:ext cx="782252" cy="516322"/>
          </a:xfrm>
          <a:prstGeom prst="arc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Дуга 22"/>
          <p:cNvSpPr/>
          <p:nvPr/>
        </p:nvSpPr>
        <p:spPr>
          <a:xfrm rot="8757174">
            <a:off x="905073" y="3819751"/>
            <a:ext cx="782252" cy="516322"/>
          </a:xfrm>
          <a:prstGeom prst="arc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Дуга 23"/>
          <p:cNvSpPr/>
          <p:nvPr/>
        </p:nvSpPr>
        <p:spPr>
          <a:xfrm rot="8757174">
            <a:off x="4217442" y="3027662"/>
            <a:ext cx="782252" cy="516322"/>
          </a:xfrm>
          <a:prstGeom prst="arc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Дуга 24"/>
          <p:cNvSpPr/>
          <p:nvPr/>
        </p:nvSpPr>
        <p:spPr>
          <a:xfrm rot="8757174">
            <a:off x="7313786" y="1731519"/>
            <a:ext cx="782252" cy="516322"/>
          </a:xfrm>
          <a:prstGeom prst="arc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flipH="1" flipV="1">
            <a:off x="2339752" y="3140968"/>
            <a:ext cx="141736" cy="158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/>
          <p:cNvSpPr/>
          <p:nvPr/>
        </p:nvSpPr>
        <p:spPr>
          <a:xfrm>
            <a:off x="251520" y="2276872"/>
            <a:ext cx="87129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33CC"/>
                </a:solidFill>
              </a:rPr>
              <a:t>Волчиха была уже немолода. </a:t>
            </a:r>
          </a:p>
          <a:p>
            <a:r>
              <a:rPr lang="ru-RU" sz="4000" b="1" dirty="0" smtClean="0">
                <a:solidFill>
                  <a:srgbClr val="0033CC"/>
                </a:solidFill>
              </a:rPr>
              <a:t>Чутьё  у неё ослабело. </a:t>
            </a:r>
            <a:endParaRPr lang="ru-RU" sz="4000" b="1" dirty="0">
              <a:solidFill>
                <a:srgbClr val="0033CC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830834"/>
          </a:xfrm>
          <a:solidFill>
            <a:srgbClr val="FFFFCC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Найди в рассказе предложения. Расставь ударение, паузы, правила орфоэпии.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>
            <a:off x="5436096" y="548680"/>
            <a:ext cx="72008" cy="26064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4211960" y="0"/>
            <a:ext cx="72008" cy="18864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2267744" y="0"/>
            <a:ext cx="72008" cy="18864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6300192" y="188640"/>
            <a:ext cx="216024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1979712" y="548680"/>
            <a:ext cx="72008" cy="26064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7020272" y="0"/>
            <a:ext cx="72008" cy="18864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3491880" y="188640"/>
            <a:ext cx="36004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7308304" y="548680"/>
            <a:ext cx="72008" cy="26064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4657395" y="1152039"/>
            <a:ext cx="72008" cy="26064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1259632" y="764704"/>
            <a:ext cx="36004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2123728" y="764704"/>
            <a:ext cx="14401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3851920" y="548680"/>
            <a:ext cx="72008" cy="26064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3419872" y="1340768"/>
            <a:ext cx="216024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4283968" y="1340768"/>
            <a:ext cx="216024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3275856" y="2204864"/>
            <a:ext cx="72008" cy="26064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>
            <a:off x="2843808" y="2852936"/>
            <a:ext cx="72008" cy="21602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4427984" y="2924944"/>
            <a:ext cx="72008" cy="21602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5436096" y="2996952"/>
            <a:ext cx="0" cy="54868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>
            <a:off x="1547664" y="2276872"/>
            <a:ext cx="72008" cy="26064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>
            <a:off x="683568" y="2492896"/>
            <a:ext cx="216024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Дуга 31"/>
          <p:cNvSpPr/>
          <p:nvPr/>
        </p:nvSpPr>
        <p:spPr>
          <a:xfrm rot="9404473">
            <a:off x="1876845" y="3220527"/>
            <a:ext cx="846395" cy="382605"/>
          </a:xfrm>
          <a:prstGeom prst="arc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6948264" y="2348880"/>
            <a:ext cx="0" cy="54868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5364088" y="2996952"/>
            <a:ext cx="0" cy="54868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Дуга 29"/>
          <p:cNvSpPr/>
          <p:nvPr/>
        </p:nvSpPr>
        <p:spPr>
          <a:xfrm rot="9404473">
            <a:off x="2596926" y="230531"/>
            <a:ext cx="846395" cy="382605"/>
          </a:xfrm>
          <a:prstGeom prst="arc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 flipH="1">
            <a:off x="4283968" y="2276872"/>
            <a:ext cx="72008" cy="26064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H="1">
            <a:off x="3131840" y="3068960"/>
            <a:ext cx="216024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flipH="1">
            <a:off x="4860032" y="3068960"/>
            <a:ext cx="216024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H="1">
            <a:off x="6660232" y="2204864"/>
            <a:ext cx="72008" cy="260648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H="1">
            <a:off x="1475656" y="2852936"/>
            <a:ext cx="72008" cy="144016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flipH="1">
            <a:off x="5436096" y="2492896"/>
            <a:ext cx="216024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6012160" y="2492896"/>
            <a:ext cx="216024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Рисунок 42" descr="https://diafilm.net/static/slide/3/2216/6.jpg?v=1512467757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1187624" y="4725144"/>
            <a:ext cx="3456384" cy="21328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5" name="Рисунок 44" descr="https://diafilm.net/static/slide/3/2216/5.jpg?v=1512467757"/>
          <p:cNvPicPr/>
          <p:nvPr/>
        </p:nvPicPr>
        <p:blipFill>
          <a:blip r:embed="rId3" cstate="email">
            <a:lum bright="10000" contrast="10000"/>
          </a:blip>
          <a:srcRect/>
          <a:stretch>
            <a:fillRect/>
          </a:stretch>
        </p:blipFill>
        <p:spPr bwMode="auto">
          <a:xfrm>
            <a:off x="5580112" y="4797152"/>
            <a:ext cx="2952328" cy="17825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44" name="Прямая соединительная линия 43"/>
          <p:cNvCxnSpPr/>
          <p:nvPr/>
        </p:nvCxnSpPr>
        <p:spPr>
          <a:xfrm>
            <a:off x="7020272" y="2348880"/>
            <a:ext cx="0" cy="54868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3399"/>
                </a:solidFill>
              </a:rPr>
              <a:t>Тест к рассказу </a:t>
            </a:r>
            <a:endParaRPr lang="ru-RU" sz="4800" b="1" dirty="0">
              <a:solidFill>
                <a:srgbClr val="003399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5796136" y="188640"/>
            <a:ext cx="72008" cy="21602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4932040" y="332656"/>
            <a:ext cx="288032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Заголовок 1"/>
          <p:cNvSpPr txBox="1">
            <a:spLocks/>
          </p:cNvSpPr>
          <p:nvPr/>
        </p:nvSpPr>
        <p:spPr>
          <a:xfrm>
            <a:off x="467544" y="1124744"/>
            <a:ext cx="8229600" cy="57606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Выбери один правильный ответ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47650" y="2420888"/>
            <a:ext cx="889635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002060"/>
                </a:solidFill>
                <a:ea typeface="Times New Roman" pitchFamily="18" charset="0"/>
              </a:rPr>
              <a:t>1. Какой жанр произведения?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600" b="1" dirty="0" smtClean="0">
                <a:solidFill>
                  <a:srgbClr val="006600"/>
                </a:solidFill>
                <a:latin typeface="+mj-lt"/>
                <a:ea typeface="+mj-ea"/>
                <a:cs typeface="+mj-cs"/>
              </a:rPr>
              <a:t>а) быль, 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600" b="1" dirty="0" smtClean="0">
                <a:solidFill>
                  <a:srgbClr val="006600"/>
                </a:solidFill>
                <a:latin typeface="+mj-lt"/>
                <a:ea typeface="+mj-ea"/>
                <a:cs typeface="+mj-cs"/>
              </a:rPr>
              <a:t>б) повесть, 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600" b="1" dirty="0" smtClean="0">
                <a:solidFill>
                  <a:srgbClr val="006600"/>
                </a:solidFill>
                <a:latin typeface="+mj-lt"/>
                <a:ea typeface="+mj-ea"/>
                <a:cs typeface="+mj-cs"/>
              </a:rPr>
              <a:t>в) рассказ,  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600" b="1" dirty="0" smtClean="0">
                <a:solidFill>
                  <a:srgbClr val="006600"/>
                </a:solidFill>
                <a:latin typeface="+mj-lt"/>
                <a:ea typeface="+mj-ea"/>
                <a:cs typeface="+mj-cs"/>
              </a:rPr>
              <a:t>г) сказка.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flipH="1">
            <a:off x="5796136" y="2420888"/>
            <a:ext cx="72008" cy="21602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4139952" y="2636912"/>
            <a:ext cx="216024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1475656" y="3717032"/>
            <a:ext cx="72008" cy="21602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2483768" y="4437112"/>
            <a:ext cx="72008" cy="21602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1187624" y="1052736"/>
            <a:ext cx="72008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3419872" y="1052736"/>
            <a:ext cx="72008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4793407" y="1079522"/>
            <a:ext cx="72008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8172400" y="1052736"/>
            <a:ext cx="72008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>
            <a:off x="1547664" y="5229200"/>
            <a:ext cx="72008" cy="21602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2771800" y="1268760"/>
            <a:ext cx="14401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>
            <a:off x="7236296" y="1268760"/>
            <a:ext cx="14401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>
            <a:off x="2627784" y="4653136"/>
            <a:ext cx="14401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>
            <a:off x="1619672" y="4653136"/>
            <a:ext cx="36004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Дуга 26"/>
          <p:cNvSpPr/>
          <p:nvPr/>
        </p:nvSpPr>
        <p:spPr>
          <a:xfrm rot="8757174">
            <a:off x="3929410" y="507383"/>
            <a:ext cx="782252" cy="516322"/>
          </a:xfrm>
          <a:prstGeom prst="arc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436" name="Picture 4" descr="Картинки по запросу белолобый чехов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02470" y="4210162"/>
            <a:ext cx="1603602" cy="2072260"/>
          </a:xfrm>
          <a:prstGeom prst="rect">
            <a:avLst/>
          </a:prstGeom>
          <a:noFill/>
        </p:spPr>
      </p:pic>
      <p:pic>
        <p:nvPicPr>
          <p:cNvPr id="18438" name="Picture 6" descr="Картинки по запросу сказка про волка и собаку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75856" y="3429000"/>
            <a:ext cx="2592288" cy="2226226"/>
          </a:xfrm>
          <a:prstGeom prst="rect">
            <a:avLst/>
          </a:prstGeom>
          <a:noFill/>
        </p:spPr>
      </p:pic>
      <p:cxnSp>
        <p:nvCxnSpPr>
          <p:cNvPr id="32" name="Прямая соединительная линия 31"/>
          <p:cNvCxnSpPr/>
          <p:nvPr/>
        </p:nvCxnSpPr>
        <p:spPr>
          <a:xfrm flipH="1">
            <a:off x="1691680" y="5373216"/>
            <a:ext cx="14401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H="1">
            <a:off x="1763688" y="2420888"/>
            <a:ext cx="72008" cy="21602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6" descr="http://skazvikt.ucoz.ru/_pu/14/0516160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96336" y="2996952"/>
            <a:ext cx="1152128" cy="20738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/>
        </p:nvSpPr>
        <p:spPr>
          <a:xfrm>
            <a:off x="251520" y="188640"/>
            <a:ext cx="8424936" cy="76944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4400" b="1" dirty="0" smtClean="0">
                <a:solidFill>
                  <a:srgbClr val="0033CC"/>
                </a:solidFill>
              </a:rPr>
              <a:t>2. Как называется рассказ?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H="1">
            <a:off x="4860032" y="404664"/>
            <a:ext cx="648072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323528" y="1556792"/>
            <a:ext cx="792088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4400" b="1" dirty="0" smtClean="0">
                <a:solidFill>
                  <a:srgbClr val="006600"/>
                </a:solidFill>
              </a:rPr>
              <a:t>а) Дедушка </a:t>
            </a:r>
            <a:r>
              <a:rPr lang="ru-RU" sz="4400" b="1" dirty="0" err="1" smtClean="0">
                <a:solidFill>
                  <a:srgbClr val="006600"/>
                </a:solidFill>
              </a:rPr>
              <a:t>Мазай</a:t>
            </a:r>
            <a:r>
              <a:rPr lang="ru-RU" sz="4400" b="1" dirty="0" smtClean="0">
                <a:solidFill>
                  <a:srgbClr val="006600"/>
                </a:solidFill>
              </a:rPr>
              <a:t> и зайцы;</a:t>
            </a:r>
          </a:p>
          <a:p>
            <a:pPr lvl="0">
              <a:spcBef>
                <a:spcPct val="0"/>
              </a:spcBef>
              <a:defRPr/>
            </a:pPr>
            <a:r>
              <a:rPr lang="ru-RU" sz="4400" b="1" dirty="0" smtClean="0">
                <a:solidFill>
                  <a:srgbClr val="006600"/>
                </a:solidFill>
              </a:rPr>
              <a:t>б) Белолобый;</a:t>
            </a:r>
          </a:p>
          <a:p>
            <a:pPr lvl="0">
              <a:spcBef>
                <a:spcPct val="0"/>
              </a:spcBef>
              <a:defRPr/>
            </a:pPr>
            <a:r>
              <a:rPr lang="ru-RU" sz="4400" b="1" dirty="0" smtClean="0">
                <a:solidFill>
                  <a:srgbClr val="006600"/>
                </a:solidFill>
              </a:rPr>
              <a:t>в) Ворона и лисица.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H="1">
            <a:off x="6228184" y="404664"/>
            <a:ext cx="36004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2051720" y="2924944"/>
            <a:ext cx="72008" cy="21602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7092280" y="260648"/>
            <a:ext cx="72008" cy="21602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4355976" y="260648"/>
            <a:ext cx="72008" cy="21602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>
            <a:off x="4427984" y="1556792"/>
            <a:ext cx="72008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1547664" y="1628800"/>
            <a:ext cx="72008" cy="21602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>
            <a:off x="1331640" y="3068960"/>
            <a:ext cx="216024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>
            <a:off x="2627784" y="2276872"/>
            <a:ext cx="72008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>
            <a:off x="4355976" y="2924944"/>
            <a:ext cx="72008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>
            <a:off x="7236296" y="404664"/>
            <a:ext cx="144016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Дуга 31"/>
          <p:cNvSpPr/>
          <p:nvPr/>
        </p:nvSpPr>
        <p:spPr>
          <a:xfrm rot="8757174">
            <a:off x="2993307" y="3099671"/>
            <a:ext cx="782252" cy="516322"/>
          </a:xfrm>
          <a:prstGeom prst="arc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Дуга 33"/>
          <p:cNvSpPr/>
          <p:nvPr/>
        </p:nvSpPr>
        <p:spPr>
          <a:xfrm rot="8757174">
            <a:off x="5081538" y="1803527"/>
            <a:ext cx="782252" cy="516322"/>
          </a:xfrm>
          <a:prstGeom prst="arc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410" name="AutoShape 2" descr="Картинки по запросу крылов ворона и лисиц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AutoShape 4" descr="Картинки по запросу крылов ворона и лисиц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4" name="Picture 6" descr="http://skazvikt.ucoz.ru/_pu/14/051616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44208" y="2564904"/>
            <a:ext cx="2160240" cy="32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6" name="Picture 8" descr="Картинки по запросу белолобый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1560" y="3861048"/>
            <a:ext cx="2121024" cy="28103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418" name="Picture 10" descr="Картинки по запросу дедушка мазай и зайцы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91880" y="3717032"/>
            <a:ext cx="2342908" cy="2966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35" name="Прямая соединительная линия 34"/>
          <p:cNvCxnSpPr/>
          <p:nvPr/>
        </p:nvCxnSpPr>
        <p:spPr>
          <a:xfrm flipH="1">
            <a:off x="5868144" y="1556792"/>
            <a:ext cx="72008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H="1">
            <a:off x="1979712" y="2420888"/>
            <a:ext cx="216024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/>
          <a:lstStyle/>
          <a:p>
            <a:r>
              <a:rPr lang="ru-RU" b="1" dirty="0" smtClean="0">
                <a:solidFill>
                  <a:srgbClr val="000066"/>
                </a:solidFill>
              </a:rPr>
              <a:t>УЛЫБНИСЬ И ПОЗДОРОВАЙСЯ</a:t>
            </a:r>
            <a:endParaRPr lang="ru-RU" b="1" dirty="0">
              <a:solidFill>
                <a:srgbClr val="00006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32040" y="2780928"/>
            <a:ext cx="3667125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556792"/>
            <a:ext cx="4248472" cy="38559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6" name="Прямая соединительная линия 5"/>
          <p:cNvCxnSpPr/>
          <p:nvPr/>
        </p:nvCxnSpPr>
        <p:spPr>
          <a:xfrm flipV="1">
            <a:off x="2843808" y="332656"/>
            <a:ext cx="72008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644008" y="548680"/>
            <a:ext cx="21602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6490468" y="332656"/>
            <a:ext cx="72008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652120" y="548680"/>
            <a:ext cx="21602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251520" y="332656"/>
            <a:ext cx="8496944" cy="76944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4400" b="1" dirty="0" smtClean="0">
                <a:solidFill>
                  <a:srgbClr val="0033CC"/>
                </a:solidFill>
              </a:rPr>
              <a:t>3. Назовите автора произведения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H="1">
            <a:off x="3491880" y="332656"/>
            <a:ext cx="72008" cy="21602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H="1">
            <a:off x="1979712" y="2708920"/>
            <a:ext cx="72008" cy="21602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H="1">
            <a:off x="2123728" y="3573016"/>
            <a:ext cx="216024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5724128" y="548680"/>
            <a:ext cx="216024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Заголовок 1"/>
          <p:cNvSpPr txBox="1">
            <a:spLocks/>
          </p:cNvSpPr>
          <p:nvPr/>
        </p:nvSpPr>
        <p:spPr>
          <a:xfrm>
            <a:off x="683568" y="1556792"/>
            <a:ext cx="4536504" cy="23042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lvl="0">
              <a:lnSpc>
                <a:spcPct val="120000"/>
              </a:lnSpc>
              <a:spcBef>
                <a:spcPct val="0"/>
              </a:spcBef>
              <a:defRPr/>
            </a:pPr>
            <a:r>
              <a:rPr kumimoji="0" lang="ru-RU" sz="6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а) </a:t>
            </a:r>
            <a:r>
              <a:rPr lang="ru-RU" sz="6500" b="1" dirty="0" smtClean="0">
                <a:solidFill>
                  <a:srgbClr val="006600"/>
                </a:solidFill>
                <a:latin typeface="+mj-lt"/>
                <a:ea typeface="+mj-ea"/>
                <a:cs typeface="+mj-cs"/>
              </a:rPr>
              <a:t>Чехов А. П. </a:t>
            </a:r>
            <a:r>
              <a:rPr kumimoji="0" lang="ru-RU" sz="6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;</a:t>
            </a:r>
          </a:p>
          <a:p>
            <a:pPr lvl="0">
              <a:lnSpc>
                <a:spcPct val="120000"/>
              </a:lnSpc>
              <a:spcBef>
                <a:spcPct val="0"/>
              </a:spcBef>
              <a:defRPr/>
            </a:pPr>
            <a:r>
              <a:rPr lang="ru-RU" sz="6500" b="1" dirty="0" smtClean="0">
                <a:solidFill>
                  <a:srgbClr val="006600"/>
                </a:solidFill>
                <a:latin typeface="+mj-lt"/>
                <a:ea typeface="+mj-ea"/>
                <a:cs typeface="+mj-cs"/>
              </a:rPr>
              <a:t>б) Некрасов Н. А.;</a:t>
            </a:r>
          </a:p>
          <a:p>
            <a:pPr lvl="0">
              <a:lnSpc>
                <a:spcPct val="120000"/>
              </a:lnSpc>
              <a:spcBef>
                <a:spcPct val="0"/>
              </a:spcBef>
              <a:defRPr/>
            </a:pPr>
            <a:r>
              <a:rPr kumimoji="0" lang="ru-RU" sz="6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в) Крылов И.А.</a:t>
            </a:r>
          </a:p>
          <a:p>
            <a:pPr marL="742950" marR="0" lvl="0" indent="-742950" defTabSz="914400" rtl="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lphaLcParenR"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H="1">
            <a:off x="2627784" y="2780928"/>
            <a:ext cx="72008" cy="21602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1763688" y="1484784"/>
            <a:ext cx="72008" cy="21602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2555776" y="2204864"/>
            <a:ext cx="72008" cy="21602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2843808" y="2996952"/>
            <a:ext cx="216024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2" descr="https://ds03.infourok.ru/uploads/ex/0ea3/0002a6b2-4f27b9ff/img11.jpg"/>
          <p:cNvPicPr>
            <a:picLocks noChangeAspect="1" noChangeArrowheads="1"/>
          </p:cNvPicPr>
          <p:nvPr/>
        </p:nvPicPr>
        <p:blipFill>
          <a:blip r:embed="rId2" cstate="email">
            <a:lum contrast="10000"/>
          </a:blip>
          <a:srcRect/>
          <a:stretch>
            <a:fillRect/>
          </a:stretch>
        </p:blipFill>
        <p:spPr bwMode="auto">
          <a:xfrm>
            <a:off x="6516216" y="1484784"/>
            <a:ext cx="2108015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390" name="Picture 6" descr="Картинки по запросу крылов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60032" y="4365104"/>
            <a:ext cx="2115355" cy="2160240"/>
          </a:xfrm>
          <a:prstGeom prst="rect">
            <a:avLst/>
          </a:prstGeom>
          <a:noFill/>
        </p:spPr>
      </p:pic>
      <p:pic>
        <p:nvPicPr>
          <p:cNvPr id="16392" name="Picture 8" descr="Картинки по запросу некрасов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71600" y="4437112"/>
            <a:ext cx="1531156" cy="2204864"/>
          </a:xfrm>
          <a:prstGeom prst="rect">
            <a:avLst/>
          </a:prstGeom>
          <a:noFill/>
        </p:spPr>
      </p:pic>
      <p:cxnSp>
        <p:nvCxnSpPr>
          <p:cNvPr id="17" name="Прямая соединительная линия 16"/>
          <p:cNvCxnSpPr/>
          <p:nvPr/>
        </p:nvCxnSpPr>
        <p:spPr>
          <a:xfrm flipH="1">
            <a:off x="2555776" y="404664"/>
            <a:ext cx="72008" cy="21602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2987824" y="2348880"/>
            <a:ext cx="36004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2123728" y="1700808"/>
            <a:ext cx="36004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7570223" y="397242"/>
            <a:ext cx="72008" cy="21602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4139952" y="548680"/>
            <a:ext cx="216024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3635896" y="548680"/>
            <a:ext cx="216024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>
            <a:off x="1835696" y="548680"/>
            <a:ext cx="216024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34076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4900" b="1" dirty="0" smtClean="0">
                <a:solidFill>
                  <a:srgbClr val="0033CC"/>
                </a:solidFill>
              </a:rPr>
              <a:t>4. Когда происходило действие  в рассказе?</a:t>
            </a:r>
            <a:endParaRPr lang="ru-RU" sz="4900" b="1" dirty="0">
              <a:solidFill>
                <a:srgbClr val="0033CC"/>
              </a:solidFill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H="1">
            <a:off x="2411760" y="260648"/>
            <a:ext cx="72008" cy="21602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H="1">
            <a:off x="6516216" y="260648"/>
            <a:ext cx="72008" cy="21602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H="1">
            <a:off x="1619672" y="404664"/>
            <a:ext cx="216024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1691680" y="3140968"/>
            <a:ext cx="216024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Заголовок 1"/>
          <p:cNvSpPr txBox="1">
            <a:spLocks/>
          </p:cNvSpPr>
          <p:nvPr/>
        </p:nvSpPr>
        <p:spPr>
          <a:xfrm>
            <a:off x="251520" y="2636912"/>
            <a:ext cx="6408712" cy="324036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 fontScale="625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а) </a:t>
            </a:r>
            <a:r>
              <a:rPr kumimoji="0" lang="ru-RU" sz="9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осенью;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300" b="1" dirty="0" smtClean="0">
                <a:solidFill>
                  <a:srgbClr val="006600"/>
                </a:solidFill>
                <a:latin typeface="+mj-lt"/>
                <a:ea typeface="+mj-ea"/>
                <a:cs typeface="+mj-cs"/>
              </a:rPr>
              <a:t>б) летом;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в) весной;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9300" b="1" dirty="0" smtClean="0">
                <a:solidFill>
                  <a:srgbClr val="006600"/>
                </a:solidFill>
                <a:latin typeface="+mj-lt"/>
                <a:ea typeface="+mj-ea"/>
                <a:cs typeface="+mj-cs"/>
              </a:rPr>
              <a:t>Г) зимой.</a:t>
            </a:r>
            <a:endParaRPr kumimoji="0" lang="ru-RU" sz="9300" b="1" i="0" u="none" strike="noStrike" kern="120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742950" marR="0" lvl="0" indent="-74295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+mj-lt"/>
              <a:buAutoNum type="alphaLcParenR"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H="1">
            <a:off x="5220072" y="260648"/>
            <a:ext cx="72008" cy="21602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4067944" y="1124744"/>
            <a:ext cx="504056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3347864" y="404664"/>
            <a:ext cx="216024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1187624" y="2564904"/>
            <a:ext cx="72008" cy="21602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2195736" y="3501008"/>
            <a:ext cx="216024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1691680" y="3284984"/>
            <a:ext cx="72008" cy="21602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2699792" y="4005064"/>
            <a:ext cx="72008" cy="21602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35896" y="3212976"/>
            <a:ext cx="3337992" cy="3337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Прямая соединительная линия 19"/>
          <p:cNvCxnSpPr/>
          <p:nvPr/>
        </p:nvCxnSpPr>
        <p:spPr>
          <a:xfrm flipH="1">
            <a:off x="2483768" y="4725144"/>
            <a:ext cx="72008" cy="21602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5004048" y="908720"/>
            <a:ext cx="72008" cy="21602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>
            <a:off x="4499992" y="404664"/>
            <a:ext cx="216024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5796136" y="404664"/>
            <a:ext cx="216024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Рисунок 25" descr="https://knizhka-malishka.ru/wp-content/uploads/2019/07/alt-328x200.jpe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63680" y="1484784"/>
            <a:ext cx="2880320" cy="21686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4900" b="1" dirty="0" smtClean="0">
                <a:solidFill>
                  <a:srgbClr val="0033CC"/>
                </a:solidFill>
              </a:rPr>
              <a:t/>
            </a:r>
            <a:br>
              <a:rPr lang="ru-RU" sz="4900" b="1" dirty="0" smtClean="0">
                <a:solidFill>
                  <a:srgbClr val="0033CC"/>
                </a:solidFill>
              </a:rPr>
            </a:br>
            <a:r>
              <a:rPr lang="ru-RU" sz="4900" b="1" dirty="0" smtClean="0">
                <a:solidFill>
                  <a:srgbClr val="0033CC"/>
                </a:solidFill>
              </a:rPr>
              <a:t>5. Какой породы щенок Белолобый?</a:t>
            </a:r>
            <a:br>
              <a:rPr lang="ru-RU" sz="4900" b="1" dirty="0" smtClean="0">
                <a:solidFill>
                  <a:srgbClr val="0033CC"/>
                </a:solidFill>
              </a:rPr>
            </a:br>
            <a:endParaRPr lang="ru-RU" sz="4900" b="1" dirty="0">
              <a:solidFill>
                <a:srgbClr val="0033CC"/>
              </a:solidFill>
            </a:endParaRPr>
          </a:p>
        </p:txBody>
      </p:sp>
      <p:pic>
        <p:nvPicPr>
          <p:cNvPr id="4" name="Рисунок 3" descr="https://diafilm.net/static/slide/3/2216/4.jpg?v=1512467757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96136" y="1484784"/>
            <a:ext cx="1472845" cy="22401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62" name="Picture 2" descr="Картинки по запросу белолобый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80112" y="3789040"/>
            <a:ext cx="2667000" cy="22479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467544" y="1988840"/>
            <a:ext cx="368548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ea typeface="+mj-ea"/>
                <a:cs typeface="+mj-cs"/>
              </a:rPr>
              <a:t>а) дворняжка, </a:t>
            </a:r>
          </a:p>
          <a:p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ea typeface="+mj-ea"/>
                <a:cs typeface="+mj-cs"/>
              </a:rPr>
              <a:t>б) лайка,</a:t>
            </a:r>
          </a:p>
          <a:p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ea typeface="+mj-ea"/>
                <a:cs typeface="+mj-cs"/>
              </a:rPr>
              <a:t> в) доберман.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>
            <a:off x="2771800" y="2060848"/>
            <a:ext cx="72008" cy="21602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2555776" y="404664"/>
            <a:ext cx="216024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5508104" y="188640"/>
            <a:ext cx="72008" cy="21602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7668344" y="188640"/>
            <a:ext cx="72008" cy="21602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3275856" y="260648"/>
            <a:ext cx="72008" cy="21602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1619672" y="260648"/>
            <a:ext cx="72008" cy="21602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6948264" y="404664"/>
            <a:ext cx="216024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1763688" y="2204864"/>
            <a:ext cx="216024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2987824" y="2204864"/>
            <a:ext cx="216024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1619672" y="3573016"/>
            <a:ext cx="216024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3347864" y="3356992"/>
            <a:ext cx="72008" cy="21602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1619672" y="2708920"/>
            <a:ext cx="72008" cy="21602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4900" b="1" dirty="0" smtClean="0">
                <a:solidFill>
                  <a:srgbClr val="0033CC"/>
                </a:solidFill>
              </a:rPr>
              <a:t/>
            </a:r>
            <a:br>
              <a:rPr lang="ru-RU" sz="4900" b="1" dirty="0" smtClean="0">
                <a:solidFill>
                  <a:srgbClr val="0033CC"/>
                </a:solidFill>
              </a:rPr>
            </a:br>
            <a:r>
              <a:rPr lang="ru-RU" sz="4900" b="1" dirty="0" smtClean="0">
                <a:solidFill>
                  <a:srgbClr val="0033CC"/>
                </a:solidFill>
              </a:rPr>
              <a:t>6. Сколько волчат было у волчихи?</a:t>
            </a:r>
            <a:br>
              <a:rPr lang="ru-RU" sz="4900" b="1" dirty="0" smtClean="0">
                <a:solidFill>
                  <a:srgbClr val="0033CC"/>
                </a:solidFill>
              </a:rPr>
            </a:br>
            <a:endParaRPr lang="ru-RU" sz="4900" b="1" dirty="0">
              <a:solidFill>
                <a:srgbClr val="0033CC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1520" y="1295192"/>
            <a:ext cx="36854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ea typeface="+mj-ea"/>
                <a:cs typeface="+mj-cs"/>
              </a:rPr>
              <a:t>а) двое, </a:t>
            </a:r>
          </a:p>
          <a:p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ea typeface="+mj-ea"/>
                <a:cs typeface="+mj-cs"/>
              </a:rPr>
              <a:t>б) трое,</a:t>
            </a:r>
          </a:p>
          <a:p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ea typeface="+mj-ea"/>
                <a:cs typeface="+mj-cs"/>
              </a:rPr>
              <a:t>в) четверо.</a:t>
            </a:r>
          </a:p>
          <a:p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Рисунок 5" descr="https://diafilm.net/static/slide/3/2216/20.jpg?v=1512467757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16015" y="1340768"/>
            <a:ext cx="4527985" cy="27380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7" name="Прямая соединительная линия 6"/>
          <p:cNvCxnSpPr/>
          <p:nvPr/>
        </p:nvCxnSpPr>
        <p:spPr>
          <a:xfrm flipH="1">
            <a:off x="1619672" y="260648"/>
            <a:ext cx="72008" cy="21602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2555776" y="404664"/>
            <a:ext cx="216024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3275856" y="404664"/>
            <a:ext cx="216024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4283968" y="260648"/>
            <a:ext cx="72008" cy="21602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5220072" y="188640"/>
            <a:ext cx="72008" cy="21602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7812360" y="260648"/>
            <a:ext cx="72008" cy="21602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5796136" y="404664"/>
            <a:ext cx="216024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6876256" y="404664"/>
            <a:ext cx="216024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1979712" y="1412776"/>
            <a:ext cx="72008" cy="21602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1907704" y="2191333"/>
            <a:ext cx="72008" cy="21602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1547664" y="3068960"/>
            <a:ext cx="72008" cy="21602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3131840" y="3212976"/>
            <a:ext cx="216024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64704"/>
          </a:xfrm>
          <a:solidFill>
            <a:srgbClr val="CCFFFF"/>
          </a:solidFill>
        </p:spPr>
        <p:txBody>
          <a:bodyPr>
            <a:normAutofit fontScale="90000"/>
          </a:bodyPr>
          <a:lstStyle/>
          <a:p>
            <a:r>
              <a:rPr lang="ru-RU" sz="5400" b="1" dirty="0" smtClean="0"/>
              <a:t>Проверь себя.</a:t>
            </a:r>
            <a:endParaRPr lang="ru-RU" sz="5400" b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4211960" y="0"/>
            <a:ext cx="72008" cy="21602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3419872" y="188640"/>
            <a:ext cx="216024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611560" y="764704"/>
            <a:ext cx="7920880" cy="71835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70C0"/>
                </a:solidFill>
                <a:latin typeface="+mj-lt"/>
                <a:ea typeface="Times New Roman" pitchFamily="18" charset="0"/>
              </a:rPr>
              <a:t>1. Как</a:t>
            </a:r>
            <a:r>
              <a:rPr lang="ru-RU" sz="2800" b="1" dirty="0" smtClean="0">
                <a:solidFill>
                  <a:srgbClr val="FF0000"/>
                </a:solidFill>
                <a:latin typeface="+mj-lt"/>
                <a:ea typeface="Times New Roman" pitchFamily="18" charset="0"/>
              </a:rPr>
              <a:t>о</a:t>
            </a:r>
            <a:r>
              <a:rPr lang="ru-RU" sz="2800" b="1" dirty="0" smtClean="0">
                <a:solidFill>
                  <a:srgbClr val="0070C0"/>
                </a:solidFill>
                <a:latin typeface="+mj-lt"/>
                <a:ea typeface="Times New Roman" pitchFamily="18" charset="0"/>
              </a:rPr>
              <a:t>й жанр произвед</a:t>
            </a:r>
            <a:r>
              <a:rPr lang="ru-RU" sz="2800" b="1" dirty="0" smtClean="0">
                <a:solidFill>
                  <a:srgbClr val="FF0000"/>
                </a:solidFill>
                <a:latin typeface="+mj-lt"/>
                <a:ea typeface="Times New Roman" pitchFamily="18" charset="0"/>
              </a:rPr>
              <a:t>е</a:t>
            </a:r>
            <a:r>
              <a:rPr lang="ru-RU" sz="2800" b="1" dirty="0" smtClean="0">
                <a:solidFill>
                  <a:srgbClr val="0070C0"/>
                </a:solidFill>
                <a:latin typeface="+mj-lt"/>
                <a:ea typeface="Times New Roman" pitchFamily="18" charset="0"/>
              </a:rPr>
              <a:t>ния?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6600"/>
                </a:solidFill>
                <a:latin typeface="+mj-lt"/>
              </a:rPr>
              <a:t>а) быль, 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6600"/>
                </a:solidFill>
                <a:latin typeface="+mj-lt"/>
              </a:rPr>
              <a:t>б) п</a:t>
            </a:r>
            <a:r>
              <a:rPr lang="ru-RU" sz="2800" b="1" dirty="0" smtClean="0">
                <a:solidFill>
                  <a:srgbClr val="FF0000"/>
                </a:solidFill>
                <a:latin typeface="+mj-lt"/>
              </a:rPr>
              <a:t>о</a:t>
            </a:r>
            <a:r>
              <a:rPr lang="ru-RU" sz="2800" b="1" dirty="0" smtClean="0">
                <a:solidFill>
                  <a:srgbClr val="006600"/>
                </a:solidFill>
                <a:latin typeface="+mj-lt"/>
              </a:rPr>
              <a:t>весть,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+mj-lt"/>
              </a:rPr>
              <a:t>в) рассказ,  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6600"/>
                </a:solidFill>
                <a:latin typeface="+mj-lt"/>
              </a:rPr>
              <a:t>г) ск</a:t>
            </a:r>
            <a:r>
              <a:rPr lang="ru-RU" sz="2800" b="1" dirty="0" smtClean="0">
                <a:solidFill>
                  <a:srgbClr val="FF0000"/>
                </a:solidFill>
                <a:latin typeface="+mj-lt"/>
              </a:rPr>
              <a:t>а</a:t>
            </a:r>
            <a:r>
              <a:rPr lang="ru-RU" sz="2800" b="1" dirty="0" smtClean="0">
                <a:solidFill>
                  <a:srgbClr val="006600"/>
                </a:solidFill>
                <a:latin typeface="+mj-lt"/>
              </a:rPr>
              <a:t>зка.</a:t>
            </a:r>
          </a:p>
          <a:p>
            <a:pPr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0033CC"/>
                </a:solidFill>
                <a:latin typeface="+mj-lt"/>
              </a:rPr>
              <a:t>2. Как назыв</a:t>
            </a:r>
            <a:r>
              <a:rPr lang="ru-RU" sz="2800" b="1" dirty="0" smtClean="0">
                <a:solidFill>
                  <a:srgbClr val="FF0000"/>
                </a:solidFill>
                <a:latin typeface="+mj-lt"/>
              </a:rPr>
              <a:t>а</a:t>
            </a:r>
            <a:r>
              <a:rPr lang="ru-RU" sz="2800" b="1" dirty="0" smtClean="0">
                <a:solidFill>
                  <a:srgbClr val="0033CC"/>
                </a:solidFill>
                <a:latin typeface="+mj-lt"/>
              </a:rPr>
              <a:t>ется расск</a:t>
            </a:r>
            <a:r>
              <a:rPr lang="ru-RU" sz="2800" b="1" dirty="0" smtClean="0">
                <a:solidFill>
                  <a:srgbClr val="FF0000"/>
                </a:solidFill>
                <a:latin typeface="+mj-lt"/>
              </a:rPr>
              <a:t>а</a:t>
            </a:r>
            <a:r>
              <a:rPr lang="ru-RU" sz="2800" b="1" dirty="0" smtClean="0">
                <a:solidFill>
                  <a:srgbClr val="0033CC"/>
                </a:solidFill>
                <a:latin typeface="+mj-lt"/>
              </a:rPr>
              <a:t>з?</a:t>
            </a:r>
          </a:p>
          <a:p>
            <a:pPr lvl="0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006600"/>
                </a:solidFill>
                <a:latin typeface="+mj-lt"/>
              </a:rPr>
              <a:t>а) Д</a:t>
            </a:r>
            <a:r>
              <a:rPr lang="ru-RU" sz="2800" b="1" dirty="0" smtClean="0">
                <a:solidFill>
                  <a:srgbClr val="FF0000"/>
                </a:solidFill>
                <a:latin typeface="+mj-lt"/>
              </a:rPr>
              <a:t>е</a:t>
            </a:r>
            <a:r>
              <a:rPr lang="ru-RU" sz="2800" b="1" dirty="0" smtClean="0">
                <a:solidFill>
                  <a:srgbClr val="006600"/>
                </a:solidFill>
                <a:latin typeface="+mj-lt"/>
              </a:rPr>
              <a:t>душка </a:t>
            </a:r>
            <a:r>
              <a:rPr lang="ru-RU" sz="2800" b="1" dirty="0" err="1" smtClean="0">
                <a:solidFill>
                  <a:srgbClr val="006600"/>
                </a:solidFill>
                <a:latin typeface="+mj-lt"/>
              </a:rPr>
              <a:t>Маз</a:t>
            </a:r>
            <a:r>
              <a:rPr lang="ru-RU" sz="2800" b="1" dirty="0" err="1" smtClean="0">
                <a:solidFill>
                  <a:srgbClr val="FF0000"/>
                </a:solidFill>
                <a:latin typeface="+mj-lt"/>
              </a:rPr>
              <a:t>а</a:t>
            </a:r>
            <a:r>
              <a:rPr lang="ru-RU" sz="2800" b="1" dirty="0" err="1" smtClean="0">
                <a:solidFill>
                  <a:srgbClr val="006600"/>
                </a:solidFill>
                <a:latin typeface="+mj-lt"/>
              </a:rPr>
              <a:t>й</a:t>
            </a:r>
            <a:r>
              <a:rPr lang="ru-RU" sz="2800" b="1" dirty="0" smtClean="0">
                <a:solidFill>
                  <a:srgbClr val="006600"/>
                </a:solidFill>
                <a:latin typeface="+mj-lt"/>
              </a:rPr>
              <a:t> и з</a:t>
            </a:r>
            <a:r>
              <a:rPr lang="ru-RU" sz="2800" b="1" dirty="0" smtClean="0">
                <a:solidFill>
                  <a:srgbClr val="FF0000"/>
                </a:solidFill>
                <a:latin typeface="+mj-lt"/>
              </a:rPr>
              <a:t>а</a:t>
            </a:r>
            <a:r>
              <a:rPr lang="ru-RU" sz="2800" b="1" dirty="0" smtClean="0">
                <a:solidFill>
                  <a:srgbClr val="006600"/>
                </a:solidFill>
                <a:latin typeface="+mj-lt"/>
              </a:rPr>
              <a:t>йцы;</a:t>
            </a:r>
          </a:p>
          <a:p>
            <a:pPr lvl="0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+mj-lt"/>
              </a:rPr>
              <a:t>б) Белолобый;</a:t>
            </a:r>
          </a:p>
          <a:p>
            <a:pPr lvl="0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006600"/>
                </a:solidFill>
                <a:latin typeface="+mj-lt"/>
              </a:rPr>
              <a:t>в) Вор</a:t>
            </a:r>
            <a:r>
              <a:rPr lang="ru-RU" sz="2800" b="1" dirty="0" smtClean="0">
                <a:solidFill>
                  <a:srgbClr val="FF0000"/>
                </a:solidFill>
                <a:latin typeface="+mj-lt"/>
              </a:rPr>
              <a:t>о</a:t>
            </a:r>
            <a:r>
              <a:rPr lang="ru-RU" sz="2800" b="1" dirty="0" smtClean="0">
                <a:solidFill>
                  <a:srgbClr val="006600"/>
                </a:solidFill>
                <a:latin typeface="+mj-lt"/>
              </a:rPr>
              <a:t>на и лис</a:t>
            </a:r>
            <a:r>
              <a:rPr lang="ru-RU" sz="2800" b="1" dirty="0" smtClean="0">
                <a:solidFill>
                  <a:srgbClr val="FF0000"/>
                </a:solidFill>
                <a:latin typeface="+mj-lt"/>
              </a:rPr>
              <a:t>и</a:t>
            </a:r>
            <a:r>
              <a:rPr lang="ru-RU" sz="2800" b="1" dirty="0" smtClean="0">
                <a:solidFill>
                  <a:srgbClr val="006600"/>
                </a:solidFill>
                <a:latin typeface="+mj-lt"/>
              </a:rPr>
              <a:t>ца.</a:t>
            </a:r>
          </a:p>
          <a:p>
            <a:pPr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0033CC"/>
                </a:solidFill>
              </a:rPr>
              <a:t>3. Назов</a:t>
            </a:r>
            <a:r>
              <a:rPr lang="ru-RU" sz="2800" b="1" dirty="0" smtClean="0">
                <a:solidFill>
                  <a:srgbClr val="FF0000"/>
                </a:solidFill>
              </a:rPr>
              <a:t>и</a:t>
            </a:r>
            <a:r>
              <a:rPr lang="ru-RU" sz="2800" b="1" dirty="0" smtClean="0">
                <a:solidFill>
                  <a:srgbClr val="0033CC"/>
                </a:solidFill>
              </a:rPr>
              <a:t>те </a:t>
            </a:r>
            <a:r>
              <a:rPr lang="ru-RU" sz="2800" b="1" dirty="0" smtClean="0">
                <a:solidFill>
                  <a:srgbClr val="FF0000"/>
                </a:solidFill>
              </a:rPr>
              <a:t>а</a:t>
            </a:r>
            <a:r>
              <a:rPr lang="ru-RU" sz="2800" b="1" dirty="0" smtClean="0">
                <a:solidFill>
                  <a:srgbClr val="0033CC"/>
                </a:solidFill>
              </a:rPr>
              <a:t>втора произвед</a:t>
            </a:r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>
                <a:solidFill>
                  <a:srgbClr val="0033CC"/>
                </a:solidFill>
              </a:rPr>
              <a:t>ния</a:t>
            </a:r>
          </a:p>
          <a:p>
            <a:pPr lvl="0">
              <a:lnSpc>
                <a:spcPct val="120000"/>
              </a:lnSpc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+mj-lt"/>
              </a:rPr>
              <a:t>а) Чехов А. П. ;</a:t>
            </a:r>
          </a:p>
          <a:p>
            <a:pPr lvl="0">
              <a:lnSpc>
                <a:spcPct val="120000"/>
              </a:lnSpc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006600"/>
                </a:solidFill>
                <a:latin typeface="+mj-lt"/>
              </a:rPr>
              <a:t>б) Некр</a:t>
            </a:r>
            <a:r>
              <a:rPr lang="ru-RU" sz="2800" b="1" dirty="0" smtClean="0">
                <a:solidFill>
                  <a:srgbClr val="FF0000"/>
                </a:solidFill>
                <a:latin typeface="+mj-lt"/>
              </a:rPr>
              <a:t>а</a:t>
            </a:r>
            <a:r>
              <a:rPr lang="ru-RU" sz="2800" b="1" dirty="0" smtClean="0">
                <a:solidFill>
                  <a:srgbClr val="006600"/>
                </a:solidFill>
                <a:latin typeface="+mj-lt"/>
              </a:rPr>
              <a:t>сов Н. А.;</a:t>
            </a:r>
          </a:p>
          <a:p>
            <a:pPr lvl="0">
              <a:lnSpc>
                <a:spcPct val="120000"/>
              </a:lnSpc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006600"/>
                </a:solidFill>
                <a:latin typeface="+mj-lt"/>
              </a:rPr>
              <a:t>в) Крыл</a:t>
            </a:r>
            <a:r>
              <a:rPr lang="ru-RU" sz="2800" b="1" dirty="0" smtClean="0">
                <a:solidFill>
                  <a:srgbClr val="FF0000"/>
                </a:solidFill>
                <a:latin typeface="+mj-lt"/>
              </a:rPr>
              <a:t>о</a:t>
            </a:r>
            <a:r>
              <a:rPr lang="ru-RU" sz="2800" b="1" dirty="0" smtClean="0">
                <a:solidFill>
                  <a:srgbClr val="006600"/>
                </a:solidFill>
                <a:latin typeface="+mj-lt"/>
              </a:rPr>
              <a:t>в И.А.</a:t>
            </a:r>
          </a:p>
          <a:p>
            <a:pPr lvl="0">
              <a:spcBef>
                <a:spcPct val="0"/>
              </a:spcBef>
              <a:defRPr/>
            </a:pPr>
            <a:endParaRPr lang="ru-RU" sz="2000" b="1" dirty="0" smtClean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ru-RU" sz="2000" b="1" dirty="0" smtClean="0"/>
          </a:p>
          <a:p>
            <a:pPr lvl="0">
              <a:spcBef>
                <a:spcPct val="0"/>
              </a:spcBef>
              <a:defRPr/>
            </a:pPr>
            <a:endParaRPr lang="ru-RU" sz="2000" b="1" dirty="0" smtClean="0"/>
          </a:p>
          <a:p>
            <a:pPr lvl="0">
              <a:spcBef>
                <a:spcPct val="0"/>
              </a:spcBef>
              <a:defRPr/>
            </a:pPr>
            <a:endParaRPr lang="ru-RU" sz="2000" b="1" dirty="0" smtClean="0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 flipH="1">
            <a:off x="6156176" y="0"/>
            <a:ext cx="72008" cy="21602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Группа 25"/>
          <p:cNvGrpSpPr/>
          <p:nvPr/>
        </p:nvGrpSpPr>
        <p:grpSpPr>
          <a:xfrm>
            <a:off x="395536" y="2204864"/>
            <a:ext cx="288032" cy="288032"/>
            <a:chOff x="323528" y="1988840"/>
            <a:chExt cx="288032" cy="288032"/>
          </a:xfrm>
        </p:grpSpPr>
        <p:sp>
          <p:nvSpPr>
            <p:cNvPr id="27" name="Диагональная полоса 26"/>
            <p:cNvSpPr/>
            <p:nvPr/>
          </p:nvSpPr>
          <p:spPr>
            <a:xfrm>
              <a:off x="467544" y="1988840"/>
              <a:ext cx="144016" cy="288032"/>
            </a:xfrm>
            <a:prstGeom prst="diagStrip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28" name="Диагональная полоса 27"/>
            <p:cNvSpPr/>
            <p:nvPr/>
          </p:nvSpPr>
          <p:spPr>
            <a:xfrm flipH="1">
              <a:off x="323528" y="1988840"/>
              <a:ext cx="144016" cy="288032"/>
            </a:xfrm>
            <a:prstGeom prst="diagStrip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Группа 28"/>
          <p:cNvGrpSpPr/>
          <p:nvPr/>
        </p:nvGrpSpPr>
        <p:grpSpPr>
          <a:xfrm>
            <a:off x="395536" y="3861048"/>
            <a:ext cx="288032" cy="288032"/>
            <a:chOff x="323528" y="1988840"/>
            <a:chExt cx="288032" cy="288032"/>
          </a:xfrm>
        </p:grpSpPr>
        <p:sp>
          <p:nvSpPr>
            <p:cNvPr id="30" name="Диагональная полоса 29"/>
            <p:cNvSpPr/>
            <p:nvPr/>
          </p:nvSpPr>
          <p:spPr>
            <a:xfrm>
              <a:off x="467544" y="1988840"/>
              <a:ext cx="144016" cy="288032"/>
            </a:xfrm>
            <a:prstGeom prst="diagStrip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1" name="Диагональная полоса 30"/>
            <p:cNvSpPr/>
            <p:nvPr/>
          </p:nvSpPr>
          <p:spPr>
            <a:xfrm flipH="1">
              <a:off x="323528" y="1988840"/>
              <a:ext cx="144016" cy="288032"/>
            </a:xfrm>
            <a:prstGeom prst="diagStrip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Группа 31"/>
          <p:cNvGrpSpPr/>
          <p:nvPr/>
        </p:nvGrpSpPr>
        <p:grpSpPr>
          <a:xfrm>
            <a:off x="395536" y="5229200"/>
            <a:ext cx="288032" cy="288032"/>
            <a:chOff x="323528" y="1988840"/>
            <a:chExt cx="288032" cy="288032"/>
          </a:xfrm>
        </p:grpSpPr>
        <p:sp>
          <p:nvSpPr>
            <p:cNvPr id="33" name="Диагональная полоса 32"/>
            <p:cNvSpPr/>
            <p:nvPr/>
          </p:nvSpPr>
          <p:spPr>
            <a:xfrm>
              <a:off x="467544" y="1988840"/>
              <a:ext cx="144016" cy="288032"/>
            </a:xfrm>
            <a:prstGeom prst="diagStrip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4" name="Диагональная полоса 33"/>
            <p:cNvSpPr/>
            <p:nvPr/>
          </p:nvSpPr>
          <p:spPr>
            <a:xfrm flipH="1">
              <a:off x="323528" y="1988840"/>
              <a:ext cx="144016" cy="288032"/>
            </a:xfrm>
            <a:prstGeom prst="diagStrip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35" name="Плюс 34"/>
          <p:cNvSpPr/>
          <p:nvPr/>
        </p:nvSpPr>
        <p:spPr>
          <a:xfrm>
            <a:off x="323528" y="0"/>
            <a:ext cx="611560" cy="576064"/>
          </a:xfrm>
          <a:prstGeom prst="mathPl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Минус 36"/>
          <p:cNvSpPr/>
          <p:nvPr/>
        </p:nvSpPr>
        <p:spPr>
          <a:xfrm>
            <a:off x="1115616" y="188640"/>
            <a:ext cx="648072" cy="144016"/>
          </a:xfrm>
          <a:prstGeom prst="mathMin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Picture 4" descr="Картинки по запросу белолобый чехов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44208" y="1340768"/>
            <a:ext cx="934928" cy="12081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" name="Picture 6" descr="Картинки по запросу сказка про волка и собаку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75856" y="1340768"/>
            <a:ext cx="1753804" cy="15061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8" name="Picture 6" descr="http://skazvikt.ucoz.ru/_pu/14/0516160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68344" y="2492896"/>
            <a:ext cx="720080" cy="12961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9" name="Picture 8" descr="Картинки по запросу белолобый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64088" y="3356992"/>
            <a:ext cx="720079" cy="12403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" name="Picture 10" descr="Картинки по запросу дедушка мазай и зайцы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300192" y="3140968"/>
            <a:ext cx="660453" cy="1008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" name="Picture 2" descr="https://ds03.infourok.ru/uploads/ex/0ea3/0002a6b2-4f27b9ff/img11.jpg"/>
          <p:cNvPicPr>
            <a:picLocks noChangeAspect="1" noChangeArrowheads="1"/>
          </p:cNvPicPr>
          <p:nvPr/>
        </p:nvPicPr>
        <p:blipFill>
          <a:blip r:embed="rId7" cstate="email">
            <a:lum contrast="10000"/>
          </a:blip>
          <a:srcRect/>
          <a:stretch>
            <a:fillRect/>
          </a:stretch>
        </p:blipFill>
        <p:spPr bwMode="auto">
          <a:xfrm>
            <a:off x="7236296" y="4869160"/>
            <a:ext cx="1253414" cy="15841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2" name="Picture 6" descr="Картинки по запросу крылов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436096" y="5229200"/>
            <a:ext cx="1257779" cy="12844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3" name="Picture 8" descr="Картинки по запросу некрасов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851920" y="5301208"/>
            <a:ext cx="910417" cy="1311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64704"/>
          </a:xfrm>
          <a:solidFill>
            <a:srgbClr val="CCFFFF"/>
          </a:solidFill>
        </p:spPr>
        <p:txBody>
          <a:bodyPr>
            <a:normAutofit fontScale="90000"/>
          </a:bodyPr>
          <a:lstStyle/>
          <a:p>
            <a:r>
              <a:rPr lang="ru-RU" sz="5400" b="1" dirty="0" smtClean="0"/>
              <a:t>Проверь себя.</a:t>
            </a:r>
            <a:endParaRPr lang="ru-RU" sz="5400" b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4211960" y="0"/>
            <a:ext cx="72008" cy="21602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3419872" y="188640"/>
            <a:ext cx="216024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611560" y="764704"/>
            <a:ext cx="7920880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33CC"/>
                </a:solidFill>
              </a:rPr>
              <a:t>4. Когд</a:t>
            </a:r>
            <a:r>
              <a:rPr lang="ru-RU" sz="2800" b="1" dirty="0" smtClean="0">
                <a:solidFill>
                  <a:srgbClr val="FF0000"/>
                </a:solidFill>
              </a:rPr>
              <a:t>а</a:t>
            </a:r>
            <a:r>
              <a:rPr lang="ru-RU" sz="2800" b="1" dirty="0" smtClean="0">
                <a:solidFill>
                  <a:srgbClr val="0033CC"/>
                </a:solidFill>
              </a:rPr>
              <a:t> происход</a:t>
            </a:r>
            <a:r>
              <a:rPr lang="ru-RU" sz="2800" b="1" dirty="0" smtClean="0">
                <a:solidFill>
                  <a:srgbClr val="FF0000"/>
                </a:solidFill>
              </a:rPr>
              <a:t>и</a:t>
            </a:r>
            <a:r>
              <a:rPr lang="ru-RU" sz="2800" b="1" dirty="0" smtClean="0">
                <a:solidFill>
                  <a:srgbClr val="0033CC"/>
                </a:solidFill>
              </a:rPr>
              <a:t>ло д</a:t>
            </a:r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>
                <a:solidFill>
                  <a:srgbClr val="0033CC"/>
                </a:solidFill>
              </a:rPr>
              <a:t>йствие  в расск</a:t>
            </a:r>
            <a:r>
              <a:rPr lang="ru-RU" sz="2800" b="1" dirty="0" smtClean="0">
                <a:solidFill>
                  <a:srgbClr val="FF0000"/>
                </a:solidFill>
              </a:rPr>
              <a:t>а</a:t>
            </a:r>
            <a:r>
              <a:rPr lang="ru-RU" sz="2800" b="1" dirty="0" smtClean="0">
                <a:solidFill>
                  <a:srgbClr val="0033CC"/>
                </a:solidFill>
              </a:rPr>
              <a:t>зе?</a:t>
            </a:r>
          </a:p>
          <a:p>
            <a:pPr lvl="0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006600"/>
                </a:solidFill>
              </a:rPr>
              <a:t>а) 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>
                <a:solidFill>
                  <a:srgbClr val="006600"/>
                </a:solidFill>
              </a:rPr>
              <a:t>сенью;</a:t>
            </a:r>
          </a:p>
          <a:p>
            <a:pPr lvl="0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006600"/>
                </a:solidFill>
              </a:rPr>
              <a:t>б) л</a:t>
            </a:r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>
                <a:solidFill>
                  <a:srgbClr val="006600"/>
                </a:solidFill>
              </a:rPr>
              <a:t>том;</a:t>
            </a:r>
          </a:p>
          <a:p>
            <a:pPr lvl="0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FF0000"/>
                </a:solidFill>
              </a:rPr>
              <a:t>в) весной;</a:t>
            </a:r>
          </a:p>
          <a:p>
            <a:pPr lvl="0">
              <a:spcBef>
                <a:spcPct val="0"/>
              </a:spcBef>
              <a:defRPr/>
            </a:pPr>
            <a:r>
              <a:rPr lang="ru-RU" sz="2800" b="1" smtClean="0">
                <a:solidFill>
                  <a:srgbClr val="006600"/>
                </a:solidFill>
              </a:rPr>
              <a:t>г) </a:t>
            </a:r>
            <a:r>
              <a:rPr lang="ru-RU" sz="2800" b="1" dirty="0" smtClean="0">
                <a:solidFill>
                  <a:srgbClr val="006600"/>
                </a:solidFill>
              </a:rPr>
              <a:t>зим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>
                <a:solidFill>
                  <a:srgbClr val="006600"/>
                </a:solidFill>
              </a:rPr>
              <a:t>й.</a:t>
            </a:r>
          </a:p>
          <a:p>
            <a:pPr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0033CC"/>
                </a:solidFill>
              </a:rPr>
              <a:t>5. Как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>
                <a:solidFill>
                  <a:srgbClr val="0033CC"/>
                </a:solidFill>
              </a:rPr>
              <a:t>й пор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>
                <a:solidFill>
                  <a:srgbClr val="0033CC"/>
                </a:solidFill>
              </a:rPr>
              <a:t>ды щен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>
                <a:solidFill>
                  <a:srgbClr val="0033CC"/>
                </a:solidFill>
              </a:rPr>
              <a:t>к Белол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>
                <a:solidFill>
                  <a:srgbClr val="0033CC"/>
                </a:solidFill>
              </a:rPr>
              <a:t>бый? 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а) дворняжка, 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б) л</a:t>
            </a:r>
            <a:r>
              <a:rPr lang="ru-RU" sz="2800" b="1" dirty="0" smtClean="0">
                <a:solidFill>
                  <a:srgbClr val="FF0000"/>
                </a:solidFill>
              </a:rPr>
              <a:t>а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йка,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в) доберм</a:t>
            </a:r>
            <a:r>
              <a:rPr lang="ru-RU" sz="2800" b="1" dirty="0" smtClean="0">
                <a:solidFill>
                  <a:srgbClr val="FF0000"/>
                </a:solidFill>
              </a:rPr>
              <a:t>а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н.</a:t>
            </a:r>
          </a:p>
          <a:p>
            <a:pPr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0033CC"/>
                </a:solidFill>
              </a:rPr>
              <a:t>6. Ск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>
                <a:solidFill>
                  <a:srgbClr val="0033CC"/>
                </a:solidFill>
              </a:rPr>
              <a:t>лько волч</a:t>
            </a:r>
            <a:r>
              <a:rPr lang="ru-RU" sz="2800" b="1" dirty="0" smtClean="0">
                <a:solidFill>
                  <a:srgbClr val="FF0000"/>
                </a:solidFill>
              </a:rPr>
              <a:t>а</a:t>
            </a:r>
            <a:r>
              <a:rPr lang="ru-RU" sz="2800" b="1" dirty="0" smtClean="0">
                <a:solidFill>
                  <a:srgbClr val="0033CC"/>
                </a:solidFill>
              </a:rPr>
              <a:t>т б</a:t>
            </a:r>
            <a:r>
              <a:rPr lang="ru-RU" sz="2800" b="1" dirty="0" smtClean="0">
                <a:solidFill>
                  <a:srgbClr val="FF0000"/>
                </a:solidFill>
              </a:rPr>
              <a:t>ы</a:t>
            </a:r>
            <a:r>
              <a:rPr lang="ru-RU" sz="2800" b="1" dirty="0" smtClean="0">
                <a:solidFill>
                  <a:srgbClr val="0033CC"/>
                </a:solidFill>
              </a:rPr>
              <a:t>ло у волч</a:t>
            </a:r>
            <a:r>
              <a:rPr lang="ru-RU" sz="2800" b="1" dirty="0" smtClean="0">
                <a:solidFill>
                  <a:srgbClr val="FF0000"/>
                </a:solidFill>
              </a:rPr>
              <a:t>и</a:t>
            </a:r>
            <a:r>
              <a:rPr lang="ru-RU" sz="2800" b="1" dirty="0" smtClean="0">
                <a:solidFill>
                  <a:srgbClr val="0033CC"/>
                </a:solidFill>
              </a:rPr>
              <a:t>хи?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а) дв</a:t>
            </a:r>
            <a:r>
              <a:rPr lang="ru-RU" sz="2800" b="1" dirty="0" smtClean="0">
                <a:solidFill>
                  <a:srgbClr val="FF0000"/>
                </a:solidFill>
              </a:rPr>
              <a:t>о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е, 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б) трое,</a:t>
            </a:r>
          </a:p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в) ч</a:t>
            </a:r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тверо.</a:t>
            </a:r>
          </a:p>
          <a:p>
            <a:pPr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0033CC"/>
                </a:solidFill>
              </a:rPr>
              <a:t> </a:t>
            </a:r>
            <a:endParaRPr lang="ru-RU" sz="2000" b="1" dirty="0" smtClean="0">
              <a:latin typeface="+mj-lt"/>
              <a:ea typeface="+mj-ea"/>
              <a:cs typeface="+mj-cs"/>
            </a:endParaRPr>
          </a:p>
          <a:p>
            <a:pPr lvl="0">
              <a:spcBef>
                <a:spcPct val="0"/>
              </a:spcBef>
              <a:defRPr/>
            </a:pPr>
            <a:endParaRPr lang="ru-RU" sz="2000" b="1" dirty="0" smtClean="0"/>
          </a:p>
          <a:p>
            <a:pPr lvl="0">
              <a:spcBef>
                <a:spcPct val="0"/>
              </a:spcBef>
              <a:defRPr/>
            </a:pPr>
            <a:endParaRPr lang="ru-RU" sz="2000" b="1" dirty="0" smtClean="0"/>
          </a:p>
          <a:p>
            <a:pPr lvl="0">
              <a:spcBef>
                <a:spcPct val="0"/>
              </a:spcBef>
              <a:defRPr/>
            </a:pPr>
            <a:endParaRPr lang="ru-RU" sz="2000" b="1" dirty="0" smtClean="0"/>
          </a:p>
        </p:txBody>
      </p:sp>
      <p:pic>
        <p:nvPicPr>
          <p:cNvPr id="17" name="Рисунок 16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64088" y="1412776"/>
            <a:ext cx="1021291" cy="9708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Рисунок 18" descr="C:\Users\Elen\Desktop\к открытому уроку\КАРТИНКИ, ГИФЫ\vremena-goda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64288" y="1124744"/>
            <a:ext cx="1417673" cy="1422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21" name="Прямая соединительная линия 20"/>
          <p:cNvCxnSpPr/>
          <p:nvPr/>
        </p:nvCxnSpPr>
        <p:spPr>
          <a:xfrm flipH="1">
            <a:off x="6156176" y="0"/>
            <a:ext cx="72008" cy="216024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Группа 24"/>
          <p:cNvGrpSpPr/>
          <p:nvPr/>
        </p:nvGrpSpPr>
        <p:grpSpPr>
          <a:xfrm>
            <a:off x="323528" y="3501008"/>
            <a:ext cx="288032" cy="288032"/>
            <a:chOff x="323528" y="1988840"/>
            <a:chExt cx="288032" cy="288032"/>
          </a:xfrm>
        </p:grpSpPr>
        <p:sp>
          <p:nvSpPr>
            <p:cNvPr id="23" name="Диагональная полоса 22"/>
            <p:cNvSpPr/>
            <p:nvPr/>
          </p:nvSpPr>
          <p:spPr>
            <a:xfrm>
              <a:off x="467544" y="1988840"/>
              <a:ext cx="144016" cy="288032"/>
            </a:xfrm>
            <a:prstGeom prst="diagStrip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24" name="Диагональная полоса 23"/>
            <p:cNvSpPr/>
            <p:nvPr/>
          </p:nvSpPr>
          <p:spPr>
            <a:xfrm flipH="1">
              <a:off x="323528" y="1988840"/>
              <a:ext cx="144016" cy="288032"/>
            </a:xfrm>
            <a:prstGeom prst="diagStrip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4" name="Группа 25"/>
          <p:cNvGrpSpPr/>
          <p:nvPr/>
        </p:nvGrpSpPr>
        <p:grpSpPr>
          <a:xfrm>
            <a:off x="251520" y="2204864"/>
            <a:ext cx="288032" cy="288032"/>
            <a:chOff x="323528" y="1988840"/>
            <a:chExt cx="288032" cy="288032"/>
          </a:xfrm>
        </p:grpSpPr>
        <p:sp>
          <p:nvSpPr>
            <p:cNvPr id="27" name="Диагональная полоса 26"/>
            <p:cNvSpPr/>
            <p:nvPr/>
          </p:nvSpPr>
          <p:spPr>
            <a:xfrm>
              <a:off x="467544" y="1988840"/>
              <a:ext cx="144016" cy="288032"/>
            </a:xfrm>
            <a:prstGeom prst="diagStrip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28" name="Диагональная полоса 27"/>
            <p:cNvSpPr/>
            <p:nvPr/>
          </p:nvSpPr>
          <p:spPr>
            <a:xfrm flipH="1">
              <a:off x="323528" y="1988840"/>
              <a:ext cx="144016" cy="288032"/>
            </a:xfrm>
            <a:prstGeom prst="diagStrip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Группа 28"/>
          <p:cNvGrpSpPr/>
          <p:nvPr/>
        </p:nvGrpSpPr>
        <p:grpSpPr>
          <a:xfrm>
            <a:off x="251520" y="5589240"/>
            <a:ext cx="288032" cy="288032"/>
            <a:chOff x="323528" y="1988840"/>
            <a:chExt cx="288032" cy="288032"/>
          </a:xfrm>
        </p:grpSpPr>
        <p:sp>
          <p:nvSpPr>
            <p:cNvPr id="30" name="Диагональная полоса 29"/>
            <p:cNvSpPr/>
            <p:nvPr/>
          </p:nvSpPr>
          <p:spPr>
            <a:xfrm>
              <a:off x="467544" y="1988840"/>
              <a:ext cx="144016" cy="288032"/>
            </a:xfrm>
            <a:prstGeom prst="diagStrip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31" name="Диагональная полоса 30"/>
            <p:cNvSpPr/>
            <p:nvPr/>
          </p:nvSpPr>
          <p:spPr>
            <a:xfrm flipH="1">
              <a:off x="323528" y="1988840"/>
              <a:ext cx="144016" cy="288032"/>
            </a:xfrm>
            <a:prstGeom prst="diagStrip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sp>
        <p:nvSpPr>
          <p:cNvPr id="35" name="Плюс 34"/>
          <p:cNvSpPr/>
          <p:nvPr/>
        </p:nvSpPr>
        <p:spPr>
          <a:xfrm>
            <a:off x="323528" y="0"/>
            <a:ext cx="611560" cy="576064"/>
          </a:xfrm>
          <a:prstGeom prst="mathPl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Минус 36"/>
          <p:cNvSpPr/>
          <p:nvPr/>
        </p:nvSpPr>
        <p:spPr>
          <a:xfrm>
            <a:off x="1115616" y="188640"/>
            <a:ext cx="648072" cy="144016"/>
          </a:xfrm>
          <a:prstGeom prst="mathMin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Picture 2" descr="Картинки по запросу белолобый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76256" y="3356992"/>
            <a:ext cx="1537797" cy="12961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" name="Рисунок 31" descr="https://diafilm.net/static/slide/3/2216/20.jpg?v=1512467757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28184" y="5301208"/>
            <a:ext cx="1900201" cy="11521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8" name="Picture 2" descr="Картинки по запросу белолобый чехов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491880" y="5085184"/>
            <a:ext cx="2017545" cy="1587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6600"/>
                </a:solidFill>
              </a:rPr>
              <a:t>Чему научились на уроке?</a:t>
            </a:r>
            <a:endParaRPr lang="ru-RU" sz="4800" b="1" dirty="0">
              <a:solidFill>
                <a:srgbClr val="006600"/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0" y="1700808"/>
            <a:ext cx="9144000" cy="1143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Мы  научились находить в рассказе </a:t>
            </a:r>
            <a:r>
              <a:rPr lang="ru-RU" sz="4400" b="1" dirty="0" smtClean="0">
                <a:solidFill>
                  <a:srgbClr val="003399"/>
                </a:solidFill>
                <a:latin typeface="+mj-lt"/>
                <a:ea typeface="+mj-ea"/>
                <a:cs typeface="+mj-cs"/>
              </a:rPr>
              <a:t>предложения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 </a:t>
            </a:r>
            <a:r>
              <a:rPr lang="ru-RU" sz="4400" b="1" dirty="0" smtClean="0">
                <a:solidFill>
                  <a:srgbClr val="003399"/>
                </a:solidFill>
                <a:latin typeface="+mj-lt"/>
                <a:ea typeface="+mj-ea"/>
                <a:cs typeface="+mj-cs"/>
              </a:rPr>
              <a:t>картинке.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2996952"/>
            <a:ext cx="9144000" cy="1143000"/>
          </a:xfrm>
          <a:prstGeom prst="rect">
            <a:avLst/>
          </a:prstGeom>
          <a:solidFill>
            <a:srgbClr val="CCFFFF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Мы  научились </a:t>
            </a:r>
            <a:r>
              <a:rPr kumimoji="0" lang="ru-RU" sz="38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нотировать</a:t>
            </a:r>
            <a:r>
              <a:rPr kumimoji="0" lang="ru-RU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предложение.</a:t>
            </a:r>
            <a:endParaRPr kumimoji="0" lang="ru-RU" sz="38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Дуга 4"/>
          <p:cNvSpPr/>
          <p:nvPr/>
        </p:nvSpPr>
        <p:spPr>
          <a:xfrm rot="8757174">
            <a:off x="5729610" y="723407"/>
            <a:ext cx="782252" cy="516322"/>
          </a:xfrm>
          <a:prstGeom prst="arc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2208858" y="535558"/>
            <a:ext cx="189210" cy="7143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4860032" y="1772816"/>
            <a:ext cx="216024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>
            <a:off x="3865042" y="607566"/>
            <a:ext cx="189210" cy="7143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6961386" y="535558"/>
            <a:ext cx="189210" cy="7143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Дуга 10"/>
          <p:cNvSpPr/>
          <p:nvPr/>
        </p:nvSpPr>
        <p:spPr>
          <a:xfrm rot="8757174">
            <a:off x="6521698" y="1731518"/>
            <a:ext cx="782252" cy="516322"/>
          </a:xfrm>
          <a:prstGeom prst="arc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flipH="1">
            <a:off x="4716016" y="3429000"/>
            <a:ext cx="216024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7236296" y="3429000"/>
            <a:ext cx="216024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3707904" y="3356992"/>
            <a:ext cx="216024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2568898" y="1687686"/>
            <a:ext cx="189210" cy="7143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>
            <a:off x="5594089" y="1667270"/>
            <a:ext cx="189210" cy="7143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6457330" y="2335758"/>
            <a:ext cx="189210" cy="7143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2208858" y="3343870"/>
            <a:ext cx="189210" cy="7143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4225082" y="3343870"/>
            <a:ext cx="189210" cy="7143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>
            <a:off x="7897490" y="3343870"/>
            <a:ext cx="189210" cy="7143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>
            <a:off x="7452320" y="1772816"/>
            <a:ext cx="288032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3721026" y="2335758"/>
            <a:ext cx="189210" cy="7143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>
            <a:off x="2987824" y="2430668"/>
            <a:ext cx="216024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Дуга 27"/>
          <p:cNvSpPr/>
          <p:nvPr/>
        </p:nvSpPr>
        <p:spPr>
          <a:xfrm rot="8757174">
            <a:off x="5009530" y="2451599"/>
            <a:ext cx="782252" cy="516322"/>
          </a:xfrm>
          <a:prstGeom prst="arc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5" name="Рисунок 24" descr="https://diafilm.net/static/slide/3/2216/6.jpg?v=1512467757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1115616" y="4437112"/>
            <a:ext cx="3456384" cy="21328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9" name="Рисунок 28" descr="https://diafilm.net/static/slide/3/2216/5.jpg?v=1512467757"/>
          <p:cNvPicPr/>
          <p:nvPr/>
        </p:nvPicPr>
        <p:blipFill>
          <a:blip r:embed="rId3" cstate="email">
            <a:lum bright="10000" contrast="10000"/>
          </a:blip>
          <a:srcRect/>
          <a:stretch>
            <a:fillRect/>
          </a:stretch>
        </p:blipFill>
        <p:spPr bwMode="auto">
          <a:xfrm>
            <a:off x="5508104" y="4509120"/>
            <a:ext cx="2952328" cy="17825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30" name="Прямая соединительная линия 29"/>
          <p:cNvCxnSpPr/>
          <p:nvPr/>
        </p:nvCxnSpPr>
        <p:spPr>
          <a:xfrm rot="5400000">
            <a:off x="8185522" y="1615678"/>
            <a:ext cx="189210" cy="7143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116632"/>
            <a:ext cx="85689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0099"/>
                </a:solidFill>
              </a:rPr>
              <a:t>Я  работал(а)   на  уроке</a:t>
            </a:r>
            <a:endParaRPr lang="ru-RU" sz="6000" b="1" dirty="0">
              <a:solidFill>
                <a:srgbClr val="000099"/>
              </a:solidFill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H="1">
            <a:off x="2483768" y="188640"/>
            <a:ext cx="144016" cy="28803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7164288" y="188640"/>
            <a:ext cx="144016" cy="28803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623720" y="3717032"/>
            <a:ext cx="25202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3333CC"/>
                </a:solidFill>
              </a:rPr>
              <a:t>отлично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67544" y="3717032"/>
            <a:ext cx="25922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3333CC"/>
                </a:solidFill>
              </a:rPr>
              <a:t>плохо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419872" y="3861048"/>
            <a:ext cx="24117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3333CC"/>
                </a:solidFill>
              </a:rPr>
              <a:t>хорошо</a:t>
            </a: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 flipH="1">
            <a:off x="7668344" y="3717032"/>
            <a:ext cx="72008" cy="21602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5220072" y="3861048"/>
            <a:ext cx="72008" cy="21602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1835696" y="3789040"/>
            <a:ext cx="72008" cy="21602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8388424" y="3933056"/>
            <a:ext cx="28803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3779912" y="4077072"/>
            <a:ext cx="28803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>
            <a:off x="2195736" y="3933056"/>
            <a:ext cx="28803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flipH="1">
            <a:off x="4355976" y="4077072"/>
            <a:ext cx="28803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>
            <a:off x="6732240" y="3933056"/>
            <a:ext cx="28803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Дуга 26"/>
          <p:cNvSpPr/>
          <p:nvPr/>
        </p:nvSpPr>
        <p:spPr>
          <a:xfrm rot="9903066">
            <a:off x="5753506" y="888636"/>
            <a:ext cx="1008112" cy="360040"/>
          </a:xfrm>
          <a:prstGeom prst="arc">
            <a:avLst>
              <a:gd name="adj1" fmla="val 16200000"/>
              <a:gd name="adj2" fmla="val 0"/>
            </a:avLst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 descr="https://st.depositphotos.com/1007168/1917/i/950/depositphotos_19171757-stock-photo-gray-fat-dog-cartoon-characte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63888" y="1124744"/>
            <a:ext cx="2160240" cy="2737730"/>
          </a:xfrm>
          <a:prstGeom prst="rect">
            <a:avLst/>
          </a:prstGeom>
          <a:noFill/>
        </p:spPr>
      </p:pic>
      <p:pic>
        <p:nvPicPr>
          <p:cNvPr id="4102" name="Picture 6" descr="https://i.pinimg.com/originals/18/be/a0/18bea0d406d99b1f48a61dd1a0353ff9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9744" y="1124744"/>
            <a:ext cx="1886835" cy="2603933"/>
          </a:xfrm>
          <a:prstGeom prst="rect">
            <a:avLst/>
          </a:prstGeom>
          <a:noFill/>
        </p:spPr>
      </p:pic>
      <p:pic>
        <p:nvPicPr>
          <p:cNvPr id="4104" name="Picture 8" descr="https://image.freepik.com/free-vector/_11460-588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4" y="1196752"/>
            <a:ext cx="2304256" cy="23852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0" y="2348880"/>
            <a:ext cx="644420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3333CC"/>
                </a:solidFill>
              </a:rPr>
              <a:t>  </a:t>
            </a:r>
            <a:r>
              <a:rPr lang="ru-RU" sz="4400" b="1" dirty="0" smtClean="0">
                <a:solidFill>
                  <a:srgbClr val="FF0000"/>
                </a:solidFill>
              </a:rPr>
              <a:t>               </a:t>
            </a:r>
            <a:r>
              <a:rPr lang="ru-RU" sz="4400" b="1" dirty="0" smtClean="0">
                <a:solidFill>
                  <a:srgbClr val="990033"/>
                </a:solidFill>
              </a:rPr>
              <a:t>12-16 щенков</a:t>
            </a:r>
          </a:p>
          <a:p>
            <a:r>
              <a:rPr lang="ru-RU" sz="4400" b="1" dirty="0" smtClean="0">
                <a:solidFill>
                  <a:srgbClr val="FF0000"/>
                </a:solidFill>
              </a:rPr>
              <a:t>                 </a:t>
            </a:r>
            <a:r>
              <a:rPr lang="ru-RU" sz="4400" b="1" dirty="0" smtClean="0">
                <a:solidFill>
                  <a:srgbClr val="990033"/>
                </a:solidFill>
              </a:rPr>
              <a:t>8-11</a:t>
            </a: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ru-RU" sz="4400" b="1" dirty="0" smtClean="0">
                <a:solidFill>
                  <a:srgbClr val="990033"/>
                </a:solidFill>
              </a:rPr>
              <a:t>щенков</a:t>
            </a:r>
            <a:r>
              <a:rPr lang="ru-RU" sz="4400" b="1" dirty="0" smtClean="0">
                <a:solidFill>
                  <a:srgbClr val="FF0000"/>
                </a:solidFill>
              </a:rPr>
              <a:t>     </a:t>
            </a:r>
          </a:p>
          <a:p>
            <a:r>
              <a:rPr lang="ru-RU" sz="4400" b="1" dirty="0" smtClean="0">
                <a:solidFill>
                  <a:srgbClr val="FF0000"/>
                </a:solidFill>
              </a:rPr>
              <a:t>                 </a:t>
            </a:r>
            <a:r>
              <a:rPr lang="ru-RU" sz="4400" b="1" dirty="0" smtClean="0">
                <a:solidFill>
                  <a:srgbClr val="990033"/>
                </a:solidFill>
              </a:rPr>
              <a:t>4-7 щенков </a:t>
            </a:r>
          </a:p>
          <a:p>
            <a:r>
              <a:rPr lang="ru-RU" sz="4400" b="1" dirty="0" smtClean="0">
                <a:solidFill>
                  <a:srgbClr val="990033"/>
                </a:solidFill>
              </a:rPr>
              <a:t>                 1-3 щенков 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9512" y="116632"/>
            <a:ext cx="85689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000099"/>
                </a:solidFill>
              </a:rPr>
              <a:t>Я  работал(а)   на  уроке</a:t>
            </a:r>
            <a:endParaRPr lang="ru-RU" sz="6000" b="1" dirty="0">
              <a:solidFill>
                <a:srgbClr val="000099"/>
              </a:solidFill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H="1">
            <a:off x="2483768" y="188640"/>
            <a:ext cx="144016" cy="28803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7236296" y="188640"/>
            <a:ext cx="144016" cy="28803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Дуга 26"/>
          <p:cNvSpPr/>
          <p:nvPr/>
        </p:nvSpPr>
        <p:spPr>
          <a:xfrm rot="9903066">
            <a:off x="5681498" y="744620"/>
            <a:ext cx="1008112" cy="360040"/>
          </a:xfrm>
          <a:prstGeom prst="arc">
            <a:avLst>
              <a:gd name="adj1" fmla="val 16200000"/>
              <a:gd name="adj2" fmla="val 0"/>
            </a:avLst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6300192" y="2348880"/>
            <a:ext cx="187220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3333CC"/>
                </a:solidFill>
              </a:rPr>
              <a:t>  </a:t>
            </a:r>
            <a:r>
              <a:rPr lang="ru-RU" sz="4400" b="1" dirty="0" smtClean="0">
                <a:solidFill>
                  <a:srgbClr val="990033"/>
                </a:solidFill>
              </a:rPr>
              <a:t>=</a:t>
            </a:r>
            <a:r>
              <a:rPr lang="ru-RU" sz="4400" b="1" dirty="0" smtClean="0">
                <a:solidFill>
                  <a:srgbClr val="3333CC"/>
                </a:solidFill>
              </a:rPr>
              <a:t> </a:t>
            </a:r>
            <a:r>
              <a:rPr lang="ru-RU" sz="4400" b="1" dirty="0" smtClean="0">
                <a:solidFill>
                  <a:srgbClr val="FF0000"/>
                </a:solidFill>
              </a:rPr>
              <a:t>«5»    </a:t>
            </a:r>
          </a:p>
          <a:p>
            <a:r>
              <a:rPr lang="ru-RU" sz="4400" b="1" dirty="0" smtClean="0">
                <a:solidFill>
                  <a:srgbClr val="FF0000"/>
                </a:solidFill>
              </a:rPr>
              <a:t>  </a:t>
            </a:r>
            <a:r>
              <a:rPr lang="ru-RU" sz="4400" b="1" dirty="0" smtClean="0">
                <a:solidFill>
                  <a:srgbClr val="990033"/>
                </a:solidFill>
              </a:rPr>
              <a:t>=</a:t>
            </a:r>
            <a:r>
              <a:rPr lang="ru-RU" sz="4400" b="1" dirty="0" smtClean="0">
                <a:solidFill>
                  <a:srgbClr val="FF0000"/>
                </a:solidFill>
              </a:rPr>
              <a:t> «4»     </a:t>
            </a:r>
          </a:p>
          <a:p>
            <a:r>
              <a:rPr lang="ru-RU" sz="4400" b="1" dirty="0" smtClean="0">
                <a:solidFill>
                  <a:srgbClr val="FF0000"/>
                </a:solidFill>
              </a:rPr>
              <a:t>  </a:t>
            </a:r>
            <a:r>
              <a:rPr lang="ru-RU" sz="4400" b="1" dirty="0" smtClean="0">
                <a:solidFill>
                  <a:srgbClr val="990033"/>
                </a:solidFill>
              </a:rPr>
              <a:t>=</a:t>
            </a:r>
            <a:r>
              <a:rPr lang="ru-RU" sz="4400" b="1" dirty="0" smtClean="0">
                <a:solidFill>
                  <a:srgbClr val="FF0000"/>
                </a:solidFill>
              </a:rPr>
              <a:t> «3»   </a:t>
            </a:r>
          </a:p>
          <a:p>
            <a:r>
              <a:rPr lang="ru-RU" sz="4400" b="1" dirty="0" smtClean="0">
                <a:solidFill>
                  <a:srgbClr val="FF0000"/>
                </a:solidFill>
              </a:rPr>
              <a:t>  </a:t>
            </a:r>
            <a:r>
              <a:rPr lang="ru-RU" sz="4400" b="1" dirty="0" smtClean="0">
                <a:solidFill>
                  <a:srgbClr val="990033"/>
                </a:solidFill>
              </a:rPr>
              <a:t>=</a:t>
            </a:r>
            <a:r>
              <a:rPr lang="ru-RU" sz="4400" b="1" dirty="0" smtClean="0">
                <a:solidFill>
                  <a:srgbClr val="FF0000"/>
                </a:solidFill>
              </a:rPr>
              <a:t> «2»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5940152" y="1412776"/>
            <a:ext cx="272707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400" b="1" dirty="0" smtClean="0">
                <a:solidFill>
                  <a:srgbClr val="3333CC"/>
                </a:solidFill>
              </a:rPr>
              <a:t>На оценку </a:t>
            </a:r>
          </a:p>
        </p:txBody>
      </p:sp>
      <p:cxnSp>
        <p:nvCxnSpPr>
          <p:cNvPr id="53" name="Прямая соединительная линия 52"/>
          <p:cNvCxnSpPr/>
          <p:nvPr/>
        </p:nvCxnSpPr>
        <p:spPr>
          <a:xfrm flipH="1">
            <a:off x="4572000" y="4365104"/>
            <a:ext cx="72008" cy="21602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flipH="1">
            <a:off x="5148064" y="2348880"/>
            <a:ext cx="72008" cy="21602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flipH="1">
            <a:off x="4860032" y="3068960"/>
            <a:ext cx="72008" cy="21602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flipH="1">
            <a:off x="4572000" y="3717032"/>
            <a:ext cx="72008" cy="21602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flipH="1">
            <a:off x="7596336" y="1412776"/>
            <a:ext cx="72008" cy="21602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H="1">
            <a:off x="6804248" y="1628800"/>
            <a:ext cx="21602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>
            <a:off x="5292080" y="2564904"/>
            <a:ext cx="21602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H="1">
            <a:off x="5004048" y="3212976"/>
            <a:ext cx="21602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>
            <a:off x="4716016" y="3933056"/>
            <a:ext cx="21602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H="1">
            <a:off x="4716016" y="4581128"/>
            <a:ext cx="21602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Рисунок 34" descr="https://diafilm.net/static/slide/3/2216/4.jpg?v=1512467757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2348880"/>
            <a:ext cx="648072" cy="9361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9" name="Рисунок 38" descr="https://diafilm.net/static/slide/3/2216/4.jpg?v=1512467757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2348880"/>
            <a:ext cx="648072" cy="9361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" name="Рисунок 39" descr="https://diafilm.net/static/slide/3/2216/4.jpg?v=1512467757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75656" y="2348880"/>
            <a:ext cx="648072" cy="9361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9" name="Рисунок 58" descr="https://diafilm.net/static/slide/3/2216/4.jpg?v=1512467757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3356992"/>
            <a:ext cx="648072" cy="9361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0" name="Рисунок 59" descr="https://diafilm.net/static/slide/3/2216/4.jpg?v=1512467757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3284984"/>
            <a:ext cx="648072" cy="9361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" name="Рисунок 60" descr="https://diafilm.net/static/slide/3/2216/4.jpg?v=1512467757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75656" y="3356992"/>
            <a:ext cx="648072" cy="9361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2" name="Рисунок 61" descr="https://diafilm.net/static/slide/3/2216/4.jpg?v=1512467757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4293096"/>
            <a:ext cx="648072" cy="9361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3" name="Рисунок 62" descr="https://diafilm.net/static/slide/3/2216/4.jpg?v=1512467757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4293096"/>
            <a:ext cx="648072" cy="9361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4" name="Рисунок 63" descr="https://diafilm.net/static/slide/3/2216/4.jpg?v=1512467757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75656" y="4365104"/>
            <a:ext cx="648072" cy="9361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5" name="Рисунок 64" descr="https://diafilm.net/static/slide/3/2216/4.jpg?v=1512467757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340768"/>
            <a:ext cx="648072" cy="9361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6" name="Рисунок 65" descr="https://diafilm.net/static/slide/3/2216/4.jpg?v=1512467757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5301208"/>
            <a:ext cx="648072" cy="9361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7" name="Рисунок 66" descr="https://diafilm.net/static/slide/3/2216/4.jpg?v=1512467757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5301208"/>
            <a:ext cx="648072" cy="9361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8" name="Рисунок 67" descr="https://diafilm.net/static/slide/3/2216/4.jpg?v=1512467757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624" y="1340768"/>
            <a:ext cx="648072" cy="9361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9" name="Рисунок 68" descr="https://diafilm.net/static/slide/3/2216/4.jpg?v=1512467757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75656" y="5301208"/>
            <a:ext cx="648072" cy="9361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  <a:solidFill>
            <a:srgbClr val="CCFFFF"/>
          </a:solidFill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Домашнее  задание.</a:t>
            </a:r>
            <a:endParaRPr lang="ru-RU" sz="6000" b="1" dirty="0">
              <a:solidFill>
                <a:srgbClr val="C00000"/>
              </a:solidFill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H="1">
            <a:off x="2699792" y="188640"/>
            <a:ext cx="72008" cy="216024"/>
          </a:xfrm>
          <a:prstGeom prst="line">
            <a:avLst/>
          </a:prstGeom>
          <a:ln w="5080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6372200" y="188640"/>
            <a:ext cx="72008" cy="216024"/>
          </a:xfrm>
          <a:prstGeom prst="line">
            <a:avLst/>
          </a:prstGeom>
          <a:ln w="5080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1619672" y="404664"/>
            <a:ext cx="360040" cy="0"/>
          </a:xfrm>
          <a:prstGeom prst="line">
            <a:avLst/>
          </a:prstGeom>
          <a:ln w="5080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14282" y="1700808"/>
            <a:ext cx="89297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smtClean="0">
                <a:solidFill>
                  <a:srgbClr val="0070C0"/>
                </a:solidFill>
              </a:rPr>
              <a:t> Прочитать </a:t>
            </a:r>
            <a:r>
              <a:rPr lang="ru-RU" sz="4800" b="1" dirty="0" smtClean="0">
                <a:solidFill>
                  <a:srgbClr val="0070C0"/>
                </a:solidFill>
              </a:rPr>
              <a:t>рассказ, </a:t>
            </a:r>
          </a:p>
          <a:p>
            <a:r>
              <a:rPr lang="ru-RU" sz="4800" b="1" dirty="0" smtClean="0">
                <a:solidFill>
                  <a:srgbClr val="0070C0"/>
                </a:solidFill>
              </a:rPr>
              <a:t>            нарисовать рисунок . </a:t>
            </a:r>
            <a:endParaRPr lang="ru-RU" sz="4800" b="1" dirty="0">
              <a:solidFill>
                <a:srgbClr val="0070C0"/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3995936" y="1916832"/>
            <a:ext cx="360040" cy="0"/>
          </a:xfrm>
          <a:prstGeom prst="line">
            <a:avLst/>
          </a:prstGeom>
          <a:ln w="5080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1115616" y="1916832"/>
            <a:ext cx="360040" cy="0"/>
          </a:xfrm>
          <a:prstGeom prst="line">
            <a:avLst/>
          </a:prstGeom>
          <a:ln w="5080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5108848" y="1928024"/>
            <a:ext cx="216024" cy="0"/>
          </a:xfrm>
          <a:prstGeom prst="line">
            <a:avLst/>
          </a:prstGeom>
          <a:ln w="5080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6660232" y="2636912"/>
            <a:ext cx="288032" cy="0"/>
          </a:xfrm>
          <a:prstGeom prst="line">
            <a:avLst/>
          </a:prstGeom>
          <a:ln w="5080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3491880" y="2636912"/>
            <a:ext cx="360040" cy="0"/>
          </a:xfrm>
          <a:prstGeom prst="line">
            <a:avLst/>
          </a:prstGeom>
          <a:ln w="5080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4932040" y="1731820"/>
            <a:ext cx="72008" cy="216024"/>
          </a:xfrm>
          <a:prstGeom prst="line">
            <a:avLst/>
          </a:prstGeom>
          <a:ln w="5080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2497710" y="1735052"/>
            <a:ext cx="72008" cy="216024"/>
          </a:xfrm>
          <a:prstGeom prst="line">
            <a:avLst/>
          </a:prstGeom>
          <a:ln w="5080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6156176" y="2492896"/>
            <a:ext cx="72008" cy="216024"/>
          </a:xfrm>
          <a:prstGeom prst="line">
            <a:avLst/>
          </a:prstGeom>
          <a:ln w="5080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4283968" y="2492896"/>
            <a:ext cx="72008" cy="216024"/>
          </a:xfrm>
          <a:prstGeom prst="line">
            <a:avLst/>
          </a:prstGeom>
          <a:ln w="50800">
            <a:solidFill>
              <a:srgbClr val="00009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8" descr="Картинки по запросу белолобы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87824" y="3861048"/>
            <a:ext cx="2121024" cy="28103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"/>
          <p:cNvSpPr txBox="1">
            <a:spLocks/>
          </p:cNvSpPr>
          <p:nvPr/>
        </p:nvSpPr>
        <p:spPr>
          <a:xfrm>
            <a:off x="467544" y="328498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  <a:t>Будем  отвечать на вопросы.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entury Gothic" pitchFamily="34" charset="0"/>
              <a:ea typeface="+mj-ea"/>
              <a:cs typeface="+mj-cs"/>
            </a:endParaRPr>
          </a:p>
        </p:txBody>
      </p:sp>
      <p:pic>
        <p:nvPicPr>
          <p:cNvPr id="2050" name="Picture 2" descr="Картинки по запросу дети читают рисунок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916832"/>
            <a:ext cx="1689027" cy="144015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34076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Century Gothic" pitchFamily="34" charset="0"/>
              </a:rPr>
              <a:t>Что будем делать?</a:t>
            </a:r>
            <a:endParaRPr lang="ru-RU" b="1" dirty="0">
              <a:solidFill>
                <a:srgbClr val="FF0000"/>
              </a:solidFill>
              <a:latin typeface="Century Gothic" pitchFamily="34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67544" y="18864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  <a:t>Будет урок «Чтение»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entury Gothic" pitchFamily="34" charset="0"/>
              <a:ea typeface="+mj-ea"/>
              <a:cs typeface="+mj-cs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23528" y="422108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  <a:t>Будем  слушать и говорить .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entury Gothic" pitchFamily="34" charset="0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403648" y="242088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  <a:t>Будем  читать.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entury Gothic" pitchFamily="34" charset="0"/>
              <a:ea typeface="+mj-ea"/>
              <a:cs typeface="+mj-cs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1619672" y="260648"/>
            <a:ext cx="72008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4283968" y="332656"/>
            <a:ext cx="72008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6372200" y="260648"/>
            <a:ext cx="72008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3491880" y="1412776"/>
            <a:ext cx="72008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5508104" y="1412776"/>
            <a:ext cx="72008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6660232" y="2564904"/>
            <a:ext cx="72008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7452320" y="3356992"/>
            <a:ext cx="72008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4355976" y="3429000"/>
            <a:ext cx="72008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1187624" y="3429000"/>
            <a:ext cx="72008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899592" y="4365104"/>
            <a:ext cx="72008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2699792" y="3645024"/>
            <a:ext cx="144016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6372200" y="3645024"/>
            <a:ext cx="14401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1835696" y="1556792"/>
            <a:ext cx="21602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868144" y="4581128"/>
            <a:ext cx="21602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V="1">
            <a:off x="3923928" y="2492896"/>
            <a:ext cx="72008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V="1">
            <a:off x="3347864" y="4365104"/>
            <a:ext cx="72008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7380312" y="4365104"/>
            <a:ext cx="72008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8" name="Дуга 37"/>
          <p:cNvSpPr/>
          <p:nvPr/>
        </p:nvSpPr>
        <p:spPr>
          <a:xfrm rot="8757174">
            <a:off x="5657602" y="3747743"/>
            <a:ext cx="782252" cy="516322"/>
          </a:xfrm>
          <a:prstGeom prst="arc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6" name="Прямая соединительная линия 45"/>
          <p:cNvCxnSpPr/>
          <p:nvPr/>
        </p:nvCxnSpPr>
        <p:spPr>
          <a:xfrm>
            <a:off x="6588224" y="4581128"/>
            <a:ext cx="21602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Прямоугольник 43"/>
          <p:cNvSpPr/>
          <p:nvPr/>
        </p:nvSpPr>
        <p:spPr>
          <a:xfrm>
            <a:off x="395536" y="4365104"/>
            <a:ext cx="874846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4400" b="1" dirty="0" smtClean="0">
                <a:solidFill>
                  <a:srgbClr val="0070C0"/>
                </a:solidFill>
                <a:latin typeface="Century Gothic" pitchFamily="34" charset="0"/>
              </a:rPr>
              <a:t>Будем продолжать учится </a:t>
            </a:r>
            <a:r>
              <a:rPr lang="ru-RU" sz="4400" b="1" u="sng" dirty="0" err="1" smtClean="0">
                <a:solidFill>
                  <a:srgbClr val="0033CC"/>
                </a:solidFill>
                <a:latin typeface="Century Gothic" pitchFamily="34" charset="0"/>
              </a:rPr>
              <a:t>нотировать</a:t>
            </a:r>
            <a:r>
              <a:rPr lang="ru-RU" sz="4400" b="1" dirty="0" smtClean="0">
                <a:solidFill>
                  <a:srgbClr val="0070C0"/>
                </a:solidFill>
                <a:latin typeface="Century Gothic" pitchFamily="34" charset="0"/>
              </a:rPr>
              <a:t> слова и предложения.</a:t>
            </a:r>
            <a:endParaRPr lang="ru-RU" sz="4400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67544" y="18864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b="1" dirty="0" smtClean="0">
                <a:solidFill>
                  <a:srgbClr val="00B050"/>
                </a:solidFill>
                <a:latin typeface="Century Gothic" pitchFamily="34" charset="0"/>
                <a:ea typeface="+mj-ea"/>
                <a:cs typeface="+mj-cs"/>
              </a:rPr>
              <a:t>Сегодня  на уроке: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entury Gothic" pitchFamily="34" charset="0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23528" y="1988840"/>
            <a:ext cx="88204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entury Gothic" pitchFamily="34" charset="0"/>
                <a:ea typeface="+mj-ea"/>
                <a:cs typeface="+mj-cs"/>
              </a:rPr>
              <a:t>Вы узнаете много интересного  о   жизни животных.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entury Gothic" pitchFamily="34" charset="0"/>
              <a:ea typeface="+mj-ea"/>
              <a:cs typeface="+mj-cs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3995936" y="2420888"/>
            <a:ext cx="72008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2771800" y="332656"/>
            <a:ext cx="72008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6660232" y="260648"/>
            <a:ext cx="72008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4499992" y="1844824"/>
            <a:ext cx="72008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5364088" y="4293096"/>
            <a:ext cx="72008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V="1">
            <a:off x="7092280" y="4365104"/>
            <a:ext cx="72008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V="1">
            <a:off x="7092280" y="1844824"/>
            <a:ext cx="72008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3203848" y="5661248"/>
            <a:ext cx="72008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5436096" y="4941168"/>
            <a:ext cx="72008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1691680" y="2420888"/>
            <a:ext cx="72008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1187624" y="4293096"/>
            <a:ext cx="72008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2267744" y="548680"/>
            <a:ext cx="28803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4932040" y="2060848"/>
            <a:ext cx="21602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>
            <a:off x="7308304" y="4509120"/>
            <a:ext cx="79208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flipV="1">
            <a:off x="2411760" y="1844824"/>
            <a:ext cx="72008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4644008" y="5229200"/>
            <a:ext cx="28803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V="1">
            <a:off x="1691680" y="5085184"/>
            <a:ext cx="72008" cy="14401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41" name="Дуга 40"/>
          <p:cNvSpPr/>
          <p:nvPr/>
        </p:nvSpPr>
        <p:spPr>
          <a:xfrm rot="8757174">
            <a:off x="401018" y="2667623"/>
            <a:ext cx="782252" cy="516322"/>
          </a:xfrm>
          <a:prstGeom prst="arc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7" name="Прямая соединительная линия 46"/>
          <p:cNvCxnSpPr/>
          <p:nvPr/>
        </p:nvCxnSpPr>
        <p:spPr>
          <a:xfrm>
            <a:off x="7884368" y="2060848"/>
            <a:ext cx="79208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50" name="Дуга 49"/>
          <p:cNvSpPr/>
          <p:nvPr/>
        </p:nvSpPr>
        <p:spPr>
          <a:xfrm rot="8757174">
            <a:off x="5081539" y="795415"/>
            <a:ext cx="782252" cy="516322"/>
          </a:xfrm>
          <a:prstGeom prst="arc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2" name="Прямая соединительная линия 51"/>
          <p:cNvCxnSpPr/>
          <p:nvPr/>
        </p:nvCxnSpPr>
        <p:spPr>
          <a:xfrm>
            <a:off x="467544" y="2708920"/>
            <a:ext cx="21602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3419872" y="4581128"/>
            <a:ext cx="21602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>
            <a:off x="4139952" y="4581128"/>
            <a:ext cx="21602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>
            <a:off x="2267744" y="5877272"/>
            <a:ext cx="28803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>
            <a:off x="2267744" y="5229200"/>
            <a:ext cx="21602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>
            <a:off x="899592" y="5229200"/>
            <a:ext cx="21602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33CC"/>
                </a:solidFill>
              </a:rPr>
              <a:t>Дежурный звук </a:t>
            </a:r>
            <a:r>
              <a:rPr lang="en-US" sz="6000" b="1" dirty="0" smtClean="0">
                <a:solidFill>
                  <a:srgbClr val="0033CC"/>
                </a:solidFill>
              </a:rPr>
              <a:t>[</a:t>
            </a:r>
            <a:r>
              <a:rPr lang="ru-RU" sz="6000" b="1" dirty="0" smtClean="0">
                <a:solidFill>
                  <a:srgbClr val="0033CC"/>
                </a:solidFill>
              </a:rPr>
              <a:t>В</a:t>
            </a:r>
            <a:r>
              <a:rPr lang="en-US" sz="6000" b="1" dirty="0" smtClean="0">
                <a:solidFill>
                  <a:srgbClr val="0033CC"/>
                </a:solidFill>
              </a:rPr>
              <a:t>]</a:t>
            </a:r>
            <a:endParaRPr lang="ru-RU" sz="6000" b="1" dirty="0">
              <a:solidFill>
                <a:srgbClr val="0033CC"/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683568" y="141277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В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     ОВА   ВЕ   ВЫ    ВО  АВУ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914400" y="350100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СТАРАЯ  ВОЛЧИХА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ШУСТРЫЕ ВОЛЧАТА 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83568" y="2276872"/>
            <a:ext cx="846043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ВОЛЧИХА, ВОЛЧАТА,  ВОРЧАТ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275856" y="476672"/>
            <a:ext cx="72008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1619672" y="4293096"/>
            <a:ext cx="72008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1763688" y="3140968"/>
            <a:ext cx="72008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5004048" y="4221088"/>
            <a:ext cx="72008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4572000" y="3140968"/>
            <a:ext cx="72008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851920" y="414908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>А</a:t>
            </a: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419872" y="314096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>А</a:t>
            </a: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372200" y="233958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>А</a:t>
            </a: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707904" y="226758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>А</a:t>
            </a: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187624" y="226758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>А</a:t>
            </a:r>
            <a:endParaRPr lang="ru-RU" b="1" u="sng" dirty="0">
              <a:solidFill>
                <a:srgbClr val="FF0000"/>
              </a:solidFill>
            </a:endParaRP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flipV="1">
            <a:off x="7524328" y="2420888"/>
            <a:ext cx="72008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4932040" y="2420888"/>
            <a:ext cx="72008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2267744" y="2420888"/>
            <a:ext cx="72008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Группа 23"/>
          <p:cNvGrpSpPr/>
          <p:nvPr/>
        </p:nvGrpSpPr>
        <p:grpSpPr>
          <a:xfrm>
            <a:off x="6444208" y="3356992"/>
            <a:ext cx="2004622" cy="1728192"/>
            <a:chOff x="7139378" y="4005064"/>
            <a:chExt cx="2004622" cy="1728192"/>
          </a:xfrm>
        </p:grpSpPr>
        <p:pic>
          <p:nvPicPr>
            <p:cNvPr id="25" name="Picture 4" descr="Фото животных. Без фона (обтравленные). :: NoNaMe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139378" y="4005064"/>
              <a:ext cx="2004622" cy="1728192"/>
            </a:xfrm>
            <a:prstGeom prst="rect">
              <a:avLst/>
            </a:prstGeom>
            <a:noFill/>
          </p:spPr>
        </p:pic>
        <p:sp>
          <p:nvSpPr>
            <p:cNvPr id="27" name="TextBox 26"/>
            <p:cNvSpPr txBox="1"/>
            <p:nvPr/>
          </p:nvSpPr>
          <p:spPr>
            <a:xfrm>
              <a:off x="7452320" y="5229200"/>
              <a:ext cx="148297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</a:rPr>
                <a:t>ВОЛЧИХА</a:t>
              </a:r>
              <a:endParaRPr lang="ru-RU" sz="2400" b="1" dirty="0">
                <a:solidFill>
                  <a:srgbClr val="0033CC"/>
                </a:solidFill>
              </a:endParaRPr>
            </a:p>
          </p:txBody>
        </p:sp>
        <p:cxnSp>
          <p:nvCxnSpPr>
            <p:cNvPr id="28" name="Прямая соединительная линия 27"/>
            <p:cNvCxnSpPr/>
            <p:nvPr/>
          </p:nvCxnSpPr>
          <p:spPr>
            <a:xfrm>
              <a:off x="7740352" y="5301208"/>
              <a:ext cx="144016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flipV="1">
              <a:off x="8388424" y="5157192"/>
              <a:ext cx="72008" cy="14401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Группа 33"/>
          <p:cNvGrpSpPr/>
          <p:nvPr/>
        </p:nvGrpSpPr>
        <p:grpSpPr>
          <a:xfrm>
            <a:off x="2555776" y="5013176"/>
            <a:ext cx="2088232" cy="1700808"/>
            <a:chOff x="1403648" y="3933056"/>
            <a:chExt cx="2346212" cy="2045841"/>
          </a:xfrm>
        </p:grpSpPr>
        <p:pic>
          <p:nvPicPr>
            <p:cNvPr id="35" name="Picture 4" descr="Картинки по запросу волчата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1403648" y="3933056"/>
              <a:ext cx="2346212" cy="1551459"/>
            </a:xfrm>
            <a:prstGeom prst="rect">
              <a:avLst/>
            </a:prstGeom>
            <a:noFill/>
          </p:spPr>
        </p:pic>
        <p:sp>
          <p:nvSpPr>
            <p:cNvPr id="36" name="TextBox 35"/>
            <p:cNvSpPr txBox="1"/>
            <p:nvPr/>
          </p:nvSpPr>
          <p:spPr>
            <a:xfrm>
              <a:off x="1547664" y="5517232"/>
              <a:ext cx="194421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70C0"/>
                  </a:solidFill>
                </a:rPr>
                <a:t>ВОЛЧАТА</a:t>
              </a:r>
              <a:endParaRPr lang="ru-RU" sz="2400" b="1" dirty="0">
                <a:solidFill>
                  <a:srgbClr val="0070C0"/>
                </a:solidFill>
              </a:endParaRPr>
            </a:p>
          </p:txBody>
        </p:sp>
        <p:cxnSp>
          <p:nvCxnSpPr>
            <p:cNvPr id="37" name="Прямая соединительная линия 36"/>
            <p:cNvCxnSpPr/>
            <p:nvPr/>
          </p:nvCxnSpPr>
          <p:spPr>
            <a:xfrm flipV="1">
              <a:off x="2771800" y="5445224"/>
              <a:ext cx="72008" cy="144016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>
              <a:off x="2123728" y="5589240"/>
              <a:ext cx="144016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0033CC"/>
                </a:solidFill>
              </a:rPr>
              <a:t>Дежурный звук </a:t>
            </a:r>
            <a:r>
              <a:rPr lang="en-US" sz="6000" b="1" dirty="0" smtClean="0">
                <a:solidFill>
                  <a:srgbClr val="0033CC"/>
                </a:solidFill>
              </a:rPr>
              <a:t>[</a:t>
            </a:r>
            <a:r>
              <a:rPr lang="ru-RU" sz="6000" b="1" dirty="0" smtClean="0">
                <a:solidFill>
                  <a:srgbClr val="0033CC"/>
                </a:solidFill>
              </a:rPr>
              <a:t>В</a:t>
            </a:r>
            <a:r>
              <a:rPr lang="en-US" sz="6000" b="1" dirty="0" smtClean="0">
                <a:solidFill>
                  <a:srgbClr val="0033CC"/>
                </a:solidFill>
              </a:rPr>
              <a:t>]</a:t>
            </a:r>
            <a:endParaRPr lang="ru-RU" sz="6000" b="1" dirty="0">
              <a:solidFill>
                <a:srgbClr val="0033CC"/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683568" y="141277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solidFill>
                  <a:srgbClr val="000099"/>
                </a:solidFill>
                <a:latin typeface="+mj-lt"/>
                <a:ea typeface="+mj-ea"/>
                <a:cs typeface="+mj-cs"/>
              </a:rPr>
              <a:t>Вставь слово.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83568" y="2276872"/>
            <a:ext cx="846043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Старая волчиха кормила</a:t>
            </a:r>
            <a:r>
              <a:rPr kumimoji="0" lang="ru-RU" sz="4400" b="1" i="0" u="none" strike="noStrike" kern="1200" cap="none" spc="0" normalizeH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…  .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203848" y="476672"/>
            <a:ext cx="72008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1475656" y="2492896"/>
            <a:ext cx="72008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Группа 38"/>
          <p:cNvGrpSpPr/>
          <p:nvPr/>
        </p:nvGrpSpPr>
        <p:grpSpPr>
          <a:xfrm>
            <a:off x="6876256" y="3501008"/>
            <a:ext cx="1992725" cy="827748"/>
            <a:chOff x="3338414" y="5579948"/>
            <a:chExt cx="1992725" cy="827748"/>
          </a:xfrm>
          <a:solidFill>
            <a:schemeClr val="bg1"/>
          </a:solidFill>
        </p:grpSpPr>
        <p:sp>
          <p:nvSpPr>
            <p:cNvPr id="33" name="Прямоугольник 32"/>
            <p:cNvSpPr/>
            <p:nvPr/>
          </p:nvSpPr>
          <p:spPr>
            <a:xfrm>
              <a:off x="3338414" y="5638255"/>
              <a:ext cx="1992725" cy="769441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r>
                <a:rPr lang="ru-RU" sz="4400" b="1" dirty="0" smtClean="0">
                  <a:solidFill>
                    <a:srgbClr val="00B050"/>
                  </a:solidFill>
                </a:rPr>
                <a:t>волчат.</a:t>
              </a:r>
              <a:endParaRPr lang="ru-RU" dirty="0"/>
            </a:p>
          </p:txBody>
        </p:sp>
        <p:cxnSp>
          <p:nvCxnSpPr>
            <p:cNvPr id="11" name="Прямая соединительная линия 10"/>
            <p:cNvCxnSpPr/>
            <p:nvPr/>
          </p:nvCxnSpPr>
          <p:spPr>
            <a:xfrm flipV="1">
              <a:off x="4716016" y="5661248"/>
              <a:ext cx="72008" cy="216024"/>
            </a:xfrm>
            <a:prstGeom prst="line">
              <a:avLst/>
            </a:prstGeom>
            <a:grp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3707904" y="5579948"/>
              <a:ext cx="360040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ru-RU" b="1" u="sng" dirty="0" smtClean="0">
                  <a:solidFill>
                    <a:srgbClr val="FF0000"/>
                  </a:solidFill>
                </a:rPr>
                <a:t>А</a:t>
              </a:r>
              <a:endParaRPr lang="ru-RU" b="1" u="sng" dirty="0">
                <a:solidFill>
                  <a:srgbClr val="FF0000"/>
                </a:solidFill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4860032" y="242088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>А</a:t>
            </a:r>
            <a:endParaRPr lang="ru-RU" b="1" u="sng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771800" y="2420888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>А</a:t>
            </a:r>
            <a:endParaRPr lang="ru-RU" b="1" u="sng" dirty="0">
              <a:solidFill>
                <a:srgbClr val="FF0000"/>
              </a:solidFill>
            </a:endParaRPr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 flipV="1">
            <a:off x="3779912" y="2492896"/>
            <a:ext cx="72008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V="1">
            <a:off x="6084168" y="2420888"/>
            <a:ext cx="72008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Группа 37"/>
          <p:cNvGrpSpPr/>
          <p:nvPr/>
        </p:nvGrpSpPr>
        <p:grpSpPr>
          <a:xfrm>
            <a:off x="4355976" y="3573016"/>
            <a:ext cx="1847301" cy="769441"/>
            <a:chOff x="1907704" y="4005064"/>
            <a:chExt cx="1847301" cy="769441"/>
          </a:xfrm>
        </p:grpSpPr>
        <p:sp>
          <p:nvSpPr>
            <p:cNvPr id="34" name="Прямоугольник 33"/>
            <p:cNvSpPr/>
            <p:nvPr/>
          </p:nvSpPr>
          <p:spPr>
            <a:xfrm>
              <a:off x="1907704" y="4005064"/>
              <a:ext cx="1847301" cy="76944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ru-RU" sz="4400" b="1" dirty="0" smtClean="0">
                  <a:solidFill>
                    <a:srgbClr val="00B050"/>
                  </a:solidFill>
                </a:rPr>
                <a:t>щенят.</a:t>
              </a:r>
              <a:endParaRPr lang="ru-RU" dirty="0"/>
            </a:p>
          </p:txBody>
        </p:sp>
        <p:cxnSp>
          <p:nvCxnSpPr>
            <p:cNvPr id="37" name="Прямая соединительная линия 36"/>
            <p:cNvCxnSpPr/>
            <p:nvPr/>
          </p:nvCxnSpPr>
          <p:spPr>
            <a:xfrm flipV="1">
              <a:off x="3203848" y="4077072"/>
              <a:ext cx="72008" cy="21602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0" name="Прямая соединительная линия 39"/>
          <p:cNvCxnSpPr/>
          <p:nvPr/>
        </p:nvCxnSpPr>
        <p:spPr>
          <a:xfrm flipV="1">
            <a:off x="4067944" y="1628800"/>
            <a:ext cx="72008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flipV="1">
            <a:off x="5580112" y="1628800"/>
            <a:ext cx="72008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6012160" y="1844824"/>
            <a:ext cx="21602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370" name="Picture 2" descr="Картинки по запросу белолобый чехов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191212"/>
            <a:ext cx="4355975" cy="3427548"/>
          </a:xfrm>
          <a:prstGeom prst="rect">
            <a:avLst/>
          </a:prstGeom>
          <a:noFill/>
        </p:spPr>
      </p:pic>
      <p:cxnSp>
        <p:nvCxnSpPr>
          <p:cNvPr id="22" name="Прямая соединительная линия 21"/>
          <p:cNvCxnSpPr/>
          <p:nvPr/>
        </p:nvCxnSpPr>
        <p:spPr>
          <a:xfrm>
            <a:off x="4211960" y="1844824"/>
            <a:ext cx="21602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3203848" y="1772816"/>
            <a:ext cx="21602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-0.00787 L 0.00139 -0.15486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37"/>
          <p:cNvGrpSpPr/>
          <p:nvPr/>
        </p:nvGrpSpPr>
        <p:grpSpPr>
          <a:xfrm>
            <a:off x="0" y="0"/>
            <a:ext cx="9144000" cy="1143000"/>
            <a:chOff x="72008" y="1628800"/>
            <a:chExt cx="8841160" cy="1143000"/>
          </a:xfrm>
        </p:grpSpPr>
        <p:sp>
          <p:nvSpPr>
            <p:cNvPr id="3" name="Заголовок 1"/>
            <p:cNvSpPr txBox="1">
              <a:spLocks/>
            </p:cNvSpPr>
            <p:nvPr/>
          </p:nvSpPr>
          <p:spPr>
            <a:xfrm>
              <a:off x="72008" y="1628800"/>
              <a:ext cx="8841160" cy="1143000"/>
            </a:xfrm>
            <a:prstGeom prst="rect">
              <a:avLst/>
            </a:prstGeom>
            <a:solidFill>
              <a:srgbClr val="FFFFCC"/>
            </a:solidFill>
          </p:spPr>
          <p:txBody>
            <a:bodyPr vert="horz" lIns="91440" tIns="45720" rIns="91440" bIns="45720" rtlCol="0" anchor="ctr">
              <a:norm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4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Какое было домашнее задание? </a:t>
              </a:r>
              <a:endPara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cxnSp>
          <p:nvCxnSpPr>
            <p:cNvPr id="8" name="Прямая соединительная линия 7"/>
            <p:cNvCxnSpPr/>
            <p:nvPr/>
          </p:nvCxnSpPr>
          <p:spPr>
            <a:xfrm rot="10800000">
              <a:off x="3100125" y="1961456"/>
              <a:ext cx="288602" cy="158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0800000">
              <a:off x="3796356" y="1961456"/>
              <a:ext cx="288602" cy="158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5400000">
              <a:off x="1566885" y="1888593"/>
              <a:ext cx="214314" cy="7200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rot="5400000">
              <a:off x="2611232" y="1888593"/>
              <a:ext cx="214314" cy="7200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5400000">
              <a:off x="4560681" y="1888593"/>
              <a:ext cx="214314" cy="7200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 rot="5400000">
              <a:off x="7067115" y="1888593"/>
              <a:ext cx="214314" cy="7200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Группа 36"/>
          <p:cNvGrpSpPr/>
          <p:nvPr/>
        </p:nvGrpSpPr>
        <p:grpSpPr>
          <a:xfrm>
            <a:off x="0" y="1556792"/>
            <a:ext cx="8855968" cy="1411129"/>
            <a:chOff x="288032" y="2564904"/>
            <a:chExt cx="8855968" cy="1411129"/>
          </a:xfrm>
        </p:grpSpPr>
        <p:sp>
          <p:nvSpPr>
            <p:cNvPr id="5" name="Заголовок 1"/>
            <p:cNvSpPr txBox="1">
              <a:spLocks/>
            </p:cNvSpPr>
            <p:nvPr/>
          </p:nvSpPr>
          <p:spPr>
            <a:xfrm>
              <a:off x="288032" y="2636912"/>
              <a:ext cx="8855968" cy="1287016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txBody>
            <a:bodyPr vert="horz" lIns="91440" tIns="45720" rIns="91440" bIns="4572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48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Нужно</a:t>
              </a:r>
              <a:r>
                <a:rPr kumimoji="0" lang="ru-RU" sz="4800" b="1" i="0" u="none" strike="noStrike" kern="1200" cap="none" spc="0" normalizeH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 рассказать пословицу, загадку о волке или собаке.</a:t>
              </a:r>
              <a:endParaRPr kumimoji="0" lang="ru-RU" sz="4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cxnSp>
          <p:nvCxnSpPr>
            <p:cNvPr id="21" name="Прямая соединительная линия 20"/>
            <p:cNvCxnSpPr/>
            <p:nvPr/>
          </p:nvCxnSpPr>
          <p:spPr>
            <a:xfrm rot="10800000">
              <a:off x="6012160" y="2780928"/>
              <a:ext cx="288602" cy="158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 rot="5400000">
              <a:off x="7021127" y="2636057"/>
              <a:ext cx="214314" cy="7200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 rot="5400000">
              <a:off x="4788879" y="2636057"/>
              <a:ext cx="214314" cy="7200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 flipH="1" flipV="1">
              <a:off x="3419872" y="2780928"/>
              <a:ext cx="432618" cy="158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 rot="10800000">
              <a:off x="2267744" y="2780928"/>
              <a:ext cx="288602" cy="158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5400000">
              <a:off x="3996791" y="3356137"/>
              <a:ext cx="214314" cy="7200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 rot="5400000">
              <a:off x="1260487" y="2636057"/>
              <a:ext cx="214314" cy="7200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единительная линия 34"/>
            <p:cNvCxnSpPr/>
            <p:nvPr/>
          </p:nvCxnSpPr>
          <p:spPr>
            <a:xfrm rot="10800000">
              <a:off x="3131841" y="3501008"/>
              <a:ext cx="288602" cy="158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Дуга 35"/>
            <p:cNvSpPr/>
            <p:nvPr/>
          </p:nvSpPr>
          <p:spPr>
            <a:xfrm rot="8757174">
              <a:off x="3281338" y="3459711"/>
              <a:ext cx="782252" cy="516322"/>
            </a:xfrm>
            <a:prstGeom prst="arc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42" name="Прямая соединительная линия 41"/>
            <p:cNvCxnSpPr/>
            <p:nvPr/>
          </p:nvCxnSpPr>
          <p:spPr>
            <a:xfrm rot="5400000">
              <a:off x="1908559" y="3356137"/>
              <a:ext cx="214314" cy="7200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/>
            <p:nvPr/>
          </p:nvCxnSpPr>
          <p:spPr>
            <a:xfrm rot="10800000">
              <a:off x="2123728" y="3501008"/>
              <a:ext cx="288602" cy="158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Прямая соединительная линия 46"/>
            <p:cNvCxnSpPr/>
            <p:nvPr/>
          </p:nvCxnSpPr>
          <p:spPr>
            <a:xfrm rot="10800000">
              <a:off x="6660232" y="3501008"/>
              <a:ext cx="288602" cy="158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/>
            <p:nvPr/>
          </p:nvCxnSpPr>
          <p:spPr>
            <a:xfrm rot="5400000">
              <a:off x="7453175" y="3356137"/>
              <a:ext cx="214314" cy="7200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/>
            <p:nvPr/>
          </p:nvCxnSpPr>
          <p:spPr>
            <a:xfrm rot="5400000">
              <a:off x="5364943" y="3428145"/>
              <a:ext cx="214314" cy="7200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Группа 31"/>
          <p:cNvGrpSpPr/>
          <p:nvPr/>
        </p:nvGrpSpPr>
        <p:grpSpPr>
          <a:xfrm>
            <a:off x="827584" y="4077072"/>
            <a:ext cx="2580686" cy="2016224"/>
            <a:chOff x="4499992" y="1340768"/>
            <a:chExt cx="2508678" cy="2084484"/>
          </a:xfrm>
        </p:grpSpPr>
        <p:pic>
          <p:nvPicPr>
            <p:cNvPr id="37" name="Picture 4" descr="Фото животных. Без фона (обтравленные). :: NoNaMe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499992" y="1340768"/>
              <a:ext cx="2508678" cy="2084484"/>
            </a:xfrm>
            <a:prstGeom prst="rect">
              <a:avLst/>
            </a:prstGeom>
            <a:noFill/>
          </p:spPr>
        </p:pic>
        <p:sp>
          <p:nvSpPr>
            <p:cNvPr id="38" name="TextBox 37"/>
            <p:cNvSpPr txBox="1"/>
            <p:nvPr/>
          </p:nvSpPr>
          <p:spPr>
            <a:xfrm>
              <a:off x="5508104" y="2780929"/>
              <a:ext cx="925126" cy="461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</a:rPr>
                <a:t>ВОЛК</a:t>
              </a:r>
              <a:endParaRPr lang="ru-RU" sz="2400" b="1" dirty="0">
                <a:solidFill>
                  <a:srgbClr val="0033CC"/>
                </a:solidFill>
              </a:endParaRPr>
            </a:p>
          </p:txBody>
        </p:sp>
      </p:grpSp>
      <p:grpSp>
        <p:nvGrpSpPr>
          <p:cNvPr id="48" name="Группа 47"/>
          <p:cNvGrpSpPr/>
          <p:nvPr/>
        </p:nvGrpSpPr>
        <p:grpSpPr>
          <a:xfrm>
            <a:off x="5940152" y="4005064"/>
            <a:ext cx="1353512" cy="2238872"/>
            <a:chOff x="5769051" y="3861048"/>
            <a:chExt cx="1353512" cy="2238872"/>
          </a:xfrm>
        </p:grpSpPr>
        <p:pic>
          <p:nvPicPr>
            <p:cNvPr id="39" name="Рисунок 38" descr="https://diafilm.net/static/slide/3/2216/4.jpg?v=1512467757"/>
            <p:cNvPicPr/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796136" y="3861048"/>
              <a:ext cx="1214414" cy="178592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41" name="Прямоугольник 40"/>
            <p:cNvSpPr/>
            <p:nvPr/>
          </p:nvSpPr>
          <p:spPr>
            <a:xfrm>
              <a:off x="5769051" y="5638255"/>
              <a:ext cx="135351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solidFill>
                    <a:srgbClr val="0070C0"/>
                  </a:solidFill>
                </a:rPr>
                <a:t>СОБАКА.</a:t>
              </a:r>
              <a:endParaRPr lang="ru-RU" sz="2400" dirty="0">
                <a:solidFill>
                  <a:srgbClr val="0070C0"/>
                </a:solidFill>
              </a:endParaRPr>
            </a:p>
          </p:txBody>
        </p:sp>
        <p:cxnSp>
          <p:nvCxnSpPr>
            <p:cNvPr id="44" name="Прямая соединительная линия 43"/>
            <p:cNvCxnSpPr/>
            <p:nvPr/>
          </p:nvCxnSpPr>
          <p:spPr>
            <a:xfrm>
              <a:off x="6012160" y="5733256"/>
              <a:ext cx="216024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/>
            <p:nvPr/>
          </p:nvCxnSpPr>
          <p:spPr>
            <a:xfrm flipV="1">
              <a:off x="6516217" y="5589240"/>
              <a:ext cx="72007" cy="14401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FFFFCC"/>
          </a:solidFill>
          <a:ln>
            <a:solidFill>
              <a:schemeClr val="bg1"/>
            </a:solidFill>
          </a:ln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Посл</a:t>
            </a:r>
            <a:r>
              <a:rPr lang="ru-RU" b="1" dirty="0" smtClean="0">
                <a:solidFill>
                  <a:srgbClr val="FF0000"/>
                </a:solidFill>
              </a:rPr>
              <a:t>о</a:t>
            </a:r>
            <a:r>
              <a:rPr lang="ru-RU" b="1" dirty="0" smtClean="0">
                <a:solidFill>
                  <a:srgbClr val="0070C0"/>
                </a:solidFill>
              </a:rPr>
              <a:t>вицы и заг</a:t>
            </a:r>
            <a:r>
              <a:rPr lang="ru-RU" b="1" dirty="0" smtClean="0">
                <a:solidFill>
                  <a:srgbClr val="FF0000"/>
                </a:solidFill>
              </a:rPr>
              <a:t>а</a:t>
            </a:r>
            <a:r>
              <a:rPr lang="ru-RU" b="1" dirty="0" smtClean="0">
                <a:solidFill>
                  <a:srgbClr val="0070C0"/>
                </a:solidFill>
              </a:rPr>
              <a:t>дки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827584" y="933981"/>
            <a:ext cx="5544616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entury Gothic" pitchFamily="34" charset="0"/>
                <a:ea typeface="Calibri" pitchFamily="34" charset="0"/>
                <a:cs typeface="Arial" pitchFamily="34" charset="0"/>
              </a:rPr>
              <a:t>Дима</a:t>
            </a:r>
            <a:r>
              <a:rPr kumimoji="0" lang="ru-RU" sz="2000" b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entury Gothic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ru-RU" sz="2000" b="0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u="sng" dirty="0" smtClean="0">
                <a:solidFill>
                  <a:srgbClr val="0070C0"/>
                </a:solidFill>
                <a:latin typeface="Century Gothic" pitchFamily="34" charset="0"/>
                <a:ea typeface="Calibri" pitchFamily="34" charset="0"/>
                <a:cs typeface="Arial" pitchFamily="34" charset="0"/>
              </a:rPr>
              <a:t>Я наш</a:t>
            </a:r>
            <a:r>
              <a:rPr lang="ru-RU" sz="2000" b="1" u="sng" dirty="0" smtClean="0">
                <a:solidFill>
                  <a:srgbClr val="FF0000"/>
                </a:solidFill>
                <a:latin typeface="Century Gothic" pitchFamily="34" charset="0"/>
                <a:ea typeface="Calibri" pitchFamily="34" charset="0"/>
                <a:cs typeface="Arial" pitchFamily="34" charset="0"/>
              </a:rPr>
              <a:t>ё</a:t>
            </a:r>
            <a:r>
              <a:rPr lang="ru-RU" sz="2000" b="1" u="sng" dirty="0" smtClean="0">
                <a:solidFill>
                  <a:srgbClr val="0070C0"/>
                </a:solidFill>
                <a:latin typeface="Century Gothic" pitchFamily="34" charset="0"/>
                <a:ea typeface="Calibri" pitchFamily="34" charset="0"/>
                <a:cs typeface="Arial" pitchFamily="34" charset="0"/>
              </a:rPr>
              <a:t>л заг</a:t>
            </a:r>
            <a:r>
              <a:rPr lang="ru-RU" sz="2000" b="1" u="sng" dirty="0" smtClean="0">
                <a:solidFill>
                  <a:srgbClr val="FF0000"/>
                </a:solidFill>
                <a:latin typeface="Century Gothic" pitchFamily="34" charset="0"/>
                <a:ea typeface="Calibri" pitchFamily="34" charset="0"/>
                <a:cs typeface="Arial" pitchFamily="34" charset="0"/>
              </a:rPr>
              <a:t>а</a:t>
            </a:r>
            <a:r>
              <a:rPr lang="ru-RU" sz="2000" b="1" u="sng" dirty="0" smtClean="0">
                <a:solidFill>
                  <a:srgbClr val="0070C0"/>
                </a:solidFill>
                <a:latin typeface="Century Gothic" pitchFamily="34" charset="0"/>
                <a:ea typeface="Calibri" pitchFamily="34" charset="0"/>
                <a:cs typeface="Arial" pitchFamily="34" charset="0"/>
              </a:rPr>
              <a:t>дку</a:t>
            </a:r>
            <a:endParaRPr lang="ru-RU" sz="8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  <a:latin typeface="Century Gothic" pitchFamily="34" charset="0"/>
              </a:rPr>
              <a:t>Др</a:t>
            </a:r>
            <a:r>
              <a:rPr lang="ru-RU" sz="2000" b="1" dirty="0" smtClean="0">
                <a:solidFill>
                  <a:srgbClr val="FF0000"/>
                </a:solidFill>
                <a:latin typeface="Century Gothic" pitchFamily="34" charset="0"/>
              </a:rPr>
              <a:t>у</a:t>
            </a:r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  <a:latin typeface="Century Gothic" pitchFamily="34" charset="0"/>
              </a:rPr>
              <a:t>жбу в</a:t>
            </a:r>
            <a:r>
              <a:rPr lang="ru-RU" sz="2000" b="1" dirty="0" smtClean="0">
                <a:solidFill>
                  <a:srgbClr val="FF0000"/>
                </a:solidFill>
                <a:latin typeface="Century Gothic" pitchFamily="34" charset="0"/>
              </a:rPr>
              <a:t>о</a:t>
            </a:r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  <a:latin typeface="Century Gothic" pitchFamily="34" charset="0"/>
              </a:rPr>
              <a:t>дит лишь с лис</a:t>
            </a:r>
            <a:r>
              <a:rPr lang="ru-RU" sz="2000" b="1" dirty="0" smtClean="0">
                <a:solidFill>
                  <a:srgbClr val="FF0000"/>
                </a:solidFill>
                <a:latin typeface="Century Gothic" pitchFamily="34" charset="0"/>
              </a:rPr>
              <a:t>о</a:t>
            </a:r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  <a:latin typeface="Century Gothic" pitchFamily="34" charset="0"/>
              </a:rPr>
              <a:t>й,</a:t>
            </a:r>
            <a:br>
              <a:rPr lang="ru-RU" sz="2000" b="1" dirty="0" smtClean="0">
                <a:solidFill>
                  <a:schemeClr val="bg1">
                    <a:lumMod val="50000"/>
                  </a:schemeClr>
                </a:solidFill>
                <a:latin typeface="Century Gothic" pitchFamily="34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Century Gothic" pitchFamily="34" charset="0"/>
              </a:rPr>
              <a:t>Э</a:t>
            </a:r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  <a:latin typeface="Century Gothic" pitchFamily="34" charset="0"/>
              </a:rPr>
              <a:t>тот зверь серд</a:t>
            </a:r>
            <a:r>
              <a:rPr lang="ru-RU" sz="2000" b="1" dirty="0" smtClean="0">
                <a:solidFill>
                  <a:srgbClr val="FF0000"/>
                </a:solidFill>
                <a:latin typeface="Century Gothic" pitchFamily="34" charset="0"/>
              </a:rPr>
              <a:t>и</a:t>
            </a:r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  <a:latin typeface="Century Gothic" pitchFamily="34" charset="0"/>
              </a:rPr>
              <a:t>тый, злой.</a:t>
            </a:r>
            <a:br>
              <a:rPr lang="ru-RU" sz="2000" b="1" dirty="0" smtClean="0">
                <a:solidFill>
                  <a:schemeClr val="bg1">
                    <a:lumMod val="50000"/>
                  </a:schemeClr>
                </a:solidFill>
                <a:latin typeface="Century Gothic" pitchFamily="34" charset="0"/>
              </a:rPr>
            </a:b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827584" y="2540224"/>
            <a:ext cx="432048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entury Gothic" pitchFamily="34" charset="0"/>
                <a:ea typeface="Calibri" pitchFamily="34" charset="0"/>
                <a:cs typeface="Arial" pitchFamily="34" charset="0"/>
              </a:rPr>
              <a:t>Арсений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entury Gothic" pitchFamily="34" charset="0"/>
                <a:ea typeface="Calibri" pitchFamily="34" charset="0"/>
                <a:cs typeface="Arial" pitchFamily="34" charset="0"/>
              </a:rPr>
              <a:t>Я наш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entury Gothic" pitchFamily="34" charset="0"/>
                <a:ea typeface="Calibri" pitchFamily="34" charset="0"/>
                <a:cs typeface="Arial" pitchFamily="34" charset="0"/>
              </a:rPr>
              <a:t>ё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entury Gothic" pitchFamily="34" charset="0"/>
                <a:ea typeface="Calibri" pitchFamily="34" charset="0"/>
                <a:cs typeface="Arial" pitchFamily="34" charset="0"/>
              </a:rPr>
              <a:t>л заг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entury Gothic" pitchFamily="34" charset="0"/>
                <a:ea typeface="Calibri" pitchFamily="34" charset="0"/>
                <a:cs typeface="Arial" pitchFamily="34" charset="0"/>
              </a:rPr>
              <a:t>а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entury Gothic" pitchFamily="34" charset="0"/>
                <a:ea typeface="Calibri" pitchFamily="34" charset="0"/>
                <a:cs typeface="Arial" pitchFamily="34" charset="0"/>
              </a:rPr>
              <a:t>дку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70C0"/>
                </a:solidFill>
                <a:latin typeface="Century Gothic" pitchFamily="34" charset="0"/>
              </a:rPr>
              <a:t>Кто зим</a:t>
            </a:r>
            <a:r>
              <a:rPr lang="ru-RU" sz="2000" b="1" dirty="0" smtClean="0">
                <a:solidFill>
                  <a:srgbClr val="FF0000"/>
                </a:solidFill>
                <a:latin typeface="Century Gothic" pitchFamily="34" charset="0"/>
              </a:rPr>
              <a:t>о</a:t>
            </a:r>
            <a:r>
              <a:rPr lang="ru-RU" sz="2000" b="1" dirty="0" smtClean="0">
                <a:solidFill>
                  <a:srgbClr val="0070C0"/>
                </a:solidFill>
                <a:latin typeface="Century Gothic" pitchFamily="34" charset="0"/>
              </a:rPr>
              <a:t>й хол</a:t>
            </a:r>
            <a:r>
              <a:rPr lang="ru-RU" sz="2000" b="1" dirty="0" smtClean="0">
                <a:solidFill>
                  <a:srgbClr val="FF0000"/>
                </a:solidFill>
                <a:latin typeface="Century Gothic" pitchFamily="34" charset="0"/>
              </a:rPr>
              <a:t>о</a:t>
            </a:r>
            <a:r>
              <a:rPr lang="ru-RU" sz="2000" b="1" dirty="0" smtClean="0">
                <a:solidFill>
                  <a:srgbClr val="0070C0"/>
                </a:solidFill>
                <a:latin typeface="Century Gothic" pitchFamily="34" charset="0"/>
              </a:rPr>
              <a:t>дной,</a:t>
            </a:r>
            <a:br>
              <a:rPr lang="ru-RU" sz="2000" b="1" dirty="0" smtClean="0">
                <a:solidFill>
                  <a:srgbClr val="0070C0"/>
                </a:solidFill>
                <a:latin typeface="Century Gothic" pitchFamily="34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Century Gothic" pitchFamily="34" charset="0"/>
              </a:rPr>
              <a:t>В лес</a:t>
            </a:r>
            <a:r>
              <a:rPr lang="ru-RU" sz="2000" b="1" dirty="0" smtClean="0">
                <a:solidFill>
                  <a:srgbClr val="FF0000"/>
                </a:solidFill>
                <a:latin typeface="Century Gothic" pitchFamily="34" charset="0"/>
              </a:rPr>
              <a:t>у</a:t>
            </a:r>
            <a:r>
              <a:rPr lang="ru-RU" sz="2000" b="1" dirty="0" smtClean="0">
                <a:solidFill>
                  <a:srgbClr val="0070C0"/>
                </a:solidFill>
                <a:latin typeface="Century Gothic" pitchFamily="34" charset="0"/>
              </a:rPr>
              <a:t> злой и гол</a:t>
            </a:r>
            <a:r>
              <a:rPr lang="ru-RU" sz="2000" b="1" dirty="0" smtClean="0">
                <a:solidFill>
                  <a:srgbClr val="FF0000"/>
                </a:solidFill>
                <a:latin typeface="Century Gothic" pitchFamily="34" charset="0"/>
              </a:rPr>
              <a:t>о</a:t>
            </a:r>
            <a:r>
              <a:rPr lang="ru-RU" sz="2000" b="1" dirty="0" smtClean="0">
                <a:solidFill>
                  <a:srgbClr val="0070C0"/>
                </a:solidFill>
                <a:latin typeface="Century Gothic" pitchFamily="34" charset="0"/>
              </a:rPr>
              <a:t>дный?</a:t>
            </a:r>
            <a:br>
              <a:rPr lang="ru-RU" sz="2000" b="1" dirty="0" smtClean="0">
                <a:solidFill>
                  <a:srgbClr val="0070C0"/>
                </a:solidFill>
                <a:latin typeface="Century Gothic" pitchFamily="34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Century Gothic" pitchFamily="34" charset="0"/>
              </a:rPr>
              <a:t>(Волк)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827584" y="4422304"/>
            <a:ext cx="388843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entury Gothic" pitchFamily="34" charset="0"/>
                <a:ea typeface="Calibri" pitchFamily="34" charset="0"/>
                <a:cs typeface="Arial" pitchFamily="34" charset="0"/>
              </a:rPr>
              <a:t>Серёжа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u="sng" dirty="0" smtClean="0">
                <a:solidFill>
                  <a:srgbClr val="0070C0"/>
                </a:solidFill>
                <a:latin typeface="Century Gothic" pitchFamily="34" charset="0"/>
                <a:ea typeface="Calibri" pitchFamily="34" charset="0"/>
                <a:cs typeface="Arial" pitchFamily="34" charset="0"/>
              </a:rPr>
              <a:t>Я наш</a:t>
            </a:r>
            <a:r>
              <a:rPr lang="ru-RU" sz="2000" b="1" u="sng" dirty="0" smtClean="0">
                <a:solidFill>
                  <a:srgbClr val="FF0000"/>
                </a:solidFill>
                <a:latin typeface="Century Gothic" pitchFamily="34" charset="0"/>
                <a:ea typeface="Calibri" pitchFamily="34" charset="0"/>
                <a:cs typeface="Arial" pitchFamily="34" charset="0"/>
              </a:rPr>
              <a:t>ё</a:t>
            </a:r>
            <a:r>
              <a:rPr lang="ru-RU" sz="2000" b="1" u="sng" dirty="0" smtClean="0">
                <a:solidFill>
                  <a:srgbClr val="0070C0"/>
                </a:solidFill>
                <a:latin typeface="Century Gothic" pitchFamily="34" charset="0"/>
                <a:ea typeface="Calibri" pitchFamily="34" charset="0"/>
                <a:cs typeface="Arial" pitchFamily="34" charset="0"/>
              </a:rPr>
              <a:t>л заг</a:t>
            </a:r>
            <a:r>
              <a:rPr lang="ru-RU" sz="2000" b="1" u="sng" dirty="0" smtClean="0">
                <a:solidFill>
                  <a:srgbClr val="FF0000"/>
                </a:solidFill>
                <a:latin typeface="Century Gothic" pitchFamily="34" charset="0"/>
                <a:ea typeface="Calibri" pitchFamily="34" charset="0"/>
                <a:cs typeface="Arial" pitchFamily="34" charset="0"/>
              </a:rPr>
              <a:t>а</a:t>
            </a:r>
            <a:r>
              <a:rPr lang="ru-RU" sz="2000" b="1" u="sng" dirty="0" smtClean="0">
                <a:solidFill>
                  <a:srgbClr val="0070C0"/>
                </a:solidFill>
                <a:latin typeface="Century Gothic" pitchFamily="34" charset="0"/>
                <a:ea typeface="Calibri" pitchFamily="34" charset="0"/>
                <a:cs typeface="Arial" pitchFamily="34" charset="0"/>
              </a:rPr>
              <a:t>дку</a:t>
            </a:r>
            <a:endParaRPr lang="ru-RU" sz="800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00B050"/>
                </a:solidFill>
                <a:latin typeface="Century Gothic" pitchFamily="34" charset="0"/>
              </a:rPr>
              <a:t>На цеп</a:t>
            </a:r>
            <a:r>
              <a:rPr lang="ru-RU" sz="2000" b="1" dirty="0" smtClean="0">
                <a:solidFill>
                  <a:srgbClr val="FF0000"/>
                </a:solidFill>
                <a:latin typeface="Century Gothic" pitchFamily="34" charset="0"/>
              </a:rPr>
              <a:t>и</a:t>
            </a:r>
            <a:r>
              <a:rPr lang="ru-RU" sz="2000" b="1" dirty="0" smtClean="0">
                <a:solidFill>
                  <a:srgbClr val="00B050"/>
                </a:solidFill>
                <a:latin typeface="Century Gothic" pitchFamily="34" charset="0"/>
              </a:rPr>
              <a:t> сид</a:t>
            </a:r>
            <a:r>
              <a:rPr lang="ru-RU" sz="2000" b="1" dirty="0" smtClean="0">
                <a:solidFill>
                  <a:srgbClr val="FF0000"/>
                </a:solidFill>
                <a:latin typeface="Century Gothic" pitchFamily="34" charset="0"/>
              </a:rPr>
              <a:t>и</a:t>
            </a:r>
            <a:r>
              <a:rPr lang="ru-RU" sz="2000" b="1" dirty="0" smtClean="0">
                <a:solidFill>
                  <a:srgbClr val="00B050"/>
                </a:solidFill>
                <a:latin typeface="Century Gothic" pitchFamily="34" charset="0"/>
              </a:rPr>
              <a:t>т, </a:t>
            </a:r>
            <a:br>
              <a:rPr lang="ru-RU" sz="2000" b="1" dirty="0" smtClean="0">
                <a:solidFill>
                  <a:srgbClr val="00B050"/>
                </a:solidFill>
                <a:latin typeface="Century Gothic" pitchFamily="34" charset="0"/>
              </a:rPr>
            </a:br>
            <a:r>
              <a:rPr lang="ru-RU" sz="2000" b="1" dirty="0" smtClean="0">
                <a:solidFill>
                  <a:srgbClr val="00B050"/>
                </a:solidFill>
                <a:latin typeface="Century Gothic" pitchFamily="34" charset="0"/>
              </a:rPr>
              <a:t>Дом сторож</a:t>
            </a:r>
            <a:r>
              <a:rPr lang="ru-RU" sz="2000" b="1" dirty="0" smtClean="0">
                <a:solidFill>
                  <a:srgbClr val="FF0000"/>
                </a:solidFill>
                <a:latin typeface="Century Gothic" pitchFamily="34" charset="0"/>
              </a:rPr>
              <a:t>и</a:t>
            </a:r>
            <a:r>
              <a:rPr lang="ru-RU" sz="2000" b="1" dirty="0" smtClean="0">
                <a:solidFill>
                  <a:srgbClr val="00B050"/>
                </a:solidFill>
                <a:latin typeface="Century Gothic" pitchFamily="34" charset="0"/>
              </a:rPr>
              <a:t>т.  </a:t>
            </a:r>
            <a:br>
              <a:rPr lang="ru-RU" sz="2000" b="1" dirty="0" smtClean="0">
                <a:solidFill>
                  <a:srgbClr val="00B050"/>
                </a:solidFill>
                <a:latin typeface="Century Gothic" pitchFamily="34" charset="0"/>
              </a:rPr>
            </a:br>
            <a:r>
              <a:rPr lang="ru-RU" sz="2000" b="1" dirty="0" smtClean="0">
                <a:solidFill>
                  <a:srgbClr val="00B050"/>
                </a:solidFill>
                <a:latin typeface="Century Gothic" pitchFamily="34" charset="0"/>
              </a:rPr>
              <a:t>(Соб</a:t>
            </a:r>
            <a:r>
              <a:rPr lang="ru-RU" sz="2000" b="1" dirty="0" smtClean="0">
                <a:solidFill>
                  <a:srgbClr val="FF0000"/>
                </a:solidFill>
                <a:latin typeface="Century Gothic" pitchFamily="34" charset="0"/>
              </a:rPr>
              <a:t>а</a:t>
            </a:r>
            <a:r>
              <a:rPr lang="ru-RU" sz="2000" b="1" dirty="0" smtClean="0">
                <a:solidFill>
                  <a:srgbClr val="00B050"/>
                </a:solidFill>
                <a:latin typeface="Century Gothic" pitchFamily="34" charset="0"/>
              </a:rPr>
              <a:t>ка) 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Century Gothic" pitchFamily="34" charset="0"/>
              <a:cs typeface="Arial" pitchFamily="34" charset="0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5255568" y="2800672"/>
            <a:ext cx="388843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entury Gothic" pitchFamily="34" charset="0"/>
                <a:ea typeface="Calibri" pitchFamily="34" charset="0"/>
                <a:cs typeface="Arial" pitchFamily="34" charset="0"/>
              </a:rPr>
              <a:t>Андрей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entury Gothic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 Gothic" pitchFamily="34" charset="0"/>
                <a:ea typeface="Calibri" pitchFamily="34" charset="0"/>
                <a:cs typeface="Arial" pitchFamily="34" charset="0"/>
              </a:rPr>
              <a:t>Я наш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entury Gothic" pitchFamily="34" charset="0"/>
                <a:ea typeface="Calibri" pitchFamily="34" charset="0"/>
                <a:cs typeface="Arial" pitchFamily="34" charset="0"/>
              </a:rPr>
              <a:t>ё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entury Gothic" pitchFamily="34" charset="0"/>
                <a:ea typeface="Calibri" pitchFamily="34" charset="0"/>
                <a:cs typeface="Arial" pitchFamily="34" charset="0"/>
              </a:rPr>
              <a:t>л </a:t>
            </a:r>
            <a:r>
              <a:rPr lang="ru-RU" sz="2000" b="1" u="sng" dirty="0" smtClean="0">
                <a:solidFill>
                  <a:srgbClr val="002060"/>
                </a:solidFill>
                <a:latin typeface="Century Gothic" pitchFamily="34" charset="0"/>
                <a:ea typeface="Calibri" pitchFamily="34" charset="0"/>
                <a:cs typeface="Arial" pitchFamily="34" charset="0"/>
              </a:rPr>
              <a:t>посл</a:t>
            </a:r>
            <a:r>
              <a:rPr lang="ru-RU" sz="2000" b="1" u="sng" dirty="0" smtClean="0">
                <a:solidFill>
                  <a:srgbClr val="FF0000"/>
                </a:solidFill>
                <a:latin typeface="Century Gothic" pitchFamily="34" charset="0"/>
                <a:ea typeface="Calibri" pitchFamily="34" charset="0"/>
                <a:cs typeface="Arial" pitchFamily="34" charset="0"/>
              </a:rPr>
              <a:t>о</a:t>
            </a:r>
            <a:r>
              <a:rPr lang="ru-RU" sz="2000" b="1" u="sng" dirty="0" smtClean="0">
                <a:solidFill>
                  <a:srgbClr val="002060"/>
                </a:solidFill>
                <a:latin typeface="Century Gothic" pitchFamily="34" charset="0"/>
                <a:ea typeface="Calibri" pitchFamily="34" charset="0"/>
                <a:cs typeface="Arial" pitchFamily="34" charset="0"/>
              </a:rPr>
              <a:t>вицу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entury Gothic" pitchFamily="34" charset="0"/>
              <a:cs typeface="Arial" pitchFamily="34" charset="0"/>
            </a:endParaRPr>
          </a:p>
          <a:p>
            <a:r>
              <a:rPr lang="ru-RU" sz="2000" b="1" dirty="0" smtClean="0">
                <a:solidFill>
                  <a:srgbClr val="002060"/>
                </a:solidFill>
                <a:latin typeface="Century Gothic" pitchFamily="34" charset="0"/>
              </a:rPr>
              <a:t>Ск</a:t>
            </a:r>
            <a:r>
              <a:rPr lang="ru-RU" sz="2000" b="1" dirty="0" smtClean="0">
                <a:solidFill>
                  <a:srgbClr val="FF0000"/>
                </a:solidFill>
                <a:latin typeface="Century Gothic" pitchFamily="34" charset="0"/>
              </a:rPr>
              <a:t>о</a:t>
            </a:r>
            <a:r>
              <a:rPr lang="ru-RU" sz="2000" b="1" dirty="0" smtClean="0">
                <a:solidFill>
                  <a:srgbClr val="002060"/>
                </a:solidFill>
                <a:latin typeface="Century Gothic" pitchFamily="34" charset="0"/>
              </a:rPr>
              <a:t>лько в</a:t>
            </a:r>
            <a:r>
              <a:rPr lang="ru-RU" sz="2000" b="1" dirty="0" smtClean="0">
                <a:solidFill>
                  <a:srgbClr val="FF0000"/>
                </a:solidFill>
                <a:latin typeface="Century Gothic" pitchFamily="34" charset="0"/>
              </a:rPr>
              <a:t>о</a:t>
            </a:r>
            <a:r>
              <a:rPr lang="ru-RU" sz="2000" b="1" dirty="0" smtClean="0">
                <a:solidFill>
                  <a:srgbClr val="002060"/>
                </a:solidFill>
                <a:latin typeface="Century Gothic" pitchFamily="34" charset="0"/>
              </a:rPr>
              <a:t>лка ни корм</a:t>
            </a:r>
            <a:r>
              <a:rPr lang="ru-RU" sz="2000" b="1" dirty="0" smtClean="0">
                <a:solidFill>
                  <a:srgbClr val="FF0000"/>
                </a:solidFill>
                <a:latin typeface="Century Gothic" pitchFamily="34" charset="0"/>
              </a:rPr>
              <a:t>и</a:t>
            </a:r>
            <a:r>
              <a:rPr lang="ru-RU" sz="2000" b="1" dirty="0" smtClean="0">
                <a:solidFill>
                  <a:srgbClr val="002060"/>
                </a:solidFill>
                <a:latin typeface="Century Gothic" pitchFamily="34" charset="0"/>
              </a:rPr>
              <a:t>,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Century Gothic" pitchFamily="34" charset="0"/>
              </a:rPr>
              <a:t>А он всё в лес см</a:t>
            </a:r>
            <a:r>
              <a:rPr lang="ru-RU" sz="2000" b="1" dirty="0" smtClean="0">
                <a:solidFill>
                  <a:srgbClr val="FF0000"/>
                </a:solidFill>
                <a:latin typeface="Century Gothic" pitchFamily="34" charset="0"/>
              </a:rPr>
              <a:t>о</a:t>
            </a:r>
            <a:r>
              <a:rPr lang="ru-RU" sz="2000" b="1" dirty="0" smtClean="0">
                <a:solidFill>
                  <a:srgbClr val="002060"/>
                </a:solidFill>
                <a:latin typeface="Century Gothic" pitchFamily="34" charset="0"/>
              </a:rPr>
              <a:t>трит.</a:t>
            </a:r>
            <a:endParaRPr lang="ru-RU" sz="2000" b="1" dirty="0">
              <a:solidFill>
                <a:srgbClr val="002060"/>
              </a:solidFill>
              <a:latin typeface="Century Gothic" pitchFamily="34" charset="0"/>
            </a:endParaRP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4716016" y="4616844"/>
            <a:ext cx="410445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Century Gothic" pitchFamily="34" charset="0"/>
                <a:ea typeface="Calibri" pitchFamily="34" charset="0"/>
                <a:cs typeface="Arial" pitchFamily="34" charset="0"/>
              </a:rPr>
              <a:t>Шаргия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entury Gothic" pitchFamily="34" charset="0"/>
                <a:ea typeface="Calibri" pitchFamily="34" charset="0"/>
                <a:cs typeface="Arial" pitchFamily="34" charset="0"/>
              </a:rPr>
              <a:t>  </a:t>
            </a:r>
            <a:endParaRPr kumimoji="0" lang="ru-RU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sng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entury Gothic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entury Gothic" pitchFamily="34" charset="0"/>
                <a:ea typeface="Calibri" pitchFamily="34" charset="0"/>
                <a:cs typeface="Arial" pitchFamily="34" charset="0"/>
              </a:rPr>
              <a:t>Я нашл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entury Gothic" pitchFamily="34" charset="0"/>
                <a:ea typeface="Calibri" pitchFamily="34" charset="0"/>
                <a:cs typeface="Arial" pitchFamily="34" charset="0"/>
              </a:rPr>
              <a:t>а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entury Gothic" pitchFamily="34" charset="0"/>
                <a:ea typeface="Calibri" pitchFamily="34" charset="0"/>
                <a:cs typeface="Arial" pitchFamily="34" charset="0"/>
              </a:rPr>
              <a:t> посл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entury Gothic" pitchFamily="34" charset="0"/>
                <a:ea typeface="Calibri" pitchFamily="34" charset="0"/>
                <a:cs typeface="Arial" pitchFamily="34" charset="0"/>
              </a:rPr>
              <a:t>о</a:t>
            </a: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Century Gothic" pitchFamily="34" charset="0"/>
                <a:ea typeface="Calibri" pitchFamily="34" charset="0"/>
                <a:cs typeface="Arial" pitchFamily="34" charset="0"/>
              </a:rPr>
              <a:t>вицу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Century Gothic" pitchFamily="34" charset="0"/>
              </a:rPr>
              <a:t>Без к</a:t>
            </a:r>
            <a:r>
              <a:rPr lang="ru-RU" sz="2000" b="1" dirty="0" smtClean="0">
                <a:solidFill>
                  <a:srgbClr val="FF0000"/>
                </a:solidFill>
                <a:latin typeface="Century Gothic" pitchFamily="34" charset="0"/>
              </a:rPr>
              <a:t>о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Century Gothic" pitchFamily="34" charset="0"/>
              </a:rPr>
              <a:t>шки нет д</a:t>
            </a:r>
            <a:r>
              <a:rPr lang="ru-RU" sz="2000" b="1" dirty="0" smtClean="0">
                <a:solidFill>
                  <a:srgbClr val="FF0000"/>
                </a:solidFill>
                <a:latin typeface="Century Gothic" pitchFamily="34" charset="0"/>
              </a:rPr>
              <a:t>о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Century Gothic" pitchFamily="34" charset="0"/>
              </a:rPr>
              <a:t>ма, без соб</a:t>
            </a:r>
            <a:r>
              <a:rPr lang="ru-RU" sz="2000" b="1" dirty="0" smtClean="0">
                <a:solidFill>
                  <a:srgbClr val="FF0000"/>
                </a:solidFill>
                <a:latin typeface="Century Gothic" pitchFamily="34" charset="0"/>
              </a:rPr>
              <a:t>а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Century Gothic" pitchFamily="34" charset="0"/>
              </a:rPr>
              <a:t>ки – двор</a:t>
            </a:r>
            <a:r>
              <a:rPr lang="ru-RU" sz="2000" b="1" dirty="0" smtClean="0">
                <a:solidFill>
                  <a:srgbClr val="FF0000"/>
                </a:solidFill>
                <a:latin typeface="Century Gothic" pitchFamily="34" charset="0"/>
              </a:rPr>
              <a:t>а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Century Gothic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Century Gothic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Century Gothic" pitchFamily="34" charset="0"/>
              <a:ea typeface="Calibri" pitchFamily="34" charset="0"/>
              <a:cs typeface="Arial" pitchFamily="34" charset="0"/>
            </a:endParaRPr>
          </a:p>
        </p:txBody>
      </p:sp>
      <p:grpSp>
        <p:nvGrpSpPr>
          <p:cNvPr id="20" name="Группа 31"/>
          <p:cNvGrpSpPr/>
          <p:nvPr/>
        </p:nvGrpSpPr>
        <p:grpSpPr>
          <a:xfrm>
            <a:off x="6156176" y="1268760"/>
            <a:ext cx="1500566" cy="1296144"/>
            <a:chOff x="4499992" y="1340768"/>
            <a:chExt cx="2508678" cy="2084484"/>
          </a:xfrm>
        </p:grpSpPr>
        <p:pic>
          <p:nvPicPr>
            <p:cNvPr id="21" name="Picture 4" descr="Фото животных. Без фона (обтравленные). :: NoNaMe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499992" y="1340768"/>
              <a:ext cx="2508678" cy="2084484"/>
            </a:xfrm>
            <a:prstGeom prst="rect">
              <a:avLst/>
            </a:prstGeom>
            <a:noFill/>
          </p:spPr>
        </p:pic>
        <p:sp>
          <p:nvSpPr>
            <p:cNvPr id="23" name="TextBox 22"/>
            <p:cNvSpPr txBox="1"/>
            <p:nvPr/>
          </p:nvSpPr>
          <p:spPr>
            <a:xfrm>
              <a:off x="5508104" y="2780928"/>
              <a:ext cx="92512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400" b="1" dirty="0" smtClean="0">
                  <a:solidFill>
                    <a:srgbClr val="0033CC"/>
                  </a:solidFill>
                </a:rPr>
                <a:t>ВОЛК</a:t>
              </a:r>
              <a:endParaRPr lang="ru-RU" sz="2400" b="1" dirty="0">
                <a:solidFill>
                  <a:srgbClr val="0033CC"/>
                </a:solidFill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3347864" y="4869160"/>
            <a:ext cx="1080120" cy="1772816"/>
            <a:chOff x="5769051" y="3861048"/>
            <a:chExt cx="1353512" cy="2238872"/>
          </a:xfrm>
        </p:grpSpPr>
        <p:pic>
          <p:nvPicPr>
            <p:cNvPr id="12" name="Рисунок 11" descr="https://diafilm.net/static/slide/3/2216/4.jpg?v=1512467757"/>
            <p:cNvPicPr/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5796136" y="3861048"/>
              <a:ext cx="1214414" cy="178592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3" name="Прямоугольник 12"/>
            <p:cNvSpPr/>
            <p:nvPr/>
          </p:nvSpPr>
          <p:spPr>
            <a:xfrm>
              <a:off x="5769051" y="5638255"/>
              <a:ext cx="135351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solidFill>
                    <a:srgbClr val="0070C0"/>
                  </a:solidFill>
                </a:rPr>
                <a:t>СОБАКА.</a:t>
              </a:r>
              <a:endParaRPr lang="ru-RU" sz="2400" dirty="0">
                <a:solidFill>
                  <a:srgbClr val="0070C0"/>
                </a:solidFill>
              </a:endParaRPr>
            </a:p>
          </p:txBody>
        </p:sp>
        <p:cxnSp>
          <p:nvCxnSpPr>
            <p:cNvPr id="14" name="Прямая соединительная линия 13"/>
            <p:cNvCxnSpPr/>
            <p:nvPr/>
          </p:nvCxnSpPr>
          <p:spPr>
            <a:xfrm>
              <a:off x="6094432" y="5733256"/>
              <a:ext cx="216024" cy="0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 flipV="1">
              <a:off x="6689619" y="5589240"/>
              <a:ext cx="72008" cy="144017"/>
            </a:xfrm>
            <a:prstGeom prst="line">
              <a:avLst/>
            </a:prstGeom>
            <a:ln>
              <a:solidFill>
                <a:srgbClr val="0070C0"/>
              </a:solidFill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cxnSp>
        <p:nvCxnSpPr>
          <p:cNvPr id="16" name="Прямая соединительная линия 15"/>
          <p:cNvCxnSpPr/>
          <p:nvPr/>
        </p:nvCxnSpPr>
        <p:spPr>
          <a:xfrm flipH="1">
            <a:off x="2339752" y="404664"/>
            <a:ext cx="216024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0080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algn="l">
              <a:spcBef>
                <a:spcPts val="1200"/>
              </a:spcBef>
            </a:pPr>
            <a:r>
              <a:rPr lang="ru-RU" dirty="0" smtClean="0">
                <a:solidFill>
                  <a:srgbClr val="003399"/>
                </a:solidFill>
              </a:rPr>
              <a:t>Как  ты думаешь, </a:t>
            </a:r>
            <a:r>
              <a:rPr lang="ru-RU" b="1" dirty="0" smtClean="0">
                <a:solidFill>
                  <a:srgbClr val="003399"/>
                </a:solidFill>
              </a:rPr>
              <a:t>какая тема урока?</a:t>
            </a:r>
            <a:endParaRPr lang="ru-RU" b="1" dirty="0">
              <a:solidFill>
                <a:srgbClr val="003399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772816"/>
            <a:ext cx="9144000" cy="1923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u="sng" dirty="0" smtClean="0">
                <a:solidFill>
                  <a:srgbClr val="00B050"/>
                </a:solidFill>
              </a:rPr>
              <a:t>Я думаю, что тема  урока</a:t>
            </a:r>
          </a:p>
          <a:p>
            <a:pPr>
              <a:spcBef>
                <a:spcPts val="1800"/>
              </a:spcBef>
            </a:pPr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Рассказ  «Белолобый»</a:t>
            </a:r>
            <a:endParaRPr lang="ru-RU" sz="6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H="1">
            <a:off x="6300192" y="2708920"/>
            <a:ext cx="72008" cy="26064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2699792" y="2780928"/>
            <a:ext cx="72008" cy="26064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5508104" y="1772816"/>
            <a:ext cx="72008" cy="26064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971600" y="1772816"/>
            <a:ext cx="72008" cy="26064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2987824" y="2924944"/>
            <a:ext cx="28803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1691680" y="2924944"/>
            <a:ext cx="504056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7812360" y="404664"/>
            <a:ext cx="72008" cy="26064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2339752" y="404664"/>
            <a:ext cx="72008" cy="26064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5292080" y="404664"/>
            <a:ext cx="72008" cy="26064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6156176" y="404664"/>
            <a:ext cx="72008" cy="26064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H="1">
            <a:off x="3779912" y="1700808"/>
            <a:ext cx="72008" cy="260648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H="1">
            <a:off x="2483768" y="1988840"/>
            <a:ext cx="28803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Группа 30"/>
          <p:cNvGrpSpPr/>
          <p:nvPr/>
        </p:nvGrpSpPr>
        <p:grpSpPr>
          <a:xfrm>
            <a:off x="395536" y="5157192"/>
            <a:ext cx="7311232" cy="1015663"/>
            <a:chOff x="395536" y="5157192"/>
            <a:chExt cx="7311232" cy="1015663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395536" y="5157192"/>
              <a:ext cx="7311232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6000" b="1" dirty="0" smtClean="0">
                  <a:solidFill>
                    <a:srgbClr val="0033CC"/>
                  </a:solidFill>
                </a:rPr>
                <a:t>Кто  автор  рассказа? </a:t>
              </a:r>
              <a:endParaRPr lang="ru-RU" sz="6000" dirty="0">
                <a:solidFill>
                  <a:srgbClr val="0033CC"/>
                </a:solidFill>
              </a:endParaRPr>
            </a:p>
          </p:txBody>
        </p:sp>
        <p:cxnSp>
          <p:nvCxnSpPr>
            <p:cNvPr id="20" name="Прямая соединительная линия 19"/>
            <p:cNvCxnSpPr/>
            <p:nvPr/>
          </p:nvCxnSpPr>
          <p:spPr>
            <a:xfrm flipH="1">
              <a:off x="3059832" y="5445224"/>
              <a:ext cx="288032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flipH="1">
              <a:off x="2339752" y="5445224"/>
              <a:ext cx="288032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 flipH="1">
              <a:off x="5004048" y="5445224"/>
              <a:ext cx="504056" cy="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>
            <a:xfrm flipH="1">
              <a:off x="6084168" y="5229200"/>
              <a:ext cx="72008" cy="26064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flipH="1">
              <a:off x="2123728" y="5229200"/>
              <a:ext cx="72008" cy="26064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Дуга 26"/>
          <p:cNvSpPr/>
          <p:nvPr/>
        </p:nvSpPr>
        <p:spPr>
          <a:xfrm rot="8757174">
            <a:off x="77490" y="2019551"/>
            <a:ext cx="782252" cy="516322"/>
          </a:xfrm>
          <a:prstGeom prst="arc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Дуга 27"/>
          <p:cNvSpPr/>
          <p:nvPr/>
        </p:nvSpPr>
        <p:spPr>
          <a:xfrm rot="8757174">
            <a:off x="4145434" y="3099671"/>
            <a:ext cx="782252" cy="516322"/>
          </a:xfrm>
          <a:prstGeom prst="arc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Рисунок 28" descr="https://diafilm.net/static/slide/3/2216/4.jpg?v=1512467757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76056" y="3645024"/>
            <a:ext cx="1152128" cy="14978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30" name="Прямая соединительная линия 29"/>
          <p:cNvCxnSpPr/>
          <p:nvPr/>
        </p:nvCxnSpPr>
        <p:spPr>
          <a:xfrm flipH="1">
            <a:off x="5292080" y="2996952"/>
            <a:ext cx="28803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7" grpId="0" animBg="1"/>
      <p:bldP spid="2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2646</TotalTime>
  <Words>625</Words>
  <Application>Microsoft Office PowerPoint</Application>
  <PresentationFormat>Экран (4:3)</PresentationFormat>
  <Paragraphs>164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Слайд 1</vt:lpstr>
      <vt:lpstr>УЛЫБНИСЬ И ПОЗДОРОВАЙСЯ</vt:lpstr>
      <vt:lpstr>Что будем делать?</vt:lpstr>
      <vt:lpstr>Слайд 4</vt:lpstr>
      <vt:lpstr>Дежурный звук [В]</vt:lpstr>
      <vt:lpstr>Дежурный звук [В]</vt:lpstr>
      <vt:lpstr>Слайд 7</vt:lpstr>
      <vt:lpstr>Пословицы и загадки</vt:lpstr>
      <vt:lpstr>Как  ты думаешь, какая тема урока?</vt:lpstr>
      <vt:lpstr>Слайд 10</vt:lpstr>
      <vt:lpstr>Игра: «Убери лишних животных»</vt:lpstr>
      <vt:lpstr>Игра: Найди картинку.</vt:lpstr>
      <vt:lpstr>НА  ФИЗМИНУТКУ, СТАНОВИСЬ!</vt:lpstr>
      <vt:lpstr>Слайд 14</vt:lpstr>
      <vt:lpstr>Слайд 15</vt:lpstr>
      <vt:lpstr>Волча́та погна́лись за ним,  он упа́л на спи́ну и задра́л вверх но́ги, а они́ втроё́м напа́ли на него́ и, визжа́ от  восто́рга,  ста́ли  куса́ть его́, но не  бо́льно,   а в  шу́тку. </vt:lpstr>
      <vt:lpstr>Найди в рассказе предложения. Расставь ударение, паузы, правила орфоэпии.</vt:lpstr>
      <vt:lpstr>Тест к рассказу </vt:lpstr>
      <vt:lpstr>Слайд 19</vt:lpstr>
      <vt:lpstr>Слайд 20</vt:lpstr>
      <vt:lpstr>4. Когда происходило действие  в рассказе?</vt:lpstr>
      <vt:lpstr> 5. Какой породы щенок Белолобый? </vt:lpstr>
      <vt:lpstr> 6. Сколько волчат было у волчихи? </vt:lpstr>
      <vt:lpstr>Проверь себя.</vt:lpstr>
      <vt:lpstr>Проверь себя.</vt:lpstr>
      <vt:lpstr>Чему научились на уроке?</vt:lpstr>
      <vt:lpstr>Слайд 27</vt:lpstr>
      <vt:lpstr>Слайд 28</vt:lpstr>
      <vt:lpstr>Домашнее  задание.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Антон Павлович Чехов</dc:title>
  <dc:creator>Тимур Ирекович</dc:creator>
  <cp:lastModifiedBy>DNS</cp:lastModifiedBy>
  <cp:revision>276</cp:revision>
  <cp:lastPrinted>2020-02-10T10:50:27Z</cp:lastPrinted>
  <dcterms:created xsi:type="dcterms:W3CDTF">2018-09-10T16:17:20Z</dcterms:created>
  <dcterms:modified xsi:type="dcterms:W3CDTF">2023-06-11T14:36:42Z</dcterms:modified>
</cp:coreProperties>
</file>