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2" r:id="rId1"/>
  </p:sldMasterIdLst>
  <p:sldIdLst>
    <p:sldId id="303" r:id="rId2"/>
    <p:sldId id="301" r:id="rId3"/>
    <p:sldId id="297" r:id="rId4"/>
    <p:sldId id="296" r:id="rId5"/>
    <p:sldId id="282" r:id="rId6"/>
    <p:sldId id="289" r:id="rId7"/>
    <p:sldId id="283" r:id="rId8"/>
    <p:sldId id="286" r:id="rId9"/>
    <p:sldId id="284" r:id="rId10"/>
    <p:sldId id="285" r:id="rId11"/>
    <p:sldId id="293" r:id="rId12"/>
    <p:sldId id="291" r:id="rId13"/>
    <p:sldId id="292" r:id="rId14"/>
    <p:sldId id="298" r:id="rId15"/>
    <p:sldId id="287" r:id="rId16"/>
    <p:sldId id="294" r:id="rId17"/>
    <p:sldId id="299" r:id="rId18"/>
    <p:sldId id="300" r:id="rId19"/>
    <p:sldId id="279" r:id="rId20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6"/>
        <p:sld r:id="rId17"/>
        <p:sld r:id="rId18"/>
        <p:sld r:id="rId19"/>
        <p:sld r:id="rId20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5" d="100"/>
          <a:sy n="55" d="100"/>
        </p:scale>
        <p:origin x="24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4BB357-F8BF-47EB-8E93-3B720211C136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00A952-952A-42CF-9D45-E8BAD1DA1B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110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54353A-228F-42CB-A0CF-4D1D461A05FB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98E5-C71F-4613-B829-C315B1D79B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9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54353A-228F-42CB-A0CF-4D1D461A05FB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98E5-C71F-4613-B829-C315B1D79B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6163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54353A-228F-42CB-A0CF-4D1D461A05FB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98E5-C71F-4613-B829-C315B1D79B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310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54353A-228F-42CB-A0CF-4D1D461A05FB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98E5-C71F-4613-B829-C315B1D79B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8723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54353A-228F-42CB-A0CF-4D1D461A05FB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98E5-C71F-4613-B829-C315B1D79B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490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6E42D5-F1E9-4A15-94BF-A019280707E0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F38F2-A4B2-4A0A-AFC0-A0BD7A95C5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507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E81CBE-4EDB-45D3-9C9A-F0CE0BD306D3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20054-97F5-456D-8AEC-A0F9C0DB74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246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2460" y="1880828"/>
            <a:ext cx="8280000" cy="4320000"/>
          </a:xfrm>
        </p:spPr>
        <p:txBody>
          <a:bodyPr/>
          <a:lstStyle>
            <a:lvl1pPr marL="342000" indent="-342000">
              <a:buSzPct val="60000"/>
              <a:buFont typeface="Wingdings" pitchFamily="2" charset="2"/>
              <a:buChar char="v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741600" indent="-284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 marL="1144800" indent="-230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C21224-1BFA-4752-9B87-35FEC86B6ECE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50696E-D592-4EA4-B8FB-A3BF2560D0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28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8DE86C-E7D2-43CB-B2A8-4A06B06C7451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5B002-52A9-4240-A098-CBC42E8F62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19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D71F72-0F96-4A2E-A50E-59F6D18A0CAD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2ECC8-0569-4683-9AED-71873856F8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166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2B7383-FFD7-421C-AC68-4F5829190F67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B59EC-B113-41F6-94AA-6CD5C42180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308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1E8ACC-AD2A-4947-A8C0-87D0E3F3C379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A2B5BA-3BB2-4B6D-835C-640A0366F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220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944593-9A04-40F3-9E35-A59B28935CC3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44CB48-0053-4B06-AAFA-00FB5ADFC2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74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5F73C1-7F81-49A1-B2CD-BE86496ED96B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08341-DA1F-45AB-A89C-99D9B1E34E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97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A6BB63-81A3-46A6-8654-DD1EE5B302F9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7412A-4759-4C9E-BFC3-F7ED44697A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550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754353A-228F-42CB-A0CF-4D1D461A05FB}" type="datetimeFigureOut">
              <a:rPr lang="ru-RU" smtClean="0"/>
              <a:pPr>
                <a:defRPr/>
              </a:pPr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C1FC98E5-C71F-4613-B829-C315B1D79B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50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  <p:sldLayoutId id="2147484154" r:id="rId12"/>
    <p:sldLayoutId id="2147484155" r:id="rId13"/>
    <p:sldLayoutId id="2147484156" r:id="rId14"/>
    <p:sldLayoutId id="2147484157" r:id="rId15"/>
    <p:sldLayoutId id="2147484158" r:id="rId16"/>
    <p:sldLayoutId id="214748389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МАО ДО «Центр Поиск»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д/с Брусничка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95" y="1806767"/>
            <a:ext cx="3090672" cy="930084"/>
          </a:xfrm>
        </p:spPr>
        <p:txBody>
          <a:bodyPr/>
          <a:lstStyle/>
          <a:p>
            <a:r>
              <a:rPr lang="ru-RU" sz="2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Приобщение детей к истокам мансийской культуре 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730" y="2736850"/>
            <a:ext cx="2488602" cy="330517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640" y="2852338"/>
            <a:ext cx="3205679" cy="3074197"/>
          </a:xfrm>
        </p:spPr>
      </p:pic>
    </p:spTree>
    <p:extLst>
      <p:ext uri="{BB962C8B-B14F-4D97-AF65-F5344CB8AC3E}">
        <p14:creationId xmlns:p14="http://schemas.microsoft.com/office/powerpoint/2010/main" val="17395952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rgbClr val="00B050"/>
                </a:solidFill>
              </a:rPr>
              <a:t>Исходя из данных теоретических оснований, авторы рекомендуют следующее: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930400"/>
            <a:ext cx="3627862" cy="3366294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b="1" i="1" dirty="0">
                <a:cs typeface="Times New Roman" panose="02020603050405020304" pitchFamily="18" charset="0"/>
              </a:rPr>
              <a:t>1. Окружающие предметы, воспитывающие в нем чувство красоты, любознательность, должны иметь национальную специфику. Это поможет детям с самого раннего возраста понять, что эти вещи — часть его великого народа</a:t>
            </a:r>
            <a:r>
              <a:rPr lang="ru-RU" b="1" dirty="0">
                <a:cs typeface="Times New Roman" panose="02020603050405020304" pitchFamily="18" charset="0"/>
              </a:rPr>
              <a:t>.</a:t>
            </a:r>
            <a:br>
              <a:rPr lang="ru-RU" b="1" dirty="0">
                <a:cs typeface="Times New Roman" panose="02020603050405020304" pitchFamily="18" charset="0"/>
              </a:rPr>
            </a:b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59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>
                <a:solidFill>
                  <a:srgbClr val="00B050"/>
                </a:solidFill>
              </a:rPr>
              <a:t> </a:t>
            </a:r>
            <a:r>
              <a:rPr lang="ru-RU" sz="2000" i="1" dirty="0">
                <a:solidFill>
                  <a:srgbClr val="FF0000"/>
                </a:solidFill>
              </a:rPr>
              <a:t>Необходимо широко использовать все виды фольклора (сказки, песни, пословицы, поговорки и т. д.). В устном народном творчестве сохранились особенные черты мансийского характера, его нравственные ценности, представления о добре, красоте, правде, </a:t>
            </a:r>
            <a:r>
              <a:rPr lang="ru-RU" sz="2000" i="1" dirty="0">
                <a:solidFill>
                  <a:srgbClr val="00B050"/>
                </a:solidFill>
              </a:rPr>
              <a:t>храбрости и т. д. 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 детей с поговорками, загадками, приобщаем их к общечеловеческим национальным ценностям.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08" y="3246832"/>
            <a:ext cx="3090863" cy="232727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640" y="2160983"/>
            <a:ext cx="3869575" cy="4498974"/>
          </a:xfrm>
        </p:spPr>
      </p:pic>
    </p:spTree>
    <p:extLst>
      <p:ext uri="{BB962C8B-B14F-4D97-AF65-F5344CB8AC3E}">
        <p14:creationId xmlns:p14="http://schemas.microsoft.com/office/powerpoint/2010/main" val="18022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54956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2000" i="1" dirty="0">
                <a:solidFill>
                  <a:srgbClr val="FF0000"/>
                </a:solidFill>
              </a:rPr>
              <a:t> Необходимо широко использовать все виды фольклора (сказки, песни, пословицы, поговорки и т. д.). В устном народном творчестве сохранились особенные черты </a:t>
            </a:r>
            <a:r>
              <a:rPr lang="ru-RU" sz="2000" i="1" dirty="0" smtClean="0">
                <a:solidFill>
                  <a:srgbClr val="FF0000"/>
                </a:solidFill>
              </a:rPr>
              <a:t>мансийского </a:t>
            </a:r>
            <a:r>
              <a:rPr lang="ru-RU" sz="2000" i="1" dirty="0">
                <a:solidFill>
                  <a:srgbClr val="FF0000"/>
                </a:solidFill>
              </a:rPr>
              <a:t>характера, его нравственные ценности, представления о добре, красоте, правде, храбрости и т. д.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938883"/>
            <a:ext cx="3087688" cy="2324847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129" y="2160588"/>
            <a:ext cx="2922493" cy="3881437"/>
          </a:xfrm>
        </p:spPr>
      </p:pic>
    </p:spTree>
    <p:extLst>
      <p:ext uri="{BB962C8B-B14F-4D97-AF65-F5344CB8AC3E}">
        <p14:creationId xmlns:p14="http://schemas.microsoft.com/office/powerpoint/2010/main" val="309915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000" i="1" dirty="0">
                <a:solidFill>
                  <a:srgbClr val="FF0000"/>
                </a:solidFill>
              </a:rPr>
              <a:t>В </a:t>
            </a:r>
            <a:r>
              <a:rPr lang="ru-RU" sz="2000" i="1" dirty="0" smtClean="0">
                <a:solidFill>
                  <a:srgbClr val="FF0000"/>
                </a:solidFill>
              </a:rPr>
              <a:t>мансийском  </a:t>
            </a:r>
            <a:r>
              <a:rPr lang="ru-RU" sz="2000" i="1" dirty="0">
                <a:solidFill>
                  <a:srgbClr val="FF0000"/>
                </a:solidFill>
              </a:rPr>
              <a:t>фольклоре особое место занимает уважительное отношение к труду, восхищение </a:t>
            </a:r>
            <a:r>
              <a:rPr lang="ru-RU" sz="2000" i="1" dirty="0" smtClean="0">
                <a:solidFill>
                  <a:srgbClr val="FF0000"/>
                </a:solidFill>
              </a:rPr>
              <a:t>мастерством человеческих рук</a:t>
            </a:r>
            <a:endParaRPr lang="ru-RU" sz="2000" i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924777"/>
            <a:ext cx="3886200" cy="3638709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886" y="2160588"/>
            <a:ext cx="2924979" cy="3881437"/>
          </a:xfrm>
        </p:spPr>
      </p:pic>
    </p:spTree>
    <p:extLst>
      <p:ext uri="{BB962C8B-B14F-4D97-AF65-F5344CB8AC3E}">
        <p14:creationId xmlns:p14="http://schemas.microsoft.com/office/powerpoint/2010/main" val="14874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родному фольклору является богатейшим источником для познавательного и нравственного развития детей </a:t>
            </a:r>
            <a:endParaRPr lang="ru-RU" sz="2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6290" y="2160588"/>
            <a:ext cx="5155033" cy="3881437"/>
          </a:xfrm>
        </p:spPr>
      </p:pic>
    </p:spTree>
    <p:extLst>
      <p:ext uri="{BB962C8B-B14F-4D97-AF65-F5344CB8AC3E}">
        <p14:creationId xmlns:p14="http://schemas.microsoft.com/office/powerpoint/2010/main" val="166147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>
                <a:solidFill>
                  <a:srgbClr val="FF0000"/>
                </a:solidFill>
                <a:latin typeface="Calibri" pitchFamily="34" charset="0"/>
              </a:rPr>
              <a:t>Большое место в приобщении детей к народной культуре должны занимать праздники и традиции.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2005070"/>
            <a:ext cx="3886200" cy="4171893"/>
          </a:xfrm>
        </p:spPr>
        <p:txBody>
          <a:bodyPr/>
          <a:lstStyle/>
          <a:p>
            <a:pPr marL="0" indent="0">
              <a:buNone/>
            </a:pPr>
            <a:r>
              <a:rPr lang="ru-RU" sz="2000" i="1" dirty="0">
                <a:latin typeface="Calibri" pitchFamily="34" charset="0"/>
              </a:rPr>
              <a:t> </a:t>
            </a:r>
            <a:r>
              <a:rPr lang="ru-RU" sz="2400" i="1" dirty="0" smtClean="0">
                <a:latin typeface="Calibri" pitchFamily="34" charset="0"/>
              </a:rPr>
              <a:t> </a:t>
            </a:r>
            <a:r>
              <a:rPr lang="ru-RU" sz="2400" i="1" dirty="0">
                <a:latin typeface="Calibri" pitchFamily="34" charset="0"/>
              </a:rPr>
              <a:t>В них сфокусированы накопленные веками наблюдения за поведением птиц, растений, погодными явлениями и т. д. Причем эти явления всегда связаны с трудом и общественной жизнью человека</a:t>
            </a:r>
            <a:endParaRPr lang="ru-RU" sz="2400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690688"/>
            <a:ext cx="4000500" cy="4236387"/>
          </a:xfrm>
        </p:spPr>
      </p:pic>
    </p:spTree>
    <p:extLst>
      <p:ext uri="{BB962C8B-B14F-4D97-AF65-F5344CB8AC3E}">
        <p14:creationId xmlns:p14="http://schemas.microsoft.com/office/powerpoint/2010/main" val="98367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954" y="334178"/>
            <a:ext cx="6347714" cy="1320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1800" i="1" dirty="0">
                <a:solidFill>
                  <a:srgbClr val="FF0000"/>
                </a:solidFill>
              </a:rPr>
              <a:t>Очень важно знакомить детей с народным прикладным искусством и </a:t>
            </a:r>
            <a:br>
              <a:rPr lang="ru-RU" sz="1800" i="1" dirty="0">
                <a:solidFill>
                  <a:srgbClr val="FF0000"/>
                </a:solidFill>
              </a:rPr>
            </a:br>
            <a:r>
              <a:rPr lang="ru-RU" sz="1800" i="1" dirty="0">
                <a:solidFill>
                  <a:srgbClr val="FF0000"/>
                </a:solidFill>
              </a:rPr>
              <a:t> росписью. Русское декоративно-прикладное искусство (игрушки, росписи, костюмы и пр.) обладает ярким национальным колоритом и безусловной художественной ценностью.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954" y="2160588"/>
            <a:ext cx="2924979" cy="38814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886" y="2160588"/>
            <a:ext cx="2924979" cy="3881437"/>
          </a:xfrm>
        </p:spPr>
      </p:pic>
    </p:spTree>
    <p:extLst>
      <p:ext uri="{BB962C8B-B14F-4D97-AF65-F5344CB8AC3E}">
        <p14:creationId xmlns:p14="http://schemas.microsoft.com/office/powerpoint/2010/main" val="191923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i="1" dirty="0">
                <a:solidFill>
                  <a:srgbClr val="FF0000"/>
                </a:solidFill>
              </a:rPr>
              <a:t>Содержание занятий знакомит детей со сказками (их проигрывание, пояснение и иллюстрации незнакомых слов), песенками, обычаями, предметами русского быта и т. д.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291509"/>
            <a:ext cx="3087688" cy="348133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8738" y="2938285"/>
            <a:ext cx="3089275" cy="2326042"/>
          </a:xfrm>
        </p:spPr>
      </p:pic>
    </p:spTree>
    <p:extLst>
      <p:ext uri="{BB962C8B-B14F-4D97-AF65-F5344CB8AC3E}">
        <p14:creationId xmlns:p14="http://schemas.microsoft.com/office/powerpoint/2010/main" val="273915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i="1" dirty="0">
                <a:solidFill>
                  <a:srgbClr val="FF0000"/>
                </a:solidFill>
              </a:rPr>
              <a:t>Содержание занятий знакомит детей со сказками (их проигрывание, пояснение и иллюстрации незнакомых слов), песенками, обычаями, предметами русского быта и т. д.</a:t>
            </a:r>
            <a:br>
              <a:rPr lang="ru-RU" sz="2000" i="1" dirty="0">
                <a:solidFill>
                  <a:srgbClr val="FF0000"/>
                </a:solidFill>
              </a:rPr>
            </a:br>
            <a:endParaRPr lang="ru-RU" sz="2000" i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77" y="1930400"/>
            <a:ext cx="2981899" cy="33931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057" y="1930400"/>
            <a:ext cx="2533880" cy="181778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4044" y="3827011"/>
            <a:ext cx="2390660" cy="25462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408" y="3827011"/>
            <a:ext cx="2340922" cy="269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7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267" y="1652531"/>
            <a:ext cx="4711550" cy="44555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программа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</a:t>
            </a:r>
            <a:r>
              <a:rPr lang="ru-RU" sz="24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образованиня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Е.А </a:t>
            </a:r>
            <a:r>
              <a:rPr lang="ru-RU" sz="24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Вынгилевой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воспитании детей , направлены на приобщение детей к мансийской культуре 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1317" y="2160588"/>
            <a:ext cx="2924979" cy="3881437"/>
          </a:xfrm>
        </p:spPr>
      </p:pic>
    </p:spTree>
    <p:extLst>
      <p:ext uri="{BB962C8B-B14F-4D97-AF65-F5344CB8AC3E}">
        <p14:creationId xmlns:p14="http://schemas.microsoft.com/office/powerpoint/2010/main" val="29306106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i="1" dirty="0">
                <a:solidFill>
                  <a:srgbClr val="FF0000"/>
                </a:solidFill>
              </a:rPr>
              <a:t>Программа рассчитана на работу с детьми шести – семи лет. Она включает перспективное и календарное планирование. Для каждой возрастной группы ( средней, старшей и подготовительной) предусмотрены конкретные темы занятий для каждого календарного месяца. Занятия проводятся примерно3  раз в неделю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" y="2249118"/>
            <a:ext cx="3257041" cy="388038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150" y="2249117"/>
            <a:ext cx="3679404" cy="3755075"/>
          </a:xfrm>
        </p:spPr>
      </p:pic>
    </p:spTree>
    <p:extLst>
      <p:ext uri="{BB962C8B-B14F-4D97-AF65-F5344CB8AC3E}">
        <p14:creationId xmlns:p14="http://schemas.microsoft.com/office/powerpoint/2010/main" val="12109431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Образовательная цель программы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400" dirty="0"/>
              <a:t>приобщение детей ко всем видам национального искусства — от архитектуры до живописи, от пляски и сказки до музыки и театра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8738" y="2280492"/>
            <a:ext cx="3089275" cy="3481330"/>
          </a:xfrm>
        </p:spPr>
      </p:pic>
    </p:spTree>
    <p:extLst>
      <p:ext uri="{BB962C8B-B14F-4D97-AF65-F5344CB8AC3E}">
        <p14:creationId xmlns:p14="http://schemas.microsoft.com/office/powerpoint/2010/main" val="26312740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Урине </a:t>
            </a:r>
            <a:r>
              <a:rPr lang="ru-RU" sz="2800" i="1" dirty="0" err="1" smtClean="0">
                <a:solidFill>
                  <a:srgbClr val="FF0000"/>
                </a:solidFill>
              </a:rPr>
              <a:t>хатал</a:t>
            </a:r>
            <a:r>
              <a:rPr lang="ru-RU" sz="2800" i="1" dirty="0" smtClean="0">
                <a:solidFill>
                  <a:srgbClr val="FF0000"/>
                </a:solidFill>
              </a:rPr>
              <a:t>: Праздник Весны и тепла </a:t>
            </a: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690688"/>
            <a:ext cx="3886200" cy="37679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1690688"/>
            <a:ext cx="3886200" cy="3767931"/>
          </a:xfrm>
        </p:spPr>
      </p:pic>
    </p:spTree>
    <p:extLst>
      <p:ext uri="{BB962C8B-B14F-4D97-AF65-F5344CB8AC3E}">
        <p14:creationId xmlns:p14="http://schemas.microsoft.com/office/powerpoint/2010/main" val="338277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i="1" dirty="0" err="1" smtClean="0">
                <a:solidFill>
                  <a:srgbClr val="00B050"/>
                </a:solidFill>
              </a:rPr>
              <a:t>Товлын</a:t>
            </a:r>
            <a:r>
              <a:rPr lang="ru-RU" sz="6000" i="1" dirty="0" smtClean="0">
                <a:solidFill>
                  <a:srgbClr val="00B050"/>
                </a:solidFill>
              </a:rPr>
              <a:t> </a:t>
            </a:r>
            <a:r>
              <a:rPr lang="ru-RU" sz="6000" i="1" dirty="0" err="1" smtClean="0">
                <a:solidFill>
                  <a:srgbClr val="00B050"/>
                </a:solidFill>
              </a:rPr>
              <a:t>уйит</a:t>
            </a:r>
            <a:r>
              <a:rPr lang="ru-RU" sz="6000" i="1" dirty="0" smtClean="0">
                <a:solidFill>
                  <a:srgbClr val="00B050"/>
                </a:solidFill>
              </a:rPr>
              <a:t> </a:t>
            </a:r>
            <a:endParaRPr lang="ru-RU" sz="6000" i="1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954" y="2160588"/>
            <a:ext cx="2924979" cy="38814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886" y="2160588"/>
            <a:ext cx="2924979" cy="3881437"/>
          </a:xfrm>
        </p:spPr>
      </p:pic>
    </p:spTree>
    <p:extLst>
      <p:ext uri="{BB962C8B-B14F-4D97-AF65-F5344CB8AC3E}">
        <p14:creationId xmlns:p14="http://schemas.microsoft.com/office/powerpoint/2010/main" val="317797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Основная цель программы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7788" y="457199"/>
            <a:ext cx="4629150" cy="52936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9658" y="2057400"/>
            <a:ext cx="3458130" cy="378154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600" i="1" dirty="0">
                <a:solidFill>
                  <a:sysClr val="windowText" lastClr="000000"/>
                </a:solidFill>
              </a:rPr>
              <a:t>способствовать формированию у детей </a:t>
            </a:r>
            <a:r>
              <a:rPr lang="ru-RU" sz="1600" i="1" dirty="0" err="1" smtClean="0">
                <a:solidFill>
                  <a:sysClr val="windowText" lastClr="000000"/>
                </a:solidFill>
              </a:rPr>
              <a:t>личностой</a:t>
            </a:r>
            <a:r>
              <a:rPr lang="ru-RU" sz="1600" i="1" dirty="0" smtClean="0">
                <a:solidFill>
                  <a:sysClr val="windowText" lastClr="000000"/>
                </a:solidFill>
              </a:rPr>
              <a:t> </a:t>
            </a:r>
            <a:r>
              <a:rPr lang="ru-RU" sz="1600" i="1" dirty="0">
                <a:solidFill>
                  <a:sysClr val="windowText" lastClr="000000"/>
                </a:solidFill>
              </a:rPr>
              <a:t>культуры, приобщать их к </a:t>
            </a:r>
            <a:r>
              <a:rPr lang="ru-RU" sz="1600" i="1" dirty="0" smtClean="0">
                <a:solidFill>
                  <a:sysClr val="windowText" lastClr="000000"/>
                </a:solidFill>
              </a:rPr>
              <a:t> </a:t>
            </a:r>
            <a:r>
              <a:rPr lang="ru-RU" sz="1600" i="1" dirty="0">
                <a:solidFill>
                  <a:sysClr val="windowText" lastClr="000000"/>
                </a:solidFill>
              </a:rPr>
              <a:t>культурному наследию </a:t>
            </a:r>
            <a:r>
              <a:rPr lang="ru-RU" sz="1600" i="1" dirty="0" smtClean="0">
                <a:solidFill>
                  <a:sysClr val="windowText" lastClr="000000"/>
                </a:solidFill>
              </a:rPr>
              <a:t>мансийского </a:t>
            </a:r>
            <a:r>
              <a:rPr lang="ru-RU" sz="1600" i="1" dirty="0">
                <a:solidFill>
                  <a:sysClr val="windowText" lastClr="000000"/>
                </a:solidFill>
              </a:rPr>
              <a:t>народа, заложить фундамент для освоения детьми национальной культуры, для чего дети должны знать жизнь и быт </a:t>
            </a:r>
            <a:r>
              <a:rPr lang="ru-RU" sz="1600" i="1" dirty="0" smtClean="0">
                <a:solidFill>
                  <a:sysClr val="windowText" lastClr="000000"/>
                </a:solidFill>
              </a:rPr>
              <a:t>мансийского </a:t>
            </a:r>
            <a:r>
              <a:rPr lang="ru-RU" sz="1600" i="1" dirty="0">
                <a:solidFill>
                  <a:sysClr val="windowText" lastClr="000000"/>
                </a:solidFill>
              </a:rPr>
              <a:t>народа, его характер, присущие ему нравственные ценности, традиции, особенности материальной и культурной среды.</a:t>
            </a:r>
            <a:r>
              <a:rPr lang="ru-RU" sz="1600" dirty="0">
                <a:solidFill>
                  <a:sysClr val="windowText" lastClr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575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Теоретическая основа программы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75" y="1821361"/>
            <a:ext cx="3386138" cy="291365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Дети в процессе ознакомления с родной культурой приобщаются к общечеловеческим ценностям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21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7023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2400" i="1" dirty="0">
                <a:solidFill>
                  <a:srgbClr val="00B050"/>
                </a:solidFill>
              </a:rPr>
              <a:t>Духовный , творческий потенциал необходимо прививать с раннего детства </a:t>
            </a:r>
            <a:r>
              <a:rPr lang="ru-RU" dirty="0"/>
              <a:t/>
            </a:r>
            <a:br>
              <a:rPr lang="ru-RU" dirty="0"/>
            </a:br>
            <a:r>
              <a:rPr lang="ru-RU" sz="2000" b="1" dirty="0" smtClean="0"/>
              <a:t>родная культура , как отец и мать, должны стать неотъемлемой частью души ребенка </a:t>
            </a:r>
            <a:endParaRPr lang="ru-RU" sz="2000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954" y="2160588"/>
            <a:ext cx="2924979" cy="38814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1690688"/>
            <a:ext cx="3886200" cy="3606006"/>
          </a:xfrm>
        </p:spPr>
      </p:pic>
    </p:spTree>
    <p:extLst>
      <p:ext uri="{BB962C8B-B14F-4D97-AF65-F5344CB8AC3E}">
        <p14:creationId xmlns:p14="http://schemas.microsoft.com/office/powerpoint/2010/main" val="308728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</TotalTime>
  <Words>310</Words>
  <Application>Microsoft Office PowerPoint</Application>
  <PresentationFormat>Экран (4:3)</PresentationFormat>
  <Paragraphs>26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  <vt:variant>
        <vt:lpstr>Произвольные показы</vt:lpstr>
      </vt:variant>
      <vt:variant>
        <vt:i4>1</vt:i4>
      </vt:variant>
    </vt:vector>
  </HeadingPairs>
  <TitlesOfParts>
    <vt:vector size="27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МАО ДО «Центр Поиск» д/с Брусничка </vt:lpstr>
      <vt:lpstr>Данная программа педагог дополнительного образованиня  Е.А Вынгилевой нравственное воспитании детей , направлены на приобщение детей к мансийской культуре </vt:lpstr>
      <vt:lpstr>Программа рассчитана на работу с детьми шести – семи лет. Она включает перспективное и календарное планирование. Для каждой возрастной группы ( средней, старшей и подготовительной) предусмотрены конкретные темы занятий для каждого календарного месяца. Занятия проводятся примерно3  раз в неделю</vt:lpstr>
      <vt:lpstr>Образовательная цель программы</vt:lpstr>
      <vt:lpstr>Урине хатал: Праздник Весны и тепла </vt:lpstr>
      <vt:lpstr>Товлын уйит </vt:lpstr>
      <vt:lpstr>Основная цель программы</vt:lpstr>
      <vt:lpstr>Теоретическая основа программы</vt:lpstr>
      <vt:lpstr>Духовный , творческий потенциал необходимо прививать с раннего детства  родная культура , как отец и мать, должны стать неотъемлемой частью души ребенка </vt:lpstr>
      <vt:lpstr>Исходя из данных теоретических оснований, авторы рекомендуют следующее: </vt:lpstr>
      <vt:lpstr> Необходимо широко использовать все виды фольклора (сказки, песни, пословицы, поговорки и т. д.). В устном народном творчестве сохранились особенные черты мансийского характера, его нравственные ценности, представления о добре, красоте, правде, храбрости и т. д. </vt:lpstr>
      <vt:lpstr> Необходимо широко использовать все виды фольклора (сказки, песни, пословицы, поговорки и т. д.). В устном народном творчестве сохранились особенные черты мансийского характера, его нравственные ценности, представления о добре, красоте, правде, храбрости и т. д. </vt:lpstr>
      <vt:lpstr> В мансийском  фольклоре особое место занимает уважительное отношение к труду, восхищение мастерством человеческих рук</vt:lpstr>
      <vt:lpstr>Благодаря родному фольклору является богатейшим источником для познавательного и нравственного развития детей </vt:lpstr>
      <vt:lpstr>Большое место в приобщении детей к народной культуре должны занимать праздники и традиции.</vt:lpstr>
      <vt:lpstr>Очень важно знакомить детей с народным прикладным искусством и   росписью. Русское декоративно-прикладное искусство (игрушки, росписи, костюмы и пр.) обладает ярким национальным колоритом и безусловной художественной ценностью.</vt:lpstr>
      <vt:lpstr>Содержание занятий знакомит детей со сказками (их проигрывание, пояснение и иллюстрации незнакомых слов), песенками, обычаями, предметами русского быта и т. д. </vt:lpstr>
      <vt:lpstr>Содержание занятий знакомит детей со сказками (их проигрывание, пояснение и иллюстрации незнакомых слов), песенками, обычаями, предметами русского быта и т. д. </vt:lpstr>
      <vt:lpstr>СПАСИБО ЗА ВНИМАНИЕ!</vt:lpstr>
      <vt:lpstr>Произвольный показ 1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PS-1</cp:lastModifiedBy>
  <cp:revision>58</cp:revision>
  <dcterms:created xsi:type="dcterms:W3CDTF">2013-11-19T05:52:05Z</dcterms:created>
  <dcterms:modified xsi:type="dcterms:W3CDTF">2023-06-11T12:24:59Z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