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347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3" r:id="rId17"/>
    <p:sldId id="274" r:id="rId18"/>
    <p:sldId id="275" r:id="rId19"/>
    <p:sldId id="276" r:id="rId20"/>
    <p:sldId id="277" r:id="rId21"/>
    <p:sldId id="278" r:id="rId22"/>
    <p:sldId id="279" r:id="rId23"/>
    <p:sldId id="280" r:id="rId24"/>
    <p:sldId id="281" r:id="rId25"/>
    <p:sldId id="282" r:id="rId26"/>
    <p:sldId id="283" r:id="rId27"/>
    <p:sldId id="284" r:id="rId28"/>
    <p:sldId id="285" r:id="rId29"/>
    <p:sldId id="286" r:id="rId30"/>
    <p:sldId id="287" r:id="rId3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3" d="100"/>
          <a:sy n="113" d="100"/>
        </p:scale>
        <p:origin x="456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1" y="0"/>
            <a:ext cx="12192000" cy="6858000"/>
          </a:xfrm>
          <a:prstGeom prst="rect">
            <a:avLst/>
          </a:prstGeom>
          <a:blipFill dpi="0" rotWithShape="1">
            <a:blip r:embed="rId2">
              <a:alphaModFix amt="40000"/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tile tx="-133350" ty="330200" sx="85000" sy="85000" flip="xy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11" name="Rectangle 10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4" name="Group 3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>
                  <a:lumMod val="85000"/>
                  <a:lumOff val="15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>
                  <a:lumMod val="85000"/>
                  <a:lumOff val="15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>
                  <a:lumMod val="85000"/>
                  <a:lumOff val="15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61708" y="2091263"/>
            <a:ext cx="9068586" cy="2590800"/>
          </a:xfrm>
        </p:spPr>
        <p:txBody>
          <a:bodyPr tIns="45720" bIns="45720" anchor="ctr"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62100" y="4682062"/>
            <a:ext cx="9070848" cy="457201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600" spc="80" baseline="0">
                <a:solidFill>
                  <a:schemeClr val="tx2">
                    <a:lumMod val="75000"/>
                  </a:schemeClr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>
          <a:xfrm>
            <a:off x="5318760" y="1341255"/>
            <a:ext cx="1554480" cy="527213"/>
          </a:xfrm>
        </p:spPr>
        <p:txBody>
          <a:bodyPr/>
          <a:lstStyle>
            <a:lvl1pPr algn="ctr">
              <a:defRPr sz="1300" spc="0" baseline="0">
                <a:solidFill>
                  <a:srgbClr val="FFFFFF"/>
                </a:solidFill>
                <a:latin typeface="+mn-lt"/>
              </a:defRPr>
            </a:lvl1pPr>
          </a:lstStyle>
          <a:p>
            <a:fld id="{2CE17987-AECF-48C4-8F47-442A7C0E5BF3}" type="datetimeFigureOut">
              <a:rPr lang="ru-RU" smtClean="0"/>
              <a:t>11.06.2023</a:t>
            </a:fld>
            <a:endParaRPr lang="ru-RU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>
          <a:xfrm>
            <a:off x="1453896" y="5212080"/>
            <a:ext cx="5905500" cy="228600"/>
          </a:xfrm>
        </p:spPr>
        <p:txBody>
          <a:bodyPr/>
          <a:lstStyle>
            <a:lvl1pPr algn="l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8606919" y="5212080"/>
            <a:ext cx="2111881" cy="2286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4A98364E-CB7F-45AA-A9B1-1E61C7D4A0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109045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E17987-AECF-48C4-8F47-442A7C0E5BF3}" type="datetimeFigureOut">
              <a:rPr lang="ru-RU" smtClean="0"/>
              <a:t>11.06.2023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98364E-CB7F-45AA-A9B1-1E61C7D4A0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86572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1600" y="762000"/>
            <a:ext cx="2362200" cy="525780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762000"/>
            <a:ext cx="8077200" cy="525780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E17987-AECF-48C4-8F47-442A7C0E5BF3}" type="datetimeFigureOut">
              <a:rPr lang="ru-RU" smtClean="0"/>
              <a:t>11.06.2023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98364E-CB7F-45AA-A9B1-1E61C7D4A0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60636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E17987-AECF-48C4-8F47-442A7C0E5BF3}" type="datetimeFigureOut">
              <a:rPr lang="ru-RU" smtClean="0"/>
              <a:t>11.06.2023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98364E-CB7F-45AA-A9B1-1E61C7D4A0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69000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11784" y="0"/>
            <a:ext cx="12192000" cy="6858000"/>
          </a:xfrm>
          <a:prstGeom prst="rect">
            <a:avLst/>
          </a:prstGeom>
          <a:blipFill dpi="0" rotWithShape="1">
            <a:blip r:embed="rId2">
              <a:alphaModFix amt="40000"/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tile tx="-133350" ty="330200" sx="85000" sy="85000" flip="xy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" name="Rectangle 22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24" name="Rectangle 23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30" name="Rectangle 29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31" name="Group 30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accent2">
                  <a:lumMod val="50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accent2">
                  <a:lumMod val="50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accent2">
                  <a:lumMod val="50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3623" y="2094309"/>
            <a:ext cx="9070848" cy="2587752"/>
          </a:xfrm>
        </p:spPr>
        <p:txBody>
          <a:bodyPr anchor="ctr">
            <a:noAutofit/>
          </a:bodyPr>
          <a:lstStyle>
            <a:lvl1pPr algn="ctr">
              <a:lnSpc>
                <a:spcPct val="83000"/>
              </a:lnSpc>
              <a:defRPr lang="en-US" sz="720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63624" y="4682062"/>
            <a:ext cx="9070848" cy="457200"/>
          </a:xfrm>
        </p:spPr>
        <p:txBody>
          <a:bodyPr anchor="t">
            <a:normAutofit/>
          </a:bodyPr>
          <a:lstStyle>
            <a:lvl1pPr marL="0" indent="0" algn="ctr">
              <a:buNone/>
              <a:tabLst>
                <a:tab pos="2633663" algn="l"/>
              </a:tabLst>
              <a:defRPr sz="1600">
                <a:solidFill>
                  <a:schemeClr val="tx2"/>
                </a:solidFill>
                <a:effectLst/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21808" y="1344502"/>
            <a:ext cx="1554480" cy="530352"/>
          </a:xfrm>
        </p:spPr>
        <p:txBody>
          <a:bodyPr/>
          <a:lstStyle>
            <a:lvl1pPr algn="ctr">
              <a:defRPr lang="en-US" sz="1300" kern="1200" spc="0" baseline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</a:lstStyle>
          <a:p>
            <a:fld id="{2CE17987-AECF-48C4-8F47-442A7C0E5BF3}" type="datetimeFigureOut">
              <a:rPr lang="ru-RU" smtClean="0"/>
              <a:t>11.06.2023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53896" y="5212080"/>
            <a:ext cx="5907024" cy="228600"/>
          </a:xfrm>
        </p:spPr>
        <p:txBody>
          <a:bodyPr/>
          <a:lstStyle>
            <a:lvl1pPr algn="l"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504" y="5212080"/>
            <a:ext cx="2112264" cy="228600"/>
          </a:xfrm>
        </p:spPr>
        <p:txBody>
          <a:bodyPr/>
          <a:lstStyle/>
          <a:p>
            <a:fld id="{4A98364E-CB7F-45AA-A9B1-1E61C7D4A0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616177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7032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E17987-AECF-48C4-8F47-442A7C0E5BF3}" type="datetimeFigureOut">
              <a:rPr lang="ru-RU" smtClean="0"/>
              <a:t>11.06.2023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98364E-CB7F-45AA-A9B1-1E61C7D4A0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108697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55898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7336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tx2"/>
                </a:solidFill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73368" y="2756581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E17987-AECF-48C4-8F47-442A7C0E5BF3}" type="datetimeFigureOut">
              <a:rPr lang="ru-RU" smtClean="0"/>
              <a:t>11.06.2023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98364E-CB7F-45AA-A9B1-1E61C7D4A0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7270161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E17987-AECF-48C4-8F47-442A7C0E5BF3}" type="datetimeFigureOut">
              <a:rPr lang="ru-RU" smtClean="0"/>
              <a:t>11.06.2023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98364E-CB7F-45AA-A9B1-1E61C7D4A0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09065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E17987-AECF-48C4-8F47-442A7C0E5BF3}" type="datetimeFigureOut">
              <a:rPr lang="ru-RU" smtClean="0"/>
              <a:t>11.06.2023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98364E-CB7F-45AA-A9B1-1E61C7D4A0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70493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7392"/>
            <a:ext cx="2430780" cy="164592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800" b="0" kern="1200" cap="none" spc="0" baseline="0" dirty="0">
                <a:solidFill>
                  <a:schemeClr val="tx1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609600"/>
            <a:ext cx="7772400" cy="5334000"/>
          </a:xfrm>
        </p:spPr>
        <p:txBody>
          <a:bodyPr/>
          <a:lstStyle>
            <a:lvl1pPr>
              <a:defRPr sz="19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0780" cy="35052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E17987-AECF-48C4-8F47-442A7C0E5BF3}" type="datetimeFigureOut">
              <a:rPr lang="ru-RU" smtClean="0"/>
              <a:t>11.06.2023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r">
              <a:defRPr/>
            </a:lvl1pPr>
          </a:lstStyle>
          <a:p>
            <a:endParaRPr lang="ru-RU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10396728" y="6227064"/>
            <a:ext cx="1463040" cy="256032"/>
          </a:xfrm>
        </p:spPr>
        <p:txBody>
          <a:bodyPr/>
          <a:lstStyle/>
          <a:p>
            <a:fld id="{4A98364E-CB7F-45AA-A9B1-1E61C7D4A00A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Rectangle 11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chemeClr val="tx1">
                <a:lumMod val="75000"/>
                <a:lumOff val="2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113481955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3504"/>
            <a:ext cx="2432304" cy="1645920"/>
          </a:xfrm>
        </p:spPr>
        <p:txBody>
          <a:bodyPr anchor="b">
            <a:noAutofit/>
          </a:bodyPr>
          <a:lstStyle>
            <a:lvl1pPr algn="l">
              <a:defRPr sz="2800" b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8599" y="237744"/>
            <a:ext cx="8531352" cy="6382512"/>
          </a:xfr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2304" cy="3502152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2CE17987-AECF-48C4-8F47-442A7C0E5BF3}" type="datetimeFigureOut">
              <a:rPr lang="ru-RU" smtClean="0"/>
              <a:t>11.06.2023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algn="r" defTabSz="914400" rtl="0" eaLnBrk="1" latinLnBrk="0" hangingPunct="1">
              <a:defRPr lang="en-US" sz="1000" kern="1200" dirty="0"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396728" y="6227064"/>
            <a:ext cx="1463040" cy="256032"/>
          </a:xfrm>
        </p:spPr>
        <p:txBody>
          <a:bodyPr/>
          <a:lstStyle/>
          <a:p>
            <a:fld id="{4A98364E-CB7F-45AA-A9B1-1E61C7D4A00A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Rectangle 9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chemeClr val="tx1">
                <a:lumMod val="75000"/>
                <a:lumOff val="2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4178070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bg2"/>
          </a:solidFill>
          <a:ln w="6350" cap="flat" cmpd="sng" algn="ctr">
            <a:noFill/>
            <a:prstDash val="solid"/>
          </a:ln>
          <a:effectLst>
            <a:softEdge rad="0"/>
          </a:effectLst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103120"/>
            <a:ext cx="10058400" cy="3931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89464" y="6214535"/>
            <a:ext cx="274320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2CE17987-AECF-48C4-8F47-442A7C0E5BF3}" type="datetimeFigureOut">
              <a:rPr lang="ru-RU" smtClean="0"/>
              <a:t>11.06.2023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89960" y="6214535"/>
            <a:ext cx="521208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48535" y="6214535"/>
            <a:ext cx="146304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4A98364E-CB7F-45AA-A9B1-1E61C7D4A00A}" type="slidenum">
              <a:rPr lang="ru-RU" smtClean="0"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371856" y="374904"/>
            <a:ext cx="11448288" cy="6108192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</p:spTree>
    <p:extLst>
      <p:ext uri="{BB962C8B-B14F-4D97-AF65-F5344CB8AC3E}">
        <p14:creationId xmlns:p14="http://schemas.microsoft.com/office/powerpoint/2010/main" val="23806788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348" r:id="rId1"/>
    <p:sldLayoutId id="2147484349" r:id="rId2"/>
    <p:sldLayoutId id="2147484350" r:id="rId3"/>
    <p:sldLayoutId id="2147484351" r:id="rId4"/>
    <p:sldLayoutId id="2147484352" r:id="rId5"/>
    <p:sldLayoutId id="2147484353" r:id="rId6"/>
    <p:sldLayoutId id="2147484354" r:id="rId7"/>
    <p:sldLayoutId id="2147484355" r:id="rId8"/>
    <p:sldLayoutId id="2147484356" r:id="rId9"/>
    <p:sldLayoutId id="2147484357" r:id="rId10"/>
    <p:sldLayoutId id="2147484358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US" sz="4800" kern="1200" cap="none" spc="0" baseline="0" dirty="0"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n-ea"/>
          <a:cs typeface="+mn-cs"/>
        </a:defRPr>
      </a:lvl1pPr>
    </p:titleStyle>
    <p:bodyStyle>
      <a:lvl1pPr marL="182880" indent="-182880" algn="l" defTabSz="914400" rtl="0" eaLnBrk="1" latinLnBrk="0" hangingPunct="1">
        <a:lnSpc>
          <a:spcPct val="100000"/>
        </a:lnSpc>
        <a:spcBef>
          <a:spcPts val="900"/>
        </a:spcBef>
        <a:spcAft>
          <a:spcPts val="0"/>
        </a:spcAft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37901EC-0A2A-87C9-E2AC-D5E214CCD02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61708" y="2133600"/>
            <a:ext cx="9068586" cy="1710267"/>
          </a:xfrm>
        </p:spPr>
        <p:txBody>
          <a:bodyPr/>
          <a:lstStyle/>
          <a:p>
            <a:r>
              <a:rPr lang="ru-RU" dirty="0"/>
              <a:t>Загадки про деревья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AAFDE535-247F-16E8-6EA6-4B2CBB6FBC8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62100" y="3843867"/>
            <a:ext cx="9070848" cy="1439333"/>
          </a:xfrm>
        </p:spPr>
        <p:txBody>
          <a:bodyPr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>
                  <a:lumMod val="85000"/>
                  <a:lumOff val="15000"/>
                </a:prstClr>
              </a:buClr>
              <a:buSzTx/>
              <a:buFont typeface="Garamond" pitchFamily="18" charset="0"/>
              <a:buNone/>
              <a:tabLst/>
              <a:defRPr/>
            </a:pPr>
            <a:r>
              <a:rPr kumimoji="0" lang="ru-RU" sz="1600" b="0" i="0" u="none" strike="noStrike" kern="1200" cap="none" spc="8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Разработала</a:t>
            </a:r>
            <a:br>
              <a:rPr kumimoji="0" lang="ru-RU" sz="1600" b="0" i="0" u="none" strike="noStrike" kern="1200" cap="none" spc="8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</a:br>
            <a:r>
              <a:rPr kumimoji="0" lang="ru-RU" sz="1600" b="0" i="0" u="none" strike="noStrike" kern="1200" cap="none" spc="8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воспитатель группы продленного дня</a:t>
            </a:r>
            <a:br>
              <a:rPr kumimoji="0" lang="ru-RU" sz="1600" b="0" i="0" u="none" strike="noStrike" kern="1200" cap="none" spc="8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</a:br>
            <a:r>
              <a:rPr kumimoji="0" lang="ru-RU" sz="1600" b="0" i="0" u="none" strike="noStrike" kern="1200" cap="none" spc="8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ГБОУ СОШ № 96 Калининского района</a:t>
            </a:r>
            <a:br>
              <a:rPr kumimoji="0" lang="ru-RU" sz="1600" b="0" i="0" u="none" strike="noStrike" kern="1200" cap="none" spc="8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</a:br>
            <a:r>
              <a:rPr kumimoji="0" lang="ru-RU" sz="1600" b="0" i="0" u="none" strike="noStrike" kern="1200" cap="none" spc="8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г. Санкт-Петербурга</a:t>
            </a:r>
            <a:br>
              <a:rPr kumimoji="0" lang="ru-RU" sz="1600" b="0" i="0" u="none" strike="noStrike" kern="1200" cap="none" spc="8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</a:br>
            <a:r>
              <a:rPr kumimoji="0" lang="ru-RU" sz="1600" b="0" i="0" u="none" strike="noStrike" kern="1200" cap="none" spc="8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Решеткина</a:t>
            </a:r>
            <a:r>
              <a:rPr kumimoji="0" lang="ru-RU" sz="1600" b="0" i="0" u="none" strike="noStrike" kern="1200" cap="none" spc="8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 Антонина Петровна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6595810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BD43CC5D-7EEC-46F9-CE9D-1D4B770D44A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/>
              <a:t>То ли с крыши, то ли с неба –</a:t>
            </a:r>
          </a:p>
          <a:p>
            <a:pPr marL="0" indent="0">
              <a:buNone/>
            </a:pPr>
            <a:r>
              <a:rPr lang="ru-RU" dirty="0"/>
              <a:t>Или вата, или пух.</a:t>
            </a:r>
          </a:p>
          <a:p>
            <a:pPr marL="0" indent="0">
              <a:buNone/>
            </a:pPr>
            <a:r>
              <a:rPr lang="ru-RU" dirty="0"/>
              <a:t>Или, может, хлопья снега</a:t>
            </a:r>
          </a:p>
          <a:p>
            <a:pPr marL="0" indent="0">
              <a:buNone/>
            </a:pPr>
            <a:r>
              <a:rPr lang="ru-RU" dirty="0"/>
              <a:t>Появились летом вдруг?</a:t>
            </a:r>
          </a:p>
          <a:p>
            <a:pPr marL="0" indent="0">
              <a:buNone/>
            </a:pPr>
            <a:r>
              <a:rPr lang="ru-RU" dirty="0"/>
              <a:t>Кто же их исподтишка</a:t>
            </a:r>
          </a:p>
          <a:p>
            <a:pPr marL="0" indent="0">
              <a:buNone/>
            </a:pPr>
            <a:r>
              <a:rPr lang="ru-RU" dirty="0"/>
              <a:t>Сыплет будто из мешка?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5389996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A008E63-5937-1814-075B-8E5DE6A989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Тополь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B9EB4052-382B-0AF1-F9D8-ADA4D1C58FE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76611" y="2103438"/>
            <a:ext cx="5438778" cy="3932237"/>
          </a:xfrm>
        </p:spPr>
      </p:pic>
    </p:spTree>
    <p:extLst>
      <p:ext uri="{BB962C8B-B14F-4D97-AF65-F5344CB8AC3E}">
        <p14:creationId xmlns:p14="http://schemas.microsoft.com/office/powerpoint/2010/main" val="145321951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E9529ABE-98FB-D0E7-C562-2CC8251BB5C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/>
              <a:t>В нем почти сто метров роста:</a:t>
            </a:r>
          </a:p>
          <a:p>
            <a:pPr marL="0" indent="0">
              <a:buNone/>
            </a:pPr>
            <a:r>
              <a:rPr lang="ru-RU" dirty="0"/>
              <a:t>На него залезть не просто!</a:t>
            </a:r>
          </a:p>
          <a:p>
            <a:pPr marL="0" indent="0">
              <a:buNone/>
            </a:pPr>
            <a:r>
              <a:rPr lang="ru-RU" dirty="0"/>
              <a:t>У него одна работа –</a:t>
            </a:r>
          </a:p>
          <a:p>
            <a:pPr marL="0" indent="0">
              <a:buNone/>
            </a:pPr>
            <a:r>
              <a:rPr lang="ru-RU" dirty="0"/>
              <a:t>Осушение болота.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090986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F540509-0A94-2FE5-77D8-0793A996C7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Эвкалипт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4DD0A928-F23A-EDCF-B2C5-C6715075D2F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6287" y="2103438"/>
            <a:ext cx="8579426" cy="3932237"/>
          </a:xfrm>
        </p:spPr>
      </p:pic>
    </p:spTree>
    <p:extLst>
      <p:ext uri="{BB962C8B-B14F-4D97-AF65-F5344CB8AC3E}">
        <p14:creationId xmlns:p14="http://schemas.microsoft.com/office/powerpoint/2010/main" val="50531240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F1D1B26C-B3EB-800A-AFF6-52C8B9AF21E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/>
              <a:t>Весной вырастают,</a:t>
            </a:r>
          </a:p>
          <a:p>
            <a:pPr marL="0" indent="0">
              <a:buNone/>
            </a:pPr>
            <a:r>
              <a:rPr lang="ru-RU" dirty="0"/>
              <a:t>Осенью облетают.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7869055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0F4FBEE-D999-B882-9BCB-1A70B0846C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Листья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9ED4CF57-FA7E-7F2D-6221-E8624C5E3F9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52750" y="2355056"/>
            <a:ext cx="6286500" cy="3429000"/>
          </a:xfrm>
        </p:spPr>
      </p:pic>
    </p:spTree>
    <p:extLst>
      <p:ext uri="{BB962C8B-B14F-4D97-AF65-F5344CB8AC3E}">
        <p14:creationId xmlns:p14="http://schemas.microsoft.com/office/powerpoint/2010/main" val="211836484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1DCD1F97-82F7-4259-AA09-BC3CD6EE4CB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/>
              <a:t>Он — могучий!</a:t>
            </a:r>
          </a:p>
          <a:p>
            <a:pPr marL="0" indent="0">
              <a:buNone/>
            </a:pPr>
            <a:r>
              <a:rPr lang="ru-RU" dirty="0"/>
              <a:t>Крона — в тучах.</a:t>
            </a:r>
          </a:p>
          <a:p>
            <a:pPr marL="0" indent="0">
              <a:buNone/>
            </a:pPr>
            <a:r>
              <a:rPr lang="ru-RU" dirty="0"/>
              <a:t>В кроне желуди видны.</a:t>
            </a:r>
          </a:p>
          <a:p>
            <a:pPr marL="0" indent="0">
              <a:buNone/>
            </a:pPr>
            <a:r>
              <a:rPr lang="ru-RU" dirty="0"/>
              <a:t>И не зря к нему приходят</a:t>
            </a:r>
          </a:p>
          <a:p>
            <a:pPr marL="0" indent="0">
              <a:buNone/>
            </a:pPr>
            <a:r>
              <a:rPr lang="ru-RU" dirty="0"/>
              <a:t>Утром ранним кабаны.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3466203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C8779BF-7BF9-B9D8-2A46-73E9A638E2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Дуб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48380D1A-3E92-8EBB-A544-FCCCED28E5B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31791" y="2103438"/>
            <a:ext cx="5328417" cy="3932237"/>
          </a:xfrm>
        </p:spPr>
      </p:pic>
    </p:spTree>
    <p:extLst>
      <p:ext uri="{BB962C8B-B14F-4D97-AF65-F5344CB8AC3E}">
        <p14:creationId xmlns:p14="http://schemas.microsoft.com/office/powerpoint/2010/main" val="267737649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0C42418E-8A24-7AC5-9FEA-556F9355F7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/>
              <a:t>Клейкие почки,</a:t>
            </a:r>
          </a:p>
          <a:p>
            <a:pPr marL="0" indent="0">
              <a:buNone/>
            </a:pPr>
            <a:r>
              <a:rPr lang="ru-RU" dirty="0"/>
              <a:t>Зеленые листочки.</a:t>
            </a:r>
          </a:p>
          <a:p>
            <a:pPr marL="0" indent="0">
              <a:buNone/>
            </a:pPr>
            <a:r>
              <a:rPr lang="ru-RU" dirty="0"/>
              <a:t>С белой корой</a:t>
            </a:r>
          </a:p>
          <a:p>
            <a:pPr marL="0" indent="0">
              <a:buNone/>
            </a:pPr>
            <a:r>
              <a:rPr lang="ru-RU" dirty="0"/>
              <a:t>Стоит под горой.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1633662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E31C75E-1736-29CE-CDE5-936F1DFE09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Берёза</a:t>
            </a:r>
          </a:p>
        </p:txBody>
      </p:sp>
      <p:pic>
        <p:nvPicPr>
          <p:cNvPr id="13" name="Объект 12">
            <a:extLst>
              <a:ext uri="{FF2B5EF4-FFF2-40B4-BE49-F238E27FC236}">
                <a16:creationId xmlns:a16="http://schemas.microsoft.com/office/drawing/2014/main" id="{CBCEADAB-75A4-EC09-DC16-00485F3F160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3939" y="2103438"/>
            <a:ext cx="5904121" cy="3932237"/>
          </a:xfrm>
        </p:spPr>
      </p:pic>
    </p:spTree>
    <p:extLst>
      <p:ext uri="{BB962C8B-B14F-4D97-AF65-F5344CB8AC3E}">
        <p14:creationId xmlns:p14="http://schemas.microsoft.com/office/powerpoint/2010/main" val="4910568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2DFF1E83-BB8A-33DB-AC52-1443FDC1393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/>
              <a:t>Загадки про деревья очень понравится детям, потому что деревья окружают нас даже в городах. Деревья можно увидеть в скверах, парках и в лесах. Все деревья разные: у них разные листья, цветы и плоды.</a:t>
            </a:r>
          </a:p>
        </p:txBody>
      </p:sp>
    </p:spTree>
    <p:extLst>
      <p:ext uri="{BB962C8B-B14F-4D97-AF65-F5344CB8AC3E}">
        <p14:creationId xmlns:p14="http://schemas.microsoft.com/office/powerpoint/2010/main" val="285953240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47CD6981-0FC9-0AA6-CE42-2C83DFC76C3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/>
              <a:t>Что за плакса навсегда</a:t>
            </a:r>
          </a:p>
          <a:p>
            <a:pPr marL="0" indent="0">
              <a:buNone/>
            </a:pPr>
            <a:r>
              <a:rPr lang="ru-RU" dirty="0"/>
              <a:t>Поселилась у пруда.</a:t>
            </a:r>
          </a:p>
          <a:p>
            <a:pPr marL="0" indent="0">
              <a:buNone/>
            </a:pPr>
            <a:r>
              <a:rPr lang="ru-RU" dirty="0"/>
              <a:t>Ветви в нём свои купает,</a:t>
            </a:r>
          </a:p>
          <a:p>
            <a:pPr marL="0" indent="0">
              <a:buNone/>
            </a:pPr>
            <a:r>
              <a:rPr lang="ru-RU" dirty="0"/>
              <a:t>Это дерево кто знает?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7234700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C9DE1BB-4553-2522-082D-B0DB18F565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Ива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30BA9E79-F191-B11C-CE7A-7243B9428DC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07558" y="2103438"/>
            <a:ext cx="4176883" cy="3932237"/>
          </a:xfrm>
        </p:spPr>
      </p:pic>
    </p:spTree>
    <p:extLst>
      <p:ext uri="{BB962C8B-B14F-4D97-AF65-F5344CB8AC3E}">
        <p14:creationId xmlns:p14="http://schemas.microsoft.com/office/powerpoint/2010/main" val="125289042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7DD3E0EB-8C2D-CBF2-E6A1-976F243DA50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/>
              <a:t>Пахучим сладким цветом</a:t>
            </a:r>
          </a:p>
          <a:p>
            <a:pPr marL="0" indent="0">
              <a:buNone/>
            </a:pPr>
            <a:r>
              <a:rPr lang="ru-RU" dirty="0"/>
              <a:t>Ты каждый год цветешь.</a:t>
            </a:r>
          </a:p>
          <a:p>
            <a:pPr marL="0" indent="0">
              <a:buNone/>
            </a:pPr>
            <a:r>
              <a:rPr lang="ru-RU" dirty="0"/>
              <a:t>И мед свой жарким летом</a:t>
            </a:r>
          </a:p>
          <a:p>
            <a:pPr marL="0" indent="0">
              <a:buNone/>
            </a:pPr>
            <a:r>
              <a:rPr lang="ru-RU" dirty="0"/>
              <a:t>Ты пчелам отдаешь.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3874246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7F64628-42E4-B0FB-EF25-D247013578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Липа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8B8ACB77-0D11-699C-EBCA-AFFF066C01D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94864" y="2103438"/>
            <a:ext cx="4402271" cy="3932237"/>
          </a:xfrm>
        </p:spPr>
      </p:pic>
    </p:spTree>
    <p:extLst>
      <p:ext uri="{BB962C8B-B14F-4D97-AF65-F5344CB8AC3E}">
        <p14:creationId xmlns:p14="http://schemas.microsoft.com/office/powerpoint/2010/main" val="270035609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24D92CFF-CFAB-37CA-C11B-3D20341440A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/>
              <a:t>Лист его – Канады знак.</a:t>
            </a:r>
          </a:p>
          <a:p>
            <a:pPr marL="0" indent="0">
              <a:buNone/>
            </a:pPr>
            <a:r>
              <a:rPr lang="ru-RU" dirty="0"/>
              <a:t>Дерево зовётся как?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6219282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2557C8A-5D85-B4A5-D662-2B5E28D0E9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Клён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72FAAAF4-D8D8-1C8C-508C-81B94A15A3B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97465" y="2103438"/>
            <a:ext cx="4397070" cy="3932237"/>
          </a:xfrm>
        </p:spPr>
      </p:pic>
    </p:spTree>
    <p:extLst>
      <p:ext uri="{BB962C8B-B14F-4D97-AF65-F5344CB8AC3E}">
        <p14:creationId xmlns:p14="http://schemas.microsoft.com/office/powerpoint/2010/main" val="382082054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9ADBE50D-B2E7-B68E-7434-DBB5CCC204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/>
              <a:t>У меня длинней иголки,</a:t>
            </a:r>
          </a:p>
          <a:p>
            <a:pPr marL="0" indent="0">
              <a:buNone/>
            </a:pPr>
            <a:r>
              <a:rPr lang="ru-RU" dirty="0"/>
              <a:t>Чем у ёлки.</a:t>
            </a:r>
          </a:p>
          <a:p>
            <a:pPr marL="0" indent="0">
              <a:buNone/>
            </a:pPr>
            <a:r>
              <a:rPr lang="ru-RU" dirty="0"/>
              <a:t>Очень прямо я расту</a:t>
            </a:r>
          </a:p>
          <a:p>
            <a:pPr marL="0" indent="0">
              <a:buNone/>
            </a:pPr>
            <a:r>
              <a:rPr lang="ru-RU" dirty="0"/>
              <a:t>В высоту.</a:t>
            </a:r>
          </a:p>
          <a:p>
            <a:pPr marL="0" indent="0">
              <a:buNone/>
            </a:pPr>
            <a:r>
              <a:rPr lang="ru-RU" dirty="0"/>
              <a:t>Если я не на опушке,</a:t>
            </a:r>
          </a:p>
          <a:p>
            <a:pPr marL="0" indent="0">
              <a:buNone/>
            </a:pPr>
            <a:r>
              <a:rPr lang="ru-RU" dirty="0"/>
              <a:t>Ветки — только на макушке.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4166426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CDF1125-1543-7541-7260-F236227084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Сосна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29ABF0DB-56EE-A9AF-31C5-3AB7FFF8EC6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19935" y="2103438"/>
            <a:ext cx="2952129" cy="3932237"/>
          </a:xfrm>
        </p:spPr>
      </p:pic>
    </p:spTree>
    <p:extLst>
      <p:ext uri="{BB962C8B-B14F-4D97-AF65-F5344CB8AC3E}">
        <p14:creationId xmlns:p14="http://schemas.microsoft.com/office/powerpoint/2010/main" val="135123424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1EE4EC52-FBF8-1372-2BA8-5BB4FE95DEB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/>
              <a:t>Кого раз в году наряжают?</a:t>
            </a:r>
          </a:p>
        </p:txBody>
      </p:sp>
    </p:spTree>
    <p:extLst>
      <p:ext uri="{BB962C8B-B14F-4D97-AF65-F5344CB8AC3E}">
        <p14:creationId xmlns:p14="http://schemas.microsoft.com/office/powerpoint/2010/main" val="183659402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EAE35F7-8F28-0EB3-15BC-7AE9EF7649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Ель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22951A6E-CA3A-3429-7FA8-095D7D6AD63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73929" y="2103438"/>
            <a:ext cx="3844142" cy="3932237"/>
          </a:xfrm>
        </p:spPr>
      </p:pic>
    </p:spTree>
    <p:extLst>
      <p:ext uri="{BB962C8B-B14F-4D97-AF65-F5344CB8AC3E}">
        <p14:creationId xmlns:p14="http://schemas.microsoft.com/office/powerpoint/2010/main" val="38746487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008256C-E1A4-B631-3C87-5C64A26A12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371600"/>
          </a:xfrm>
        </p:spPr>
        <p:txBody>
          <a:bodyPr/>
          <a:lstStyle/>
          <a:p>
            <a:r>
              <a:rPr lang="ru-RU" dirty="0"/>
              <a:t>Цели и задачи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AB02079-D584-26C7-68FB-C131692C28E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66800" y="2103120"/>
            <a:ext cx="10058400" cy="3931920"/>
          </a:xfrm>
        </p:spPr>
        <p:txBody>
          <a:bodyPr/>
          <a:lstStyle/>
          <a:p>
            <a:r>
              <a:rPr lang="ru-RU" dirty="0"/>
              <a:t>Развитие мышления и логики</a:t>
            </a:r>
          </a:p>
          <a:p>
            <a:r>
              <a:rPr lang="ru-RU" dirty="0"/>
              <a:t>Воспитать у детей любовь к природе</a:t>
            </a:r>
          </a:p>
          <a:p>
            <a:r>
              <a:rPr lang="ru-RU" dirty="0"/>
              <a:t>Показать разнообразие деревьев в природе</a:t>
            </a:r>
          </a:p>
          <a:p>
            <a:r>
              <a:rPr lang="ru-RU" dirty="0"/>
              <a:t>Формировать представления детей о загадке, как жанре устного народного творчества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9154718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CBF9940-2884-DD19-3AF9-CEBD5E16D8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Интернет источники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3C5236A-59B0-B061-2189-52944A19F5A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8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https://deti-online.com/zagadki/zagadki-pro-derevya</a:t>
            </a:r>
            <a:endParaRPr lang="ru-RU" sz="1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sz="18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https://nukadeti.ru/zagadki/pro_derevya</a:t>
            </a:r>
          </a:p>
          <a:p>
            <a:r>
              <a:rPr lang="ru-RU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https://ihappymama.ru/iq/zagadki/zagadki-pro-derevya</a:t>
            </a:r>
          </a:p>
          <a:p>
            <a:r>
              <a:rPr lang="ru-RU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https://multi-mama.ru/zagadka-pro-derevo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sz="18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https://aromatyschastya.ru/zagadki-pro-derevya</a:t>
            </a:r>
          </a:p>
          <a:p>
            <a:endParaRPr lang="ru-RU" sz="1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381576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Объект 5">
            <a:extLst>
              <a:ext uri="{FF2B5EF4-FFF2-40B4-BE49-F238E27FC236}">
                <a16:creationId xmlns:a16="http://schemas.microsoft.com/office/drawing/2014/main" id="{66605AE3-5DAA-43C5-94F6-4FEDC8CA7B2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/>
              <a:t>Есть у родственницы елки</a:t>
            </a:r>
          </a:p>
          <a:p>
            <a:pPr marL="0" indent="0">
              <a:buNone/>
            </a:pPr>
            <a:r>
              <a:rPr lang="ru-RU" dirty="0"/>
              <a:t>Неколючие иголки,</a:t>
            </a:r>
          </a:p>
          <a:p>
            <a:pPr marL="0" indent="0">
              <a:buNone/>
            </a:pPr>
            <a:r>
              <a:rPr lang="ru-RU" dirty="0"/>
              <a:t>Но, в отличие от елки,</a:t>
            </a:r>
          </a:p>
          <a:p>
            <a:pPr marL="0" indent="0">
              <a:buNone/>
            </a:pPr>
            <a:r>
              <a:rPr lang="ru-RU" dirty="0"/>
              <a:t>Опадают те иголки.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126540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8F4D394-7982-A742-BD9D-9E4A0F44CC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Лиственница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78A4F74B-0FEB-4582-3DD3-B437AEA5B3C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29881" y="2103438"/>
            <a:ext cx="3932237" cy="3932237"/>
          </a:xfrm>
        </p:spPr>
      </p:pic>
    </p:spTree>
    <p:extLst>
      <p:ext uri="{BB962C8B-B14F-4D97-AF65-F5344CB8AC3E}">
        <p14:creationId xmlns:p14="http://schemas.microsoft.com/office/powerpoint/2010/main" val="7336010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7D0CE6F2-B99A-8842-386F-3D194AE64F2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/>
              <a:t>Все в покое, замер ветер</a:t>
            </a:r>
          </a:p>
          <a:p>
            <a:pPr marL="0" indent="0">
              <a:buNone/>
            </a:pPr>
            <a:r>
              <a:rPr lang="ru-RU" dirty="0"/>
              <a:t>И деревья все молчат...</a:t>
            </a:r>
          </a:p>
          <a:p>
            <a:pPr marL="0" indent="0">
              <a:buNone/>
            </a:pPr>
            <a:r>
              <a:rPr lang="ru-RU" dirty="0"/>
              <a:t>Нет, не все еще - у этих</a:t>
            </a:r>
          </a:p>
          <a:p>
            <a:pPr marL="0" indent="0">
              <a:buNone/>
            </a:pPr>
            <a:r>
              <a:rPr lang="ru-RU" dirty="0"/>
              <a:t>Листья тихо шелестят.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6085779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F12C9C8-8B39-A59C-8D37-26620F416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Осина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77F1E56F-8A61-0F61-D7A2-2A91F67B533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8408" y="2103438"/>
            <a:ext cx="2875184" cy="3932237"/>
          </a:xfrm>
        </p:spPr>
      </p:pic>
    </p:spTree>
    <p:extLst>
      <p:ext uri="{BB962C8B-B14F-4D97-AF65-F5344CB8AC3E}">
        <p14:creationId xmlns:p14="http://schemas.microsoft.com/office/powerpoint/2010/main" val="201588122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F22682C0-797D-C657-EAC9-754B10550B1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/>
              <a:t>Малы и неказисты</a:t>
            </a:r>
          </a:p>
          <a:p>
            <a:pPr marL="0" indent="0">
              <a:buNone/>
            </a:pPr>
            <a:r>
              <a:rPr lang="ru-RU" dirty="0"/>
              <a:t>И скромно зеленеют,</a:t>
            </a:r>
          </a:p>
          <a:p>
            <a:pPr marL="0" indent="0">
              <a:buNone/>
            </a:pPr>
            <a:r>
              <a:rPr lang="ru-RU" dirty="0"/>
              <a:t>Но осенью их листья</a:t>
            </a:r>
          </a:p>
          <a:p>
            <a:pPr marL="0" indent="0">
              <a:buNone/>
            </a:pPr>
            <a:r>
              <a:rPr lang="ru-RU" dirty="0"/>
              <a:t>И ягоды краснеют.</a:t>
            </a:r>
          </a:p>
        </p:txBody>
      </p:sp>
    </p:spTree>
    <p:extLst>
      <p:ext uri="{BB962C8B-B14F-4D97-AF65-F5344CB8AC3E}">
        <p14:creationId xmlns:p14="http://schemas.microsoft.com/office/powerpoint/2010/main" val="362151518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F284BF4-7426-26CC-6278-F3A5B6FC03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Рябина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EFCE7326-EC02-5A89-4F43-4DA9309BE82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78523" y="2103438"/>
            <a:ext cx="3634954" cy="3932237"/>
          </a:xfrm>
        </p:spPr>
      </p:pic>
    </p:spTree>
    <p:extLst>
      <p:ext uri="{BB962C8B-B14F-4D97-AF65-F5344CB8AC3E}">
        <p14:creationId xmlns:p14="http://schemas.microsoft.com/office/powerpoint/2010/main" val="284851252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авон">
  <a:themeElements>
    <a:clrScheme name="Савон">
      <a:dk1>
        <a:sysClr val="windowText" lastClr="000000"/>
      </a:dk1>
      <a:lt1>
        <a:sysClr val="window" lastClr="FFFFFF"/>
      </a:lt1>
      <a:dk2>
        <a:srgbClr val="736059"/>
      </a:dk2>
      <a:lt2>
        <a:srgbClr val="E7E0C7"/>
      </a:lt2>
      <a:accent1>
        <a:srgbClr val="92B0C8"/>
      </a:accent1>
      <a:accent2>
        <a:srgbClr val="E37C3D"/>
      </a:accent2>
      <a:accent3>
        <a:srgbClr val="A5AB81"/>
      </a:accent3>
      <a:accent4>
        <a:srgbClr val="E9B635"/>
      </a:accent4>
      <a:accent5>
        <a:srgbClr val="7BA79D"/>
      </a:accent5>
      <a:accent6>
        <a:srgbClr val="968C8C"/>
      </a:accent6>
      <a:hlink>
        <a:srgbClr val="F7A115"/>
      </a:hlink>
      <a:folHlink>
        <a:srgbClr val="969696"/>
      </a:folHlink>
    </a:clrScheme>
    <a:fontScheme name="Савон">
      <a:majorFont>
        <a:latin typeface="Garamond" panose="02020404030301010803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Савон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hade val="100000"/>
                <a:satMod val="300000"/>
              </a:schemeClr>
            </a:gs>
            <a:gs pos="100000">
              <a:schemeClr val="phClr">
                <a:tint val="100000"/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avon" id="{1306E473-ED32-493B-A2D0-240A757EDD34}" vid="{3F20CFC1-E34F-405B-AA49-5BE0E194F1B3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Савон</Template>
  <TotalTime>142</TotalTime>
  <Words>388</Words>
  <Application>Microsoft Office PowerPoint</Application>
  <PresentationFormat>Широкоэкранный</PresentationFormat>
  <Paragraphs>77</Paragraphs>
  <Slides>30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30</vt:i4>
      </vt:variant>
    </vt:vector>
  </HeadingPairs>
  <TitlesOfParts>
    <vt:vector size="34" baseType="lpstr">
      <vt:lpstr>Calibri</vt:lpstr>
      <vt:lpstr>Century Gothic</vt:lpstr>
      <vt:lpstr>Garamond</vt:lpstr>
      <vt:lpstr>Савон</vt:lpstr>
      <vt:lpstr>Загадки про деревья</vt:lpstr>
      <vt:lpstr>Презентация PowerPoint</vt:lpstr>
      <vt:lpstr>Цели и задачи</vt:lpstr>
      <vt:lpstr>Презентация PowerPoint</vt:lpstr>
      <vt:lpstr>Лиственница</vt:lpstr>
      <vt:lpstr>Презентация PowerPoint</vt:lpstr>
      <vt:lpstr>Осина</vt:lpstr>
      <vt:lpstr>Презентация PowerPoint</vt:lpstr>
      <vt:lpstr>Рябина</vt:lpstr>
      <vt:lpstr>Презентация PowerPoint</vt:lpstr>
      <vt:lpstr>Тополь</vt:lpstr>
      <vt:lpstr>Презентация PowerPoint</vt:lpstr>
      <vt:lpstr>Эвкалипт</vt:lpstr>
      <vt:lpstr>Презентация PowerPoint</vt:lpstr>
      <vt:lpstr>Листья</vt:lpstr>
      <vt:lpstr>Презентация PowerPoint</vt:lpstr>
      <vt:lpstr>Дуб</vt:lpstr>
      <vt:lpstr>Презентация PowerPoint</vt:lpstr>
      <vt:lpstr>Берёза</vt:lpstr>
      <vt:lpstr>Презентация PowerPoint</vt:lpstr>
      <vt:lpstr>Ива</vt:lpstr>
      <vt:lpstr>Презентация PowerPoint</vt:lpstr>
      <vt:lpstr>Липа</vt:lpstr>
      <vt:lpstr>Презентация PowerPoint</vt:lpstr>
      <vt:lpstr>Клён</vt:lpstr>
      <vt:lpstr>Презентация PowerPoint</vt:lpstr>
      <vt:lpstr>Сосна</vt:lpstr>
      <vt:lpstr>Презентация PowerPoint</vt:lpstr>
      <vt:lpstr>Ель</vt:lpstr>
      <vt:lpstr>Интернет источники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Загадки про деревья</dc:title>
  <dc:creator>user</dc:creator>
  <cp:lastModifiedBy>user</cp:lastModifiedBy>
  <cp:revision>5</cp:revision>
  <dcterms:created xsi:type="dcterms:W3CDTF">2023-06-11T13:30:12Z</dcterms:created>
  <dcterms:modified xsi:type="dcterms:W3CDTF">2023-06-11T16:03:42Z</dcterms:modified>
</cp:coreProperties>
</file>