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8" r:id="rId12"/>
    <p:sldId id="270" r:id="rId13"/>
    <p:sldId id="271" r:id="rId14"/>
    <p:sldId id="272" r:id="rId15"/>
    <p:sldId id="273" r:id="rId16"/>
    <p:sldId id="274" r:id="rId17"/>
    <p:sldId id="281" r:id="rId18"/>
    <p:sldId id="284" r:id="rId19"/>
    <p:sldId id="286" r:id="rId20"/>
    <p:sldId id="289" r:id="rId21"/>
    <p:sldId id="290" r:id="rId22"/>
    <p:sldId id="291" r:id="rId23"/>
    <p:sldId id="292" r:id="rId24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 fontScale="88000"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1B62D1D3-028E-45B7-A1E1-C575F974C1E7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11.06.2023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D53544BF-B11F-4C5B-8181-04C7775298A0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583751F9-ED13-445F-83D4-CB5F49D27F0F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11.06.2023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FFAF60B-561E-4E7A-91DE-AADA5E96350E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052E0EBE-A30F-4DB4-9487-60F1E5FA88CD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11.06.2023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A583263D-9CAF-41D2-ACBC-0E59B7ED9C94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CA5B982E-192A-40CF-92CA-53B7294B1516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t>11.06.2023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</a:pPr>
            <a:fld id="{9B222E0B-9C2C-4F2A-B490-3D06888DC2EE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Рисунок 3" descr="https://fsd.multiurok.ru/html/2020/09/05/s_5f53727d9e697/1518257_22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40" y="44640"/>
            <a:ext cx="9072720" cy="6768360"/>
          </a:xfrm>
          <a:prstGeom prst="rect">
            <a:avLst/>
          </a:prstGeom>
          <a:ln w="0">
            <a:noFill/>
          </a:ln>
        </p:spPr>
      </p:pic>
      <p:sp>
        <p:nvSpPr>
          <p:cNvPr id="165" name="TextShape 1"/>
          <p:cNvSpPr txBox="1"/>
          <p:nvPr/>
        </p:nvSpPr>
        <p:spPr>
          <a:xfrm>
            <a:off x="685800" y="2130480"/>
            <a:ext cx="7846200" cy="1586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30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Bahnschrift SemiBold SemiConden"/>
              </a:rPr>
              <a:t>Центр по экологии и экспериментированию во второй группе раннего возраста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6" name="TextShape 2"/>
          <p:cNvSpPr txBox="1"/>
          <p:nvPr/>
        </p:nvSpPr>
        <p:spPr>
          <a:xfrm>
            <a:off x="6228360" y="4077000"/>
            <a:ext cx="2736000" cy="151164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Times New Roman"/>
              </a:rPr>
              <a:t>Подготовили воспитатели: </a:t>
            </a:r>
            <a:endParaRPr lang="ru-RU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Times New Roman"/>
              </a:rPr>
              <a:t> Мелина Е.А.,  Господарец </a:t>
            </a:r>
            <a:endParaRPr lang="ru-RU" sz="20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2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1" dur="500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5" dur="500"/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Рисунок 1" descr="https://ds04.infourok.ru/uploads/ex/0f98/0012c0bf-62b8caf6/img3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44640"/>
            <a:ext cx="9143640" cy="6813000"/>
          </a:xfrm>
          <a:prstGeom prst="rect">
            <a:avLst/>
          </a:prstGeom>
          <a:ln w="0">
            <a:noFill/>
          </a:ln>
        </p:spPr>
      </p:pic>
      <p:sp>
        <p:nvSpPr>
          <p:cNvPr id="218" name="TextShape 1"/>
          <p:cNvSpPr txBox="1"/>
          <p:nvPr/>
        </p:nvSpPr>
        <p:spPr>
          <a:xfrm>
            <a:off x="611640" y="332640"/>
            <a:ext cx="8074800" cy="100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В экологическом центре представлены муляжи овощей и фруктов,  наборы картинок с изображением животных, птиц, альбом и книжки для изучения времен года.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9" name="Рисунок 3" descr="https://sun9-61.userapi.com/impf/_ILTAP9aoIaTygg8SmVGCeak5Z1EdA7swtKj2w/NOJnGRRCzRg.jpg?size=1280x720&amp;quality=95&amp;sign=68503e55a94d2945e2e19fa4a3fe66b9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84000" y="1412640"/>
            <a:ext cx="4500000" cy="2448000"/>
          </a:xfrm>
          <a:prstGeom prst="rect">
            <a:avLst/>
          </a:prstGeom>
          <a:ln w="0">
            <a:noFill/>
          </a:ln>
        </p:spPr>
      </p:pic>
      <p:pic>
        <p:nvPicPr>
          <p:cNvPr id="220" name="Рисунок 4" descr="https://sun9-59.userapi.com/impf/6Ti46RT_IV8agJGh3gSaawoztuQ1iu993gkVQQ/4WTQwjBzO7k.jpg?size=1280x720&amp;quality=95&amp;sign=8dcef5817dd1bc91b073944209d49779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3160" y="3933000"/>
            <a:ext cx="5082480" cy="2551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8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" name="Рисунок 1" descr="https://ds04.infourok.ru/uploads/ex/0f98/0012c0bf-62b8caf6/img36.jpg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22" name="TextShape 1"/>
          <p:cNvSpPr txBox="1"/>
          <p:nvPr/>
        </p:nvSpPr>
        <p:spPr>
          <a:xfrm>
            <a:off x="540000" y="360000"/>
            <a:ext cx="8084880" cy="900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endParaRPr lang="ru-RU" sz="2400" b="0" strike="noStrike" spc="-1" dirty="0" smtClean="0">
              <a:solidFill>
                <a:srgbClr val="000000"/>
              </a:solidFill>
              <a:latin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2400" b="0" strike="noStrike" spc="-1" dirty="0" smtClean="0">
                <a:solidFill>
                  <a:srgbClr val="000000"/>
                </a:solidFill>
                <a:latin typeface="Times New Roman"/>
              </a:rPr>
              <a:t>В </a:t>
            </a:r>
            <a:r>
              <a:rPr lang="ru-RU" sz="2400" b="0" strike="noStrike" spc="-1" dirty="0">
                <a:solidFill>
                  <a:srgbClr val="000000"/>
                </a:solidFill>
                <a:latin typeface="Times New Roman"/>
              </a:rPr>
              <a:t>экологическом центре представлены дидактические игры природного содержания («Деревья и их плоды», «Кто в лесу живет», «Узнай животное», «Кто что ест» и т.д.)</a:t>
            </a:r>
            <a:r>
              <a:rPr dirty="0"/>
              <a:t/>
            </a:r>
            <a:br>
              <a:rPr dirty="0"/>
            </a:br>
            <a:endParaRPr lang="ru-RU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3" name="Рисунок 3" descr="https://sun9-6.userapi.com/impf/43bIa7aHtWfaM2m-Jn6WWQO1iqmtKBSCn7S2ng/3-A-YJ8FhFw.jpg?size=1600x1076&amp;quality=95&amp;sign=ec2d58467f964e4a3f1500fe63406a7f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428000" y="1382400"/>
            <a:ext cx="4338000" cy="2520000"/>
          </a:xfrm>
          <a:prstGeom prst="rect">
            <a:avLst/>
          </a:prstGeom>
          <a:ln w="0">
            <a:noFill/>
          </a:ln>
        </p:spPr>
      </p:pic>
      <p:pic>
        <p:nvPicPr>
          <p:cNvPr id="224" name="Рисунок 4" descr="https://sun9-36.userapi.com/impf/AMvjl6xW-6614jGQi2kkJp-rzDKg1r5oHru3pQ/4kBpdxR6ioQ.jpg?size=1600x1005&amp;quality=95&amp;sign=c07cd0ee67ec174e7ae8426ee7b30c48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5640" y="3933000"/>
            <a:ext cx="4320000" cy="252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2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Рисунок 1" descr="https://ds01.infourok.ru/uploads/ex/0599/00000598-a99590ff/hello_html_2ee784cd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26" name="TextShape 1"/>
          <p:cNvSpPr txBox="1"/>
          <p:nvPr/>
        </p:nvSpPr>
        <p:spPr>
          <a:xfrm>
            <a:off x="683640" y="188640"/>
            <a:ext cx="8208720" cy="2088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00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Временные обитатели экологического центра.</a:t>
            </a:r>
            <a:r>
              <a:rPr dirty="0"/>
              <a:t/>
            </a:r>
            <a:br>
              <a:rPr dirty="0"/>
            </a:br>
            <a:r>
              <a:rPr lang="ru-RU" sz="2200" b="0" strike="noStrike" spc="-1" dirty="0">
                <a:solidFill>
                  <a:srgbClr val="000000"/>
                </a:solidFill>
                <a:latin typeface="Times New Roman"/>
              </a:rPr>
              <a:t>Во второй группе раннего возраста  кроме постоянных, также есть временные обитатели уголка природы, которые появляются в зависимости от времени года. Сейчас, весной, это горшочки с рассадой (огород на окне), ветки деревьев и кустарников в вазах. Летом, букеты цветов в вазах. Осенью, букеты осенних листьев, поделки детей сделанные из природного материала совместно с родителями.</a:t>
            </a:r>
            <a:r>
              <a:rPr dirty="0"/>
              <a:t/>
            </a:r>
            <a:br>
              <a:rPr dirty="0"/>
            </a:br>
            <a:endParaRPr lang="ru-RU" sz="2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27" name="Рисунок 5" descr="https://sun9-51.userapi.com/impf/iaNnN4FbYiKDZdX7k30LX8eWI0boyO7xgNLaOg/WJI42hkl69A.jpg?size=1280x720&amp;quality=95&amp;sign=78bb149807f5ba89eecdd291491707ab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23640" y="2421000"/>
            <a:ext cx="6768360" cy="4279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Рисунок 1" descr="https://ds04.infourok.ru/uploads/ex/0641/0003ea58-ecc3f0ae/5/img1.jpg"/>
          <p:cNvPicPr/>
          <p:nvPr/>
        </p:nvPicPr>
        <p:blipFill>
          <a:blip r:embed="rId2"/>
          <a:stretch/>
        </p:blipFill>
        <p:spPr>
          <a:xfrm>
            <a:off x="0" y="0"/>
            <a:ext cx="9143640" cy="6957000"/>
          </a:xfrm>
          <a:prstGeom prst="rect">
            <a:avLst/>
          </a:prstGeom>
          <a:ln w="0">
            <a:noFill/>
          </a:ln>
        </p:spPr>
      </p:pic>
      <p:sp>
        <p:nvSpPr>
          <p:cNvPr id="229" name="TextShape 1"/>
          <p:cNvSpPr txBox="1"/>
          <p:nvPr/>
        </p:nvSpPr>
        <p:spPr>
          <a:xfrm>
            <a:off x="1475640" y="332640"/>
            <a:ext cx="5904360" cy="86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97000"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Игры детей в центре экологии</a:t>
            </a:r>
            <a:r>
              <a:t/>
            </a:r>
            <a:br/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Игра «Кто что ест»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30" name="Рисунок 3" descr="https://sun7-7.userapi.com/impf/4BNM-p2Pq27CF2Xsee9nl0nj5O6JDberyKhmpg/rLNKM7L6oFQ.jpg?size=805x1080&amp;quality=95&amp;sign=0f0a5422bac1daaca262cf2bbb306cc8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23640" y="1268640"/>
            <a:ext cx="4248000" cy="5354640"/>
          </a:xfrm>
          <a:prstGeom prst="rect">
            <a:avLst/>
          </a:prstGeom>
          <a:ln w="0">
            <a:noFill/>
          </a:ln>
        </p:spPr>
      </p:pic>
      <p:pic>
        <p:nvPicPr>
          <p:cNvPr id="231" name="Рисунок 4" descr="https://sun9-31.userapi.com/impf/qPk7nKvN7v9w0QZbx5zxYJtFXuBbc_47MZDvCw/2LnTWYzk6dU.jpg?size=1280x977&amp;quality=95&amp;sign=6184226dc993b86c760a5051711268a8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44000" y="3861000"/>
            <a:ext cx="4104000" cy="2762280"/>
          </a:xfrm>
          <a:prstGeom prst="rect">
            <a:avLst/>
          </a:prstGeom>
          <a:ln w="0">
            <a:noFill/>
          </a:ln>
        </p:spPr>
      </p:pic>
      <p:pic>
        <p:nvPicPr>
          <p:cNvPr id="232" name="Рисунок 5" descr="https://sun9-22.userapi.com/impf/NF0wZxy1nA8B50sfgufAM4xMbiDC_kA8Ut-Emg/3kSnndusNCk.jpg?size=1280x802&amp;quality=95&amp;sign=d88fc359e3a78bce0f34364059e35e3c&amp;type=album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44000" y="1268640"/>
            <a:ext cx="4176000" cy="252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19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2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Рисунок 1" descr="https://ds04.infourok.ru/uploads/ex/0641/0003ea58-ecc3f0ae/5/img1.jpg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55" name="TextShape 1"/>
          <p:cNvSpPr txBox="1"/>
          <p:nvPr/>
        </p:nvSpPr>
        <p:spPr>
          <a:xfrm>
            <a:off x="1979640" y="404640"/>
            <a:ext cx="4896360" cy="64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Игра «Времена года»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56" name="Рисунок 3" descr="https://sun9-76.userapi.com/impf/qbDiR3iVzlYnJVOWJfOD75WNxtzeBSC0-lUrkQ/PKRgC_TOdpk.jpg?size=1066x1080&amp;quality=95&amp;sign=6c5785898e52b58f56c34972b558e3dc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426920" y="1484640"/>
            <a:ext cx="4248000" cy="4104000"/>
          </a:xfrm>
          <a:prstGeom prst="rect">
            <a:avLst/>
          </a:prstGeom>
          <a:ln w="0">
            <a:noFill/>
          </a:ln>
        </p:spPr>
      </p:pic>
      <p:pic>
        <p:nvPicPr>
          <p:cNvPr id="257" name="Рисунок 4" descr="https://sun9-10.userapi.com/impf/oCccOMfAyT5yYg08jJBY-Urj7fQU0jRVM6-JTw/xPUdm1XiZ6M.jpg?size=867x1080&amp;quality=95&amp;sign=85b4b3468f1491da4349977452deb550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5640" y="1124640"/>
            <a:ext cx="3816000" cy="5292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3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Рисунок 1" descr="https://ds04.infourok.ru/uploads/ex/0641/0003ea58-ecc3f0ae/5/img1.jpg"/>
          <p:cNvPicPr/>
          <p:nvPr/>
        </p:nvPicPr>
        <p:blipFill>
          <a:blip r:embed="rId2"/>
          <a:stretch/>
        </p:blipFill>
        <p:spPr>
          <a:xfrm>
            <a:off x="0" y="1620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67" name="TextShape 1"/>
          <p:cNvSpPr txBox="1"/>
          <p:nvPr/>
        </p:nvSpPr>
        <p:spPr>
          <a:xfrm>
            <a:off x="1547640" y="332640"/>
            <a:ext cx="5544360" cy="50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Лото «Животные и птицы»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68" name="Рисунок 3" descr="https://sun7-14.userapi.com/impf/rLG-TxLDQctuErUC4XheJoGaTKI2KJHrcsJ-hg/eFPQMZ2Kj4M.jpg?size=1280x720&amp;quality=95&amp;sign=a28d3b87201b96207e1d07535de630ef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95640" y="980640"/>
            <a:ext cx="4896360" cy="2520000"/>
          </a:xfrm>
          <a:prstGeom prst="rect">
            <a:avLst/>
          </a:prstGeom>
          <a:ln w="0">
            <a:noFill/>
          </a:ln>
        </p:spPr>
      </p:pic>
      <p:pic>
        <p:nvPicPr>
          <p:cNvPr id="269" name="Рисунок 4" descr="https://sun9-12.userapi.com/impf/RkkgRQ3m950-ZQ6g5Pv0vb7ocngWN11xXwuVJg/cYd-QIbPCDM.jpg?size=1280x720&amp;quality=95&amp;sign=2b301eb2a75de16d05c175280eb737ee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7440" y="3573000"/>
            <a:ext cx="4174200" cy="2839320"/>
          </a:xfrm>
          <a:prstGeom prst="rect">
            <a:avLst/>
          </a:prstGeom>
          <a:ln w="0">
            <a:noFill/>
          </a:ln>
        </p:spPr>
      </p:pic>
      <p:pic>
        <p:nvPicPr>
          <p:cNvPr id="270" name="Рисунок 5" descr="https://sun9-38.userapi.com/impf/uSkqjhslU6KNm63cAE8pNOKxtqCKvuBX4aijJQ/KhoT50DjJNc.jpg?size=1280x720&amp;quality=95&amp;sign=5f840851f8779d40e76013948cae272b&amp;type=album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44000" y="3573000"/>
            <a:ext cx="4140000" cy="2839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11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widt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width*sin(2.5*pi*$)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6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2" dur="9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3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 fmla="y-sin(pi*$)/3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332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y-sin(pi*$)/9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166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y-sin(pi*$)/27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82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y-sin(pi*$)/81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 fill="hold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fill="hold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 fill="hold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fill="hold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 fill="hold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fill="hold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 fill="hold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fill="hold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Рисунок 2" descr="https://ds04.infourok.ru/uploads/ex/0641/0003ea58-ecc3f0ae/5/img1.jpg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76" name="TextShape 1"/>
          <p:cNvSpPr txBox="1"/>
          <p:nvPr/>
        </p:nvSpPr>
        <p:spPr>
          <a:xfrm>
            <a:off x="1979640" y="274680"/>
            <a:ext cx="4896360" cy="489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Игра «Магнитные истории»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77" name="Рисунок 4" descr="https://sun9-85.userapi.com/impf/Y1RHyojHqKeUHgF3WdHtAeErxDPEtFDq1tCROg/voxHsYkaKyY.jpg?size=1280x720&amp;quality=95&amp;sign=f7e9d2c4629085f8ea9603fb68806672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267640" y="836640"/>
            <a:ext cx="4392000" cy="2736000"/>
          </a:xfrm>
          <a:prstGeom prst="rect">
            <a:avLst/>
          </a:prstGeom>
          <a:ln w="0">
            <a:noFill/>
          </a:ln>
        </p:spPr>
      </p:pic>
      <p:pic>
        <p:nvPicPr>
          <p:cNvPr id="278" name="Рисунок 5" descr="https://sun9-65.userapi.com/impf/2L32Q2iw1xgaK-CAxObsEODf10vPSUsBc_jcNA/9BTlSy3DEhM.jpg?size=1280x720&amp;quality=95&amp;sign=622f51fcc3bf15801df50b9df0791118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4640" y="3645000"/>
            <a:ext cx="4149000" cy="2880000"/>
          </a:xfrm>
          <a:prstGeom prst="rect">
            <a:avLst/>
          </a:prstGeom>
          <a:ln w="0">
            <a:noFill/>
          </a:ln>
        </p:spPr>
      </p:pic>
      <p:pic>
        <p:nvPicPr>
          <p:cNvPr id="279" name="Рисунок 6" descr="https://sun9-80.userapi.com/impf/eqgod4C2xQmYmoDxhlzWykhdSe-3R__2HYqybA/4sM_fEFAGAI.jpg?size=1280x720&amp;quality=95&amp;sign=ebfe545951a88318171cabc3a91e8609&amp;type=album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572000" y="3645000"/>
            <a:ext cx="4212000" cy="2880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11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7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Рисунок 2" descr="https://ds04.infourok.ru/uploads/ex/0641/0003ea58-ecc3f0ae/5/img1.jpg"/>
          <p:cNvPicPr/>
          <p:nvPr/>
        </p:nvPicPr>
        <p:blipFill>
          <a:blip r:embed="rId2"/>
          <a:stretch/>
        </p:blipFill>
        <p:spPr>
          <a:xfrm>
            <a:off x="3960" y="-1548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88" name="TextShape 1"/>
          <p:cNvSpPr txBox="1"/>
          <p:nvPr/>
        </p:nvSpPr>
        <p:spPr>
          <a:xfrm>
            <a:off x="1547640" y="260640"/>
            <a:ext cx="5688360" cy="50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Игра «Свари борщ и компот»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89" name="Рисунок 5" descr="https://sun9-22.userapi.com/impf/6K0eArtF5f24hQxLd-T5f1pJT-M_DRQuN64GZQ/M0eKWDW67h4.jpg?size=1280x948&amp;quality=95&amp;sign=db6415d59da57b2d08cfacfa59592a55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403888" y="749340"/>
            <a:ext cx="4320000" cy="2664000"/>
          </a:xfrm>
          <a:prstGeom prst="rect">
            <a:avLst/>
          </a:prstGeom>
          <a:ln w="0">
            <a:noFill/>
          </a:ln>
        </p:spPr>
      </p:pic>
      <p:pic>
        <p:nvPicPr>
          <p:cNvPr id="291" name="Рисунок 7" descr="https://sun9-42.userapi.com/impf/mvEID_4KsXABE7esdzLJEHZwCUT8tFzlLdtbFA/JWwyXcpoaA8.jpg?size=1280x720&amp;quality=95&amp;sign=9bb4adc9b0d4d234b5c768543e376365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23928" y="3534800"/>
            <a:ext cx="4104456" cy="2900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Рисунок 1" descr="https://ds04.infourok.ru/uploads/ex/0641/0003ea58-ecc3f0ae/5/img1.jpg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93" name="TextShape 1"/>
          <p:cNvSpPr txBox="1"/>
          <p:nvPr/>
        </p:nvSpPr>
        <p:spPr>
          <a:xfrm>
            <a:off x="2123640" y="404640"/>
            <a:ext cx="5112360" cy="575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70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Музыкальный коврик «Весёлая ферма»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94" name="Рисунок 3" descr="https://sun9-78.userapi.com/impf/pLdQv8p6fQRaDLK7O-Q4jE0Fx0mLhvVSDvEnng/bKuo7bMeULk.jpg?size=1280x960&amp;quality=95&amp;sign=38bce24503adb0e4b0b9dea7671ba916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411640" y="1052640"/>
            <a:ext cx="4464000" cy="2592000"/>
          </a:xfrm>
          <a:prstGeom prst="rect">
            <a:avLst/>
          </a:prstGeom>
          <a:ln w="0">
            <a:noFill/>
          </a:ln>
        </p:spPr>
      </p:pic>
      <p:pic>
        <p:nvPicPr>
          <p:cNvPr id="295" name="Рисунок 5" descr="https://sun9-41.userapi.com/impf/LQVwMErfON38zF4S5hIywRkaJ34ake85KQBrPA/Z4vGkfBXXw4.jpg?size=1280x960&amp;quality=95&amp;sign=00204269f42ade00024f69ba701c057a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95640" y="3717000"/>
            <a:ext cx="4176000" cy="2765880"/>
          </a:xfrm>
          <a:prstGeom prst="rect">
            <a:avLst/>
          </a:prstGeom>
          <a:ln w="0">
            <a:noFill/>
          </a:ln>
        </p:spPr>
      </p:pic>
      <p:pic>
        <p:nvPicPr>
          <p:cNvPr id="296" name="Рисунок 6" descr="https://sun9-42.userapi.com/impf/WH1f8biPrA6t57FX7x-T-HIb9aBRq6nZNyGqXw/bkhotoYH7Xk.jpg?size=1280x960&amp;quality=95&amp;sign=ccf0393c1ecb75c0177ec892ac5abc35&amp;type=album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644000" y="3717000"/>
            <a:ext cx="4129920" cy="27658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widt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 fmla="width*sin(2.5*pi*$)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25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Рисунок 1" descr="https://ds04.infourok.ru/uploads/ex/0641/0003ea58-ecc3f0ae/5/img1.jpg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  <p:sp>
        <p:nvSpPr>
          <p:cNvPr id="298" name="TextShape 1"/>
          <p:cNvSpPr txBox="1"/>
          <p:nvPr/>
        </p:nvSpPr>
        <p:spPr>
          <a:xfrm>
            <a:off x="2699640" y="404640"/>
            <a:ext cx="3312000" cy="503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lnSpcReduction="10000"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Лото « В деревне»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99" name="Рисунок 3" descr="https://sun9-86.userapi.com/impf/MMoTpDUxjHoevLlG8Dr2tROQPyGp1sdUZDgHEw/7pJ3ygRrUss.jpg?size=1280x960&amp;quality=95&amp;sign=f8a573b272ad7b80ebedf2bffab76e59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82400" y="908640"/>
            <a:ext cx="4233240" cy="2592000"/>
          </a:xfrm>
          <a:prstGeom prst="rect">
            <a:avLst/>
          </a:prstGeom>
          <a:ln w="0">
            <a:noFill/>
          </a:ln>
        </p:spPr>
      </p:pic>
      <p:pic>
        <p:nvPicPr>
          <p:cNvPr id="300" name="Рисунок 4" descr="https://sun9-12.userapi.com/impf/-uZq_Ih24KOmzpXiQRFoXqOoxJxOh8g5ygGPNw/cF9uVy-2jgw.jpg?size=1280x960&amp;quality=95&amp;sign=3c7e573726e03b34dcb472874d074bf9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212000" y="3357000"/>
            <a:ext cx="4554000" cy="3091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19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Рисунок 3" descr="https://ds04.infourok.ru/uploads/ex/10d5/000ae644-884314be/hello_html_1b6ce212.png"/>
          <p:cNvPicPr/>
          <p:nvPr/>
        </p:nvPicPr>
        <p:blipFill>
          <a:blip r:embed="rId2"/>
          <a:stretch/>
        </p:blipFill>
        <p:spPr>
          <a:xfrm>
            <a:off x="8882" y="0"/>
            <a:ext cx="9135118" cy="6858000"/>
          </a:xfrm>
          <a:prstGeom prst="rect">
            <a:avLst/>
          </a:prstGeom>
          <a:ln w="0">
            <a:noFill/>
          </a:ln>
        </p:spPr>
      </p:pic>
      <p:sp>
        <p:nvSpPr>
          <p:cNvPr id="168" name="TextShape 1"/>
          <p:cNvSpPr txBox="1"/>
          <p:nvPr/>
        </p:nvSpPr>
        <p:spPr>
          <a:xfrm>
            <a:off x="971640" y="188640"/>
            <a:ext cx="7486200" cy="1295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Экологический центр</a:t>
            </a:r>
          </a:p>
        </p:txBody>
      </p:sp>
      <p:sp>
        <p:nvSpPr>
          <p:cNvPr id="169" name="TextShape 2"/>
          <p:cNvSpPr txBox="1"/>
          <p:nvPr/>
        </p:nvSpPr>
        <p:spPr>
          <a:xfrm>
            <a:off x="971640" y="1412640"/>
            <a:ext cx="6912360" cy="374400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 dirty="0">
                <a:solidFill>
                  <a:srgbClr val="000000"/>
                </a:solidFill>
                <a:latin typeface="Times New Roman"/>
              </a:rPr>
              <a:t>Знакомство с окружающим нас миром – важнейшая задача образовательного процесса в детском саду. Её реализации подчинены все элементы учебного воспитательного процесса: занятия, прогулки, досуг, использующие ресурсы специального уголка предметно развивающей среды – центра природы. Организованная деятельность детей в центре природы позволяет реализовывать целый ряд целей экологического воспитания. </a:t>
            </a:r>
            <a:r>
              <a:rPr lang="ru-RU" sz="2000" b="0" strike="noStrike" spc="-1" dirty="0" smtClean="0">
                <a:solidFill>
                  <a:srgbClr val="000000"/>
                </a:solidFill>
                <a:latin typeface="Times New Roman"/>
              </a:rPr>
              <a:t>При этом многозадачность и масштабность целей поставленных перед организацией центра ознакомления с окружающем миром, предполагает тщательное его наполнение и соответствие современным стандартам ФГОС.</a:t>
            </a:r>
            <a:endParaRPr lang="ru-RU" sz="20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1" dur="10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Рисунок 2" descr="https://fsd.multiurok.ru/html/2020/09/05/s_5f53727d9e697/1518257_22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40" y="44640"/>
            <a:ext cx="9072720" cy="6768360"/>
          </a:xfrm>
          <a:prstGeom prst="rect">
            <a:avLst/>
          </a:prstGeom>
          <a:ln w="0">
            <a:noFill/>
          </a:ln>
        </p:spPr>
      </p:pic>
      <p:sp>
        <p:nvSpPr>
          <p:cNvPr id="302" name="CustomShape 1"/>
          <p:cNvSpPr/>
          <p:nvPr/>
        </p:nvSpPr>
        <p:spPr>
          <a:xfrm>
            <a:off x="1763640" y="1917000"/>
            <a:ext cx="5400360" cy="3076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В мире есть не только нужное, полезное, но и красивое. Мир, окружающий ребенка, это , прежде всего, мир природы с безграничным богатством явлений, с неисчерпаемой красотой. В.А.Сухомлинский.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Рисунок 5" descr="https://sun9-87.userapi.com/impf/ik7I5sT10RPEUzNtvD4W4DC9gbAI2PvCjIOIfQ/XXksWJty8d0.jpg?size=1280x720&amp;quality=95&amp;sign=b03e0d20748d77a859d7eaacc18b7333&amp;type=album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40" y="44640"/>
            <a:ext cx="9072720" cy="6768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Рисунок 3" descr="https://ds04.infourok.ru/uploads/ex/022e/000b9aed-c788d05d/img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40" y="44640"/>
            <a:ext cx="9072720" cy="6813000"/>
          </a:xfrm>
          <a:prstGeom prst="rect">
            <a:avLst/>
          </a:prstGeom>
          <a:ln w="0">
            <a:noFill/>
          </a:ln>
        </p:spPr>
      </p:pic>
      <p:sp>
        <p:nvSpPr>
          <p:cNvPr id="172" name="TextShape 1"/>
          <p:cNvSpPr txBox="1"/>
          <p:nvPr/>
        </p:nvSpPr>
        <p:spPr>
          <a:xfrm>
            <a:off x="1115640" y="26064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Постоянные обитатели нашей экологической зоны</a:t>
            </a:r>
          </a:p>
        </p:txBody>
      </p:sp>
      <p:sp>
        <p:nvSpPr>
          <p:cNvPr id="173" name="TextShape 2"/>
          <p:cNvSpPr txBox="1"/>
          <p:nvPr/>
        </p:nvSpPr>
        <p:spPr>
          <a:xfrm>
            <a:off x="2411640" y="173232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7000" lnSpcReduction="10000"/>
          </a:bodyPr>
          <a:lstStyle/>
          <a:p>
            <a:pPr algn="ctr"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Times New Roman"/>
              </a:rPr>
              <a:t>В экологической зоне можно встретить несколько видов неприхотливых комнатных растений. Дети раннего возраста получают первичные представления о растениях: листья, цветы, стебли. С помощью взрослого дети пробуют полить растения, протереть пыль с листьев влажной тряпочкой, прорыхлить землю.</a:t>
            </a:r>
            <a:endParaRPr lang="ru-RU" sz="2000" b="0" strike="noStrike" spc="-1">
              <a:latin typeface="Arial"/>
            </a:endParaRPr>
          </a:p>
        </p:txBody>
      </p:sp>
      <p:pic>
        <p:nvPicPr>
          <p:cNvPr id="174" name="Рисунок 6" descr="https://sun9-82.userapi.com/impf/8uvzNSmcB5APLKBkQT8-j4umPhQitu-JzJGBXg/TZV3hKh9za0.jpg?size=1280x720&amp;quality=95&amp;sign=f0b3cad3d957daae8c1caf99d923490a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627640" y="3435480"/>
            <a:ext cx="5796000" cy="3161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7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1" dur="5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Рисунок 4" descr="https://fsd.kopilkaurokov.ru/uploads/user_file_545fa07c19412/vospitatiel-naia-rabota-s-klassom_1.jpe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0800" y="44640"/>
            <a:ext cx="9072720" cy="6768360"/>
          </a:xfrm>
          <a:prstGeom prst="rect">
            <a:avLst/>
          </a:prstGeom>
          <a:ln w="0">
            <a:noFill/>
          </a:ln>
        </p:spPr>
      </p:pic>
      <p:sp>
        <p:nvSpPr>
          <p:cNvPr id="176" name="TextShape 1"/>
          <p:cNvSpPr txBox="1"/>
          <p:nvPr/>
        </p:nvSpPr>
        <p:spPr>
          <a:xfrm>
            <a:off x="2195640" y="620640"/>
            <a:ext cx="4896360" cy="64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88000" lnSpcReduction="10000"/>
          </a:bodyPr>
          <a:lstStyle/>
          <a:p>
            <a:pPr algn="r">
              <a:lnSpc>
                <a:spcPct val="100000"/>
              </a:lnSpc>
            </a:pPr>
            <a:r>
              <a:rPr lang="ru-RU" sz="4400" b="0" strike="noStrike" spc="-1">
                <a:solidFill>
                  <a:srgbClr val="000000"/>
                </a:solidFill>
                <a:latin typeface="Times New Roman"/>
              </a:rPr>
              <a:t>Календарь природы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7" name="Рисунок 3" descr="https://sun9-6.userapi.com/impf/MNcbQUU5ghhm68T_mliAsLsx6czWXFva-y5tGg/fomX1mJ7bng.jpg?size=1042x1080&amp;quality=95&amp;sign=9c8526d43126ef2b916c96d12b87cf01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95640" y="1917000"/>
            <a:ext cx="4896360" cy="4104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13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Рисунок 2" descr="https://phonoteka.org/uploads/posts/2021-05/thumbs/1620238060_20-phonoteka_org-p-fon-dlya-pauer-point-detskii-20.jpg"/>
          <p:cNvPicPr/>
          <p:nvPr/>
        </p:nvPicPr>
        <p:blipFill>
          <a:blip r:embed="rId2"/>
          <a:stretch/>
        </p:blipFill>
        <p:spPr>
          <a:xfrm>
            <a:off x="35640" y="44640"/>
            <a:ext cx="9072720" cy="6768360"/>
          </a:xfrm>
          <a:prstGeom prst="rect">
            <a:avLst/>
          </a:prstGeom>
          <a:ln w="0">
            <a:noFill/>
          </a:ln>
        </p:spPr>
      </p:pic>
      <p:sp>
        <p:nvSpPr>
          <p:cNvPr id="179" name="TextShape 1"/>
          <p:cNvSpPr txBox="1"/>
          <p:nvPr/>
        </p:nvSpPr>
        <p:spPr>
          <a:xfrm>
            <a:off x="457200" y="274680"/>
            <a:ext cx="7786800" cy="4176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35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</a:rPr>
              <a:t>Кукла Маша</a:t>
            </a:r>
            <a:endParaRPr lang="ru-RU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0" name="TextShape 2"/>
          <p:cNvSpPr txBox="1"/>
          <p:nvPr/>
        </p:nvSpPr>
        <p:spPr>
          <a:xfrm>
            <a:off x="467640" y="692640"/>
            <a:ext cx="8568720" cy="1223640"/>
          </a:xfrm>
          <a:prstGeom prst="rect">
            <a:avLst/>
          </a:prstGeom>
          <a:noFill/>
          <a:ln w="0">
            <a:noFill/>
          </a:ln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Times New Roman"/>
              </a:rPr>
              <a:t>Во второй группе раннего возраста дети вместе с воспитателем одевают куколку Машу на прогулку. У куклы имеется свой гардероб в зависимости от времени года. Куклу Машу одевают так же, как одеты сами дети, в соответствии с алгоритмом одевания одежды  по сезону.</a:t>
            </a:r>
            <a:endParaRPr lang="ru-RU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1" name="Рисунок 6" descr="https://sun9-2.userapi.com/impf/Z_t4jwvH2DJA3emRWQPtejDCS6SdgCSL2d5dXw/_jneeWHCiX4.jpg?size=1047x1080&amp;quality=95&amp;sign=717c267e048fa5c1421f4393b44a4c7f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979640" y="1989000"/>
            <a:ext cx="5400360" cy="4752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0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4" dur="1000"/>
                                        <p:tgtEl>
                                          <p:spTgt spid="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18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Рисунок 2" descr="https://catherineasquithgallery.com/uploads/posts/2021-02/1613501330_56-p-prezentatsiya-foni-dlya-slaidov-detskii-5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40" y="44640"/>
            <a:ext cx="9072720" cy="6768360"/>
          </a:xfrm>
          <a:prstGeom prst="rect">
            <a:avLst/>
          </a:prstGeom>
          <a:ln w="0">
            <a:noFill/>
          </a:ln>
        </p:spPr>
      </p:pic>
      <p:sp>
        <p:nvSpPr>
          <p:cNvPr id="183" name="TextShape 1"/>
          <p:cNvSpPr txBox="1"/>
          <p:nvPr/>
        </p:nvSpPr>
        <p:spPr>
          <a:xfrm>
            <a:off x="1979640" y="116640"/>
            <a:ext cx="6840360" cy="935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0" strike="noStrike" spc="-1">
                <a:solidFill>
                  <a:srgbClr val="000000"/>
                </a:solidFill>
                <a:latin typeface="Times New Roman"/>
              </a:rPr>
              <a:t>Оборудование для опытов, исследований. </a:t>
            </a:r>
            <a:endParaRPr lang="ru-RU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323640" y="1340640"/>
            <a:ext cx="8496720" cy="1223640"/>
          </a:xfrm>
          <a:prstGeom prst="rect">
            <a:avLst/>
          </a:prstGeom>
          <a:noFill/>
          <a:ln w="0">
            <a:noFill/>
          </a:ln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400"/>
              </a:spcBef>
              <a:tabLst>
                <a:tab pos="0" algn="l"/>
              </a:tabLst>
            </a:pPr>
            <a:r>
              <a:rPr lang="ru-RU" sz="2000" b="0" strike="noStrike" spc="-1">
                <a:solidFill>
                  <a:srgbClr val="000000"/>
                </a:solidFill>
                <a:latin typeface="Times New Roman"/>
              </a:rPr>
              <a:t>Оборудование для исследований во второй группе раннего возраста представлено предметами для игр с водой (лейки, губки, стаканчики, уточки, тяжелые и легкие игрушки и пр.) и для игр с песком (формочки, лопатки, грабельки).</a:t>
            </a:r>
            <a:endParaRPr lang="ru-RU" sz="20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85" name="Рисунок 5" descr="https://sun9-87.userapi.com/impf/_vnSa9fd3iwe6eaUruiI-dZvbDMC17-0XbuDjA/sVPAcEI3kdY.jpg?size=1280x720&amp;quality=95&amp;sign=4f72160f270c5883c382d80b3e46cb5e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179512" y="3068960"/>
            <a:ext cx="4536504" cy="3312368"/>
          </a:xfrm>
          <a:prstGeom prst="rect">
            <a:avLst/>
          </a:prstGeom>
          <a:ln w="0">
            <a:noFill/>
          </a:ln>
        </p:spPr>
      </p:pic>
      <p:pic>
        <p:nvPicPr>
          <p:cNvPr id="6" name="Рисунок 7" descr="https://sun9-57.userapi.com/impf/2srDgHFiSG4tAqbkVm8C1NBNUyxzvBpyrD90ZA/tIKwu7O4Y6E.jpg?size=1280x1152&amp;quality=95&amp;sign=d7d5ff825ad7829b98b57863be6c07a6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5148064" y="3068960"/>
            <a:ext cx="3815267" cy="3312368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6" dur="1000"/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Рисунок 1" descr="https://catherineasquithgallery.com/uploads/posts/2021-02/1612656452_128-p-zelenii-fon-dlya-bukleta-139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40" y="0"/>
            <a:ext cx="9108000" cy="6813000"/>
          </a:xfrm>
          <a:prstGeom prst="rect">
            <a:avLst/>
          </a:prstGeom>
          <a:ln w="0">
            <a:noFill/>
          </a:ln>
        </p:spPr>
      </p:pic>
      <p:sp>
        <p:nvSpPr>
          <p:cNvPr id="205" name="TextShape 1"/>
          <p:cNvSpPr txBox="1"/>
          <p:nvPr/>
        </p:nvSpPr>
        <p:spPr>
          <a:xfrm>
            <a:off x="1043640" y="44640"/>
            <a:ext cx="7128360" cy="647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9500" lnSpcReduction="20000"/>
          </a:bodyPr>
          <a:lstStyle/>
          <a:p>
            <a:pPr algn="ctr">
              <a:lnSpc>
                <a:spcPct val="100000"/>
              </a:lnSpc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Кроме того, ребятам очень нравится играть с кинетическим и цветным песком.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6" name="Рисунок 3" descr="https://sun9-44.userapi.com/impf/t1ErUWKFGWuCqhsH078xT0yUv6oN0DK7lCkLbg/C73XI06yDRQ.jpg?size=1280x720&amp;quality=95&amp;sign=d571592137f23411cb9455ef66737486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852000" y="751680"/>
            <a:ext cx="5255280" cy="2749328"/>
          </a:xfrm>
          <a:prstGeom prst="rect">
            <a:avLst/>
          </a:prstGeom>
          <a:ln w="0">
            <a:noFill/>
          </a:ln>
        </p:spPr>
      </p:pic>
      <p:pic>
        <p:nvPicPr>
          <p:cNvPr id="208" name="Рисунок 5" descr="https://sun9-44.userapi.com/impf/Yo662LpPl4R3x0Qkeb6GXC5mPOJAmqvQ0HxAUw/TsIkrVLDTng.jpg?size=1280x720&amp;quality=95&amp;sign=8d7b010109b7e8b353bf70cdca737930&amp;type=album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40" y="3573016"/>
            <a:ext cx="5184432" cy="3168352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 additive="repl">
                                        <p:cTn id="7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8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Рисунок 1" descr="https://catherineasquithgallery.com/uploads/posts/2021-02/1613658383_95-p-fon-dlya-prezentatsii-deti-v-detskom-sadu-100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5640" y="44640"/>
            <a:ext cx="9072720" cy="6813000"/>
          </a:xfrm>
          <a:prstGeom prst="rect">
            <a:avLst/>
          </a:prstGeom>
          <a:ln w="0">
            <a:noFill/>
          </a:ln>
        </p:spPr>
      </p:pic>
      <p:sp>
        <p:nvSpPr>
          <p:cNvPr id="214" name="TextShape 1"/>
          <p:cNvSpPr txBox="1"/>
          <p:nvPr/>
        </p:nvSpPr>
        <p:spPr>
          <a:xfrm>
            <a:off x="1907640" y="77400"/>
            <a:ext cx="6624360" cy="791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Природные материалы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TextShape 2"/>
          <p:cNvSpPr txBox="1"/>
          <p:nvPr/>
        </p:nvSpPr>
        <p:spPr>
          <a:xfrm>
            <a:off x="827640" y="750960"/>
            <a:ext cx="8264880" cy="733320"/>
          </a:xfrm>
          <a:prstGeom prst="rect">
            <a:avLst/>
          </a:prstGeom>
          <a:noFill/>
          <a:ln w="0">
            <a:noFill/>
          </a:ln>
        </p:spPr>
        <p:txBody>
          <a:bodyPr>
            <a:normAutofit fontScale="91000" lnSpcReduction="10000"/>
          </a:bodyPr>
          <a:lstStyle/>
          <a:p>
            <a:pPr marL="343080" indent="-34272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В центре экологии также находятся природные материалы ракушки, каштаны, желуди, камешки, шишки.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16" name="Рисунок 4" descr="https://sun9-78.userapi.com/impf/xbw94w9cVI0qkgCLiBHMR3HOhgR4HgTtizFc4A/74VGq4xX4rc.jpg?size=1280x720&amp;quality=95&amp;sign=8ddf1259e26a8c6962c04752cd371768&amp;type=album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123640" y="1556640"/>
            <a:ext cx="5940000" cy="33436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1" dur="1000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 additive="repl">
                                        <p:cTn id="15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</TotalTime>
  <Words>415</Words>
  <Application>Microsoft Office PowerPoint</Application>
  <PresentationFormat>Экран (4:3)</PresentationFormat>
  <Paragraphs>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Office Theme</vt:lpstr>
      <vt:lpstr>Office Theme</vt:lpstr>
      <vt:lpstr>Office Theme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 по экологии и экспериментированию во второй группе раннего возраста</dc:title>
  <dc:creator>Мишаня</dc:creator>
  <cp:lastModifiedBy>Мишаня</cp:lastModifiedBy>
  <cp:revision>65</cp:revision>
  <dcterms:created xsi:type="dcterms:W3CDTF">2022-03-21T06:41:29Z</dcterms:created>
  <dcterms:modified xsi:type="dcterms:W3CDTF">2023-06-11T15:25:22Z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38</vt:i4>
  </property>
</Properties>
</file>