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6" r:id="rId10"/>
    <p:sldId id="264" r:id="rId11"/>
    <p:sldId id="265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4779" autoAdjust="0"/>
    <p:restoredTop sz="94660"/>
  </p:normalViewPr>
  <p:slideViewPr>
    <p:cSldViewPr>
      <p:cViewPr varScale="1">
        <p:scale>
          <a:sx n="46" d="100"/>
          <a:sy n="46" d="100"/>
        </p:scale>
        <p:origin x="-123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814921D-9580-42ED-8BA1-13ED22C32627}" type="datetimeFigureOut">
              <a:rPr lang="ru-RU" smtClean="0"/>
              <a:pPr/>
              <a:t>11.06.2023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FDDFD79-FCF6-4855-A62B-FDE017BC318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814921D-9580-42ED-8BA1-13ED22C32627}" type="datetimeFigureOut">
              <a:rPr lang="ru-RU" smtClean="0"/>
              <a:pPr/>
              <a:t>11.06.2023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FDDFD79-FCF6-4855-A62B-FDE017BC31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814921D-9580-42ED-8BA1-13ED22C32627}" type="datetimeFigureOut">
              <a:rPr lang="ru-RU" smtClean="0"/>
              <a:pPr/>
              <a:t>11.06.2023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FDDFD79-FCF6-4855-A62B-FDE017BC31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814921D-9580-42ED-8BA1-13ED22C32627}" type="datetimeFigureOut">
              <a:rPr lang="ru-RU" smtClean="0"/>
              <a:pPr/>
              <a:t>11.06.2023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FDDFD79-FCF6-4855-A62B-FDE017BC31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814921D-9580-42ED-8BA1-13ED22C32627}" type="datetimeFigureOut">
              <a:rPr lang="ru-RU" smtClean="0"/>
              <a:pPr/>
              <a:t>11.06.2023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FDDFD79-FCF6-4855-A62B-FDE017BC318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814921D-9580-42ED-8BA1-13ED22C32627}" type="datetimeFigureOut">
              <a:rPr lang="ru-RU" smtClean="0"/>
              <a:pPr/>
              <a:t>11.06.2023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FDDFD79-FCF6-4855-A62B-FDE017BC31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814921D-9580-42ED-8BA1-13ED22C32627}" type="datetimeFigureOut">
              <a:rPr lang="ru-RU" smtClean="0"/>
              <a:pPr/>
              <a:t>11.06.2023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FDDFD79-FCF6-4855-A62B-FDE017BC31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814921D-9580-42ED-8BA1-13ED22C32627}" type="datetimeFigureOut">
              <a:rPr lang="ru-RU" smtClean="0"/>
              <a:pPr/>
              <a:t>11.06.2023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FDDFD79-FCF6-4855-A62B-FDE017BC31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814921D-9580-42ED-8BA1-13ED22C32627}" type="datetimeFigureOut">
              <a:rPr lang="ru-RU" smtClean="0"/>
              <a:pPr/>
              <a:t>11.06.2023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FDDFD79-FCF6-4855-A62B-FDE017BC318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814921D-9580-42ED-8BA1-13ED22C32627}" type="datetimeFigureOut">
              <a:rPr lang="ru-RU" smtClean="0"/>
              <a:pPr/>
              <a:t>11.06.2023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FDDFD79-FCF6-4855-A62B-FDE017BC31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814921D-9580-42ED-8BA1-13ED22C32627}" type="datetimeFigureOut">
              <a:rPr lang="ru-RU" smtClean="0"/>
              <a:pPr/>
              <a:t>11.06.2023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FDDFD79-FCF6-4855-A62B-FDE017BC318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8814921D-9580-42ED-8BA1-13ED22C32627}" type="datetimeFigureOut">
              <a:rPr lang="ru-RU" smtClean="0"/>
              <a:pPr/>
              <a:t>11.06.2023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DFDDFD79-FCF6-4855-A62B-FDE017BC318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vsebesplatno.clan.su/" TargetMode="External"/><Relationship Id="rId2" Type="http://schemas.openxmlformats.org/officeDocument/2006/relationships/hyperlink" Target="http://muzofon.com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nachalka.com/" TargetMode="External"/><Relationship Id="rId5" Type="http://schemas.openxmlformats.org/officeDocument/2006/relationships/hyperlink" Target="http://files.school-collection.edu.ru/" TargetMode="External"/><Relationship Id="rId4" Type="http://schemas.openxmlformats.org/officeDocument/2006/relationships/hyperlink" Target="http://ukazka34.ru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49006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1435608" y="764704"/>
            <a:ext cx="7498080" cy="5483696"/>
          </a:xfrm>
        </p:spPr>
        <p:txBody>
          <a:bodyPr/>
          <a:lstStyle/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Урок математики </a:t>
            </a: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УМК «Школа России»</a:t>
            </a: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М.И.Моро, С.И.Волкова, С.В.Степанова</a:t>
            </a: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 класс</a:t>
            </a:r>
          </a:p>
          <a:p>
            <a:pPr algn="ctr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 descr="C:\Users\Андрей\Desktop\kisspng-student-school-clip-art-school-png-file-5a752e0860bff8.6730999615176289363963.jpg"/>
          <p:cNvPicPr>
            <a:picLocks noChangeAspect="1" noChangeArrowheads="1"/>
          </p:cNvPicPr>
          <p:nvPr/>
        </p:nvPicPr>
        <p:blipFill>
          <a:blip r:embed="rId2" cstate="print"/>
          <a:srcRect l="22280" r="21440"/>
          <a:stretch>
            <a:fillRect/>
          </a:stretch>
        </p:blipFill>
        <p:spPr bwMode="auto">
          <a:xfrm>
            <a:off x="1691680" y="3212976"/>
            <a:ext cx="2279290" cy="270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3002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476672"/>
            <a:ext cx="7498080" cy="577172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Физминутка</a:t>
            </a:r>
            <a:r>
              <a:rPr lang="ru-RU" sz="2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Учащиеся выполняют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физминутку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вместе с героями нашего мультфильма.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Используется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здоровьесберегающая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технология.</a:t>
            </a:r>
          </a:p>
          <a:p>
            <a:pPr>
              <a:buNone/>
            </a:pPr>
            <a:r>
              <a:rPr lang="ru-RU" sz="2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УУД.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Личностные (освоение правил здорового образа жизни).</a:t>
            </a:r>
            <a:endParaRPr lang="ru-RU" sz="2400" dirty="0"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Андрей\Desktop\K2AFQcV4E4U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2924944"/>
            <a:ext cx="6191621" cy="3744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3002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476672"/>
            <a:ext cx="7498080" cy="577172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5 этап. Самостоятельная работа</a:t>
            </a:r>
          </a:p>
          <a:p>
            <a:pPr>
              <a:buNone/>
            </a:pPr>
            <a:r>
              <a:rPr lang="ru-RU" sz="2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Практическая работа в парах.</a:t>
            </a:r>
          </a:p>
          <a:p>
            <a:pPr>
              <a:buNone/>
            </a:pP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-У вас на партах лежит набор полосок бумаги.. Сравните полоски одним из изученных способов и раскрасьте самую длинную полоску красным цветом, самую короткую – синим, если есть полоски одинаковой длины, то раскрасьте их зеленым.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Используется технология сотрудничества, работа в парах.</a:t>
            </a:r>
          </a:p>
          <a:p>
            <a:pPr>
              <a:buNone/>
            </a:pPr>
            <a:r>
              <a:rPr lang="ru-RU" sz="2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УУД.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Познавательные (структурирование знаний). Коммуникативные (управление поведением партнера, умение выражать свои мысли).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3" name="Picture 1" descr="C:\Users\Андрей\Desktop\3fee4da39610666e7c360b19ca2c1eae.jpg"/>
          <p:cNvPicPr>
            <a:picLocks noChangeAspect="1" noChangeArrowheads="1"/>
          </p:cNvPicPr>
          <p:nvPr/>
        </p:nvPicPr>
        <p:blipFill>
          <a:blip r:embed="rId2" cstate="print"/>
          <a:srcRect l="4326" t="13235" r="10626" b="13235"/>
          <a:stretch>
            <a:fillRect/>
          </a:stretch>
        </p:blipFill>
        <p:spPr bwMode="auto">
          <a:xfrm>
            <a:off x="6300192" y="0"/>
            <a:ext cx="2633799" cy="1512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3002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476672"/>
            <a:ext cx="7498080" cy="577172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Физминутка</a:t>
            </a:r>
            <a:r>
              <a:rPr lang="ru-RU" sz="2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для глаз.</a:t>
            </a:r>
          </a:p>
          <a:p>
            <a:pPr>
              <a:buNone/>
            </a:pPr>
            <a:r>
              <a:rPr lang="ru-RU" sz="2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6 этап. Включение нового знания в систему знаний.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Работа в тетради на печатной основе стр. 12.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Используется технология критического мышления, проблемно-поисковый метод.</a:t>
            </a:r>
          </a:p>
          <a:p>
            <a:pPr>
              <a:buNone/>
            </a:pPr>
            <a:r>
              <a:rPr lang="ru-RU" sz="2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УУД.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Познавательные (структурирование знаний).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Регулятивные (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саморегуляция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2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endParaRPr lang="ru-RU" sz="2400" dirty="0" smtClean="0"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400" dirty="0"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5" name="Picture 1" descr="C:\Users\Андрей\Desktop\загруженное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0152" y="3140968"/>
            <a:ext cx="2454300" cy="3636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3002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404664"/>
            <a:ext cx="7498080" cy="584373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7 этап. Рефлексия учебной деятельности на уроке. Итог урока.</a:t>
            </a:r>
          </a:p>
          <a:p>
            <a:pPr>
              <a:buNone/>
            </a:pP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-С какими понятиями мы сегодня познакомились?</a:t>
            </a:r>
          </a:p>
          <a:p>
            <a:pPr>
              <a:buFontTx/>
              <a:buChar char="-"/>
            </a:pP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Посмотрите вокруг, что у нас в классе имеет отношения «длиннее», «короче», «одинаковые по длине»?</a:t>
            </a:r>
          </a:p>
          <a:p>
            <a:pPr>
              <a:buFontTx/>
              <a:buChar char="-"/>
            </a:pP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-Героям нашего мультфильма было сегодня интересно с вами, а как вы оцениваете свою работу? (Смайлики)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Используется технология оценивания, аналитический метод.</a:t>
            </a:r>
          </a:p>
          <a:p>
            <a:pPr>
              <a:buNone/>
            </a:pPr>
            <a:r>
              <a:rPr lang="ru-RU" sz="2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УУД.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Регулятивные (оценка).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Личностные (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смыслообразование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Коммуникативные (аргументация своего мнения)</a:t>
            </a:r>
          </a:p>
          <a:p>
            <a:pPr>
              <a:buNone/>
            </a:pPr>
            <a:endParaRPr lang="ru-RU" sz="2400" dirty="0"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1" name="Picture 1" descr="C:\Users\Андрей\Desktop\10d42307e37e2a5e08add2927784b5eb_i-2236.jpg"/>
          <p:cNvPicPr>
            <a:picLocks noChangeAspect="1" noChangeArrowheads="1"/>
          </p:cNvPicPr>
          <p:nvPr/>
        </p:nvPicPr>
        <p:blipFill>
          <a:blip r:embed="rId2" cstate="print"/>
          <a:srcRect l="21020" t="15350" r="34880" b="12201"/>
          <a:stretch>
            <a:fillRect/>
          </a:stretch>
        </p:blipFill>
        <p:spPr bwMode="auto">
          <a:xfrm>
            <a:off x="7668344" y="4437112"/>
            <a:ext cx="1013486" cy="1332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3002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332656"/>
            <a:ext cx="7498080" cy="591574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Перечень используемых ЭОР.</a:t>
            </a:r>
          </a:p>
          <a:p>
            <a:pPr marL="539496" indent="-457200"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Отрывок из мультфильма «38 попугаев», музыкальный фрагмент, аудиозапись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  <a:hlinkClick r:id="rId2"/>
              </a:rPr>
              <a:t>http://muzofon.com/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539496" indent="-457200"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Отрывок из мультфильма «38 попугаев», видеофрагмент, анимация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  <a:hlinkClick r:id="rId3"/>
              </a:rPr>
              <a:t>http://vsebesplatno.clan.su/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539496" indent="-457200">
              <a:buAutoNum type="arabicPeriod"/>
            </a:pP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Физминутки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видеофрагмент, анимация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  <a:hlinkClick r:id="rId4"/>
              </a:rPr>
              <a:t>http://ukazka34.ru/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539496" indent="-457200"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Длиннее, короче, одинаковые по длине, презентация, иллюстрация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  <a:hlinkClick r:id="rId5"/>
              </a:rPr>
              <a:t>http://files.school-collection.edu.ru/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539496" indent="-457200"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Группы предметов, презентация, иллюстрация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  <a:hlinkClick r:id="rId6"/>
              </a:rPr>
              <a:t>http://www.nachalka.com/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539496" indent="-457200">
              <a:buAutoNum type="arabicPeriod"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539496" indent="-457200">
              <a:buNone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5801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332656"/>
            <a:ext cx="7498080" cy="591574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Тема: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понятия «длиннее», «короче», «одинаковые по длине».</a:t>
            </a:r>
          </a:p>
          <a:p>
            <a:pPr>
              <a:buNone/>
            </a:pPr>
            <a:r>
              <a:rPr lang="ru-RU" sz="2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ходе практической работы и наблюдений научить сравнивать длину предметов.</a:t>
            </a:r>
          </a:p>
          <a:p>
            <a:pPr>
              <a:buNone/>
            </a:pPr>
            <a:r>
              <a:rPr lang="ru-RU" sz="2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способствовать усвоению отношений «длиннее», «короче», «одинаковые по длине» «длиннее», «короче», «одинаковые по длине».и введению их в систему знаний, знакомству с новыми способами измерения – наложением и «на глаз»;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создать условия для развития навыков счета;</a:t>
            </a:r>
          </a:p>
          <a:p>
            <a:pPr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одействовать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воспитанию чувства товарищества, дисциплинированности, интереса к математике.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Андрей\Desktop\depositphotos_79124948-stock-illustration-pencil-and-ruler-icon.jpg"/>
          <p:cNvPicPr>
            <a:picLocks noChangeAspect="1" noChangeArrowheads="1"/>
          </p:cNvPicPr>
          <p:nvPr/>
        </p:nvPicPr>
        <p:blipFill>
          <a:blip r:embed="rId2" cstate="print"/>
          <a:srcRect l="8729" t="5901" r="5140" b="6951"/>
          <a:stretch>
            <a:fillRect/>
          </a:stretch>
        </p:blipFill>
        <p:spPr bwMode="auto">
          <a:xfrm>
            <a:off x="6732240" y="5085184"/>
            <a:ext cx="1707179" cy="1476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3002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476672"/>
            <a:ext cx="7498080" cy="577172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Планируемые результаты.</a:t>
            </a:r>
          </a:p>
          <a:p>
            <a:pPr>
              <a:buNone/>
            </a:pPr>
            <a:r>
              <a:rPr lang="ru-RU" sz="2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Предметные: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учащиеся научатся сравнивать объекты по длине «на глаз» и с помощью линейки.</a:t>
            </a:r>
          </a:p>
          <a:p>
            <a:pPr>
              <a:buNone/>
            </a:pPr>
            <a:r>
              <a:rPr lang="ru-RU" sz="2400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Метапредметные</a:t>
            </a:r>
            <a:r>
              <a:rPr lang="ru-RU" sz="2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выполнять мыслительные операции анализа и синтеза и делать умозаключения; работать в паре, оценивать товарища.</a:t>
            </a:r>
          </a:p>
          <a:p>
            <a:pPr>
              <a:buNone/>
            </a:pPr>
            <a:r>
              <a:rPr lang="ru-RU" sz="2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Личностные: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слушать собеседника и вести диалог, оценивать границы своего знания и незнания</a:t>
            </a:r>
          </a:p>
          <a:p>
            <a:pPr>
              <a:buNone/>
            </a:pPr>
            <a:r>
              <a:rPr lang="ru-RU" sz="2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Ресурсы урока: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рабочая программа по математике 1 класс, учебник «Математика» стр. 32-33, 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рабочая тетрадь стр. 12,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мультимедийная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презентация, раздаточный материал(полоски бумаги для работы в паре).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314" name="AutoShape 2" descr="C:\Users\%D0%90%D0%BD%D0%B4%D1%80%D0%B5%D0%B9\Desktop\scale_1200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3002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548680"/>
            <a:ext cx="7498080" cy="569972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1 этап. Мотивирование к учебной деятельности. Организационный момент.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Учитель приветствует уч-ся, проверяет готовность к уроку. Эмоционально настраивает на работу, используя музыкальную заставку к мультфильму «38 попугаев».</a:t>
            </a:r>
          </a:p>
          <a:p>
            <a:pPr>
              <a:buFontTx/>
              <a:buChar char="-"/>
            </a:pP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Посмотрите герои какого мультфильма пришли к нам на урок?</a:t>
            </a:r>
          </a:p>
          <a:p>
            <a:pPr>
              <a:buFontTx/>
              <a:buChar char="-"/>
            </a:pP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Вы согласны со словами из песенки Мартышки?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Дети отгадывают мультфильм и настраиваются на учебную деятельность.</a:t>
            </a:r>
          </a:p>
          <a:p>
            <a:pPr>
              <a:buFontTx/>
              <a:buChar char="-"/>
            </a:pP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 descr="C:\Users\Андрей\Desktop\159042_original.jpg"/>
          <p:cNvPicPr>
            <a:picLocks noChangeAspect="1" noChangeArrowheads="1"/>
          </p:cNvPicPr>
          <p:nvPr/>
        </p:nvPicPr>
        <p:blipFill>
          <a:blip r:embed="rId2" cstate="print"/>
          <a:srcRect l="25640" t="10101" r="35720" b="27950"/>
          <a:stretch>
            <a:fillRect/>
          </a:stretch>
        </p:blipFill>
        <p:spPr bwMode="auto">
          <a:xfrm>
            <a:off x="6732240" y="4734000"/>
            <a:ext cx="1655993" cy="2124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3002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404664"/>
            <a:ext cx="7498080" cy="584373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Используется словесно-иллюстративный метод, информационно-компьютерная технология.</a:t>
            </a:r>
          </a:p>
          <a:p>
            <a:pPr>
              <a:buNone/>
            </a:pPr>
            <a:r>
              <a:rPr lang="ru-RU" sz="2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УУД.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Коммуникативные (сотрудничество).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Регулятивные (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целеполагание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планирование, ориентация на положительное восприятие информации).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Личностные (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смыслообразование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>
              <a:buNone/>
            </a:pPr>
            <a:endParaRPr lang="ru-RU" sz="2800" dirty="0"/>
          </a:p>
        </p:txBody>
      </p:sp>
      <p:pic>
        <p:nvPicPr>
          <p:cNvPr id="2050" name="Picture 2" descr="C:\Users\Андрей\Desktop\maxresdefault.jpg"/>
          <p:cNvPicPr>
            <a:picLocks noChangeAspect="1" noChangeArrowheads="1"/>
          </p:cNvPicPr>
          <p:nvPr/>
        </p:nvPicPr>
        <p:blipFill>
          <a:blip r:embed="rId2" cstate="print"/>
          <a:srcRect l="12988" r="9838"/>
          <a:stretch>
            <a:fillRect/>
          </a:stretch>
        </p:blipFill>
        <p:spPr bwMode="auto">
          <a:xfrm>
            <a:off x="2915816" y="3429000"/>
            <a:ext cx="4148895" cy="3024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3002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87624" y="764704"/>
            <a:ext cx="7498080" cy="569972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Повторение и систематизация знаний.</a:t>
            </a:r>
          </a:p>
          <a:p>
            <a:pPr marL="596646" indent="-514350"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Устный счет. (Счет в пределах 10).</a:t>
            </a:r>
            <a:endParaRPr lang="ru-RU" sz="2400" i="1" dirty="0" smtClean="0">
              <a:latin typeface="Times New Roman" pitchFamily="18" charset="0"/>
              <a:cs typeface="Times New Roman" pitchFamily="18" charset="0"/>
            </a:endParaRPr>
          </a:p>
          <a:p>
            <a:pPr marL="596646" indent="-514350"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Игра «Покажи сколько».</a:t>
            </a:r>
          </a:p>
          <a:p>
            <a:pPr marL="596646" indent="-514350">
              <a:buAutoNum type="arabicPeriod"/>
            </a:pP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Учитель показывает слайд с изображением групп предметов, а дети – соответствующее число.</a:t>
            </a:r>
          </a:p>
          <a:p>
            <a:pPr marL="596646" indent="-514350"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Игра «Засели домик» (Состав числа).</a:t>
            </a:r>
          </a:p>
          <a:p>
            <a:pPr marL="596646" indent="-51435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Используется иллюстративный метод (соотнесение понятия цифра и число).</a:t>
            </a:r>
          </a:p>
          <a:p>
            <a:pPr marL="596646" indent="-514350">
              <a:buNone/>
            </a:pPr>
            <a:r>
              <a:rPr lang="ru-RU" sz="2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УУД.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Познавательные (структурирование знаний, умение извлекать информацию из схем, иллюстраций).</a:t>
            </a:r>
          </a:p>
          <a:p>
            <a:pPr marL="596646" indent="-51435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Коммуникативные (сотрудничество с учителем).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5801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404664"/>
            <a:ext cx="7498080" cy="584373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2этап. Актуализация. Возникновение проблемной ситуации. Постановка учебной задачи.</a:t>
            </a:r>
          </a:p>
          <a:p>
            <a:pPr>
              <a:buNone/>
            </a:pP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-Что хотел узнать удав? Пригодится ли умение измерять в жизни?</a:t>
            </a:r>
          </a:p>
          <a:p>
            <a:pPr>
              <a:buNone/>
            </a:pP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-Посмотрите у меня в руках две ленточки, какая из них длиннее?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Учащиеся предлагают разные способы измерения.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Используется проблемная технология, словесно-иллюстративный метод.</a:t>
            </a:r>
          </a:p>
          <a:p>
            <a:pPr>
              <a:buNone/>
            </a:pPr>
            <a:r>
              <a:rPr lang="ru-RU" sz="2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УУД.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Познавательные (выбор способов решения, анализ, синтез).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Регулятивные (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целеполагание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прогнозирование)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Коммуникативные (умение строить речевое высказывание, аргументация собственного мнения).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3002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476672"/>
            <a:ext cx="7498080" cy="577172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3 этап. Открытие нового.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Учащиеся практическим путем измеряя различные ленточки по цвету и длине учатся разными способами сравнивать предметы и употреблять в речи понятия «длиннее», «короче», «одинаковой длины»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Используется практический метод аналитический метод, технология критического мышления.</a:t>
            </a:r>
          </a:p>
          <a:p>
            <a:pPr>
              <a:buNone/>
            </a:pPr>
            <a:r>
              <a:rPr lang="ru-RU" sz="2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УУД.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Познавательные (самостоятельно выдвигать гипотезы, делать выводы, анализировать). 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Регулятивные (выполнять действия по заданному алгоритму)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Личностные (учебно-познавательный интерес)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Коммуникативные (участие в диалоге)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3002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548680"/>
            <a:ext cx="7498080" cy="569972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4 этап. Закрепление.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Работа по учебнику стр. 32.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Учащиеся отвечают на вопросы учителя по иллюстрациям и самостоятельно задают вопросы о длине и ширине предметов.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Используется словесно-иллюстративный метод.</a:t>
            </a:r>
          </a:p>
          <a:p>
            <a:pPr>
              <a:buNone/>
            </a:pPr>
            <a:r>
              <a:rPr lang="ru-RU" sz="2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УУД.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Познавательные (освоение способов сравнения объектов по длине).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Регулятивные (переработка и структурирование информации, выбор критериев и умение работать с материалом).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Коммуникативные (сотрудничество)</a:t>
            </a:r>
          </a:p>
          <a:p>
            <a:pPr>
              <a:buNone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69" name="Picture 1" descr="C:\Users\Андрей\Desktop\04labd84h1273938230.jpg"/>
          <p:cNvPicPr>
            <a:picLocks noChangeAspect="1" noChangeArrowheads="1"/>
          </p:cNvPicPr>
          <p:nvPr/>
        </p:nvPicPr>
        <p:blipFill>
          <a:blip r:embed="rId2" cstate="print"/>
          <a:srcRect t="3303" r="1806"/>
          <a:stretch>
            <a:fillRect/>
          </a:stretch>
        </p:blipFill>
        <p:spPr bwMode="auto">
          <a:xfrm>
            <a:off x="6409828" y="4842000"/>
            <a:ext cx="2734172" cy="2016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163</TotalTime>
  <Words>874</Words>
  <Application>Microsoft Office PowerPoint</Application>
  <PresentationFormat>Экран (4:3)</PresentationFormat>
  <Paragraphs>83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Солнцестояние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Андрей</dc:creator>
  <cp:lastModifiedBy>Admin</cp:lastModifiedBy>
  <cp:revision>27</cp:revision>
  <dcterms:created xsi:type="dcterms:W3CDTF">2021-05-15T15:51:36Z</dcterms:created>
  <dcterms:modified xsi:type="dcterms:W3CDTF">2023-06-11T16:29:40Z</dcterms:modified>
</cp:coreProperties>
</file>