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5" r:id="rId3"/>
    <p:sldId id="276" r:id="rId4"/>
    <p:sldId id="277" r:id="rId5"/>
    <p:sldId id="278" r:id="rId6"/>
    <p:sldId id="279" r:id="rId7"/>
    <p:sldId id="280" r:id="rId8"/>
    <p:sldId id="282" r:id="rId9"/>
    <p:sldId id="283" r:id="rId10"/>
    <p:sldId id="284" r:id="rId11"/>
    <p:sldId id="258" r:id="rId12"/>
    <p:sldId id="285" r:id="rId13"/>
    <p:sldId id="286" r:id="rId14"/>
    <p:sldId id="287" r:id="rId15"/>
    <p:sldId id="289" r:id="rId16"/>
    <p:sldId id="290" r:id="rId17"/>
    <p:sldId id="265" r:id="rId18"/>
    <p:sldId id="266" r:id="rId19"/>
    <p:sldId id="259" r:id="rId20"/>
    <p:sldId id="291" r:id="rId21"/>
    <p:sldId id="260" r:id="rId22"/>
    <p:sldId id="261" r:id="rId23"/>
    <p:sldId id="262"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0" d="100"/>
          <a:sy n="100" d="100"/>
        </p:scale>
        <p:origin x="-29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chart1.xml><?xml version="1.0" encoding="utf-8"?>
<c:chartSpace xmlns:c="http://schemas.openxmlformats.org/drawingml/2006/chart" xmlns:a="http://schemas.openxmlformats.org/drawingml/2006/main" xmlns:r="http://schemas.openxmlformats.org/officeDocument/2006/relationships">
  <c:lang val="ru-RU"/>
  <c:chart>
    <c:plotArea>
      <c:layout/>
      <c:barChart>
        <c:barDir val="col"/>
        <c:grouping val="clustered"/>
        <c:ser>
          <c:idx val="0"/>
          <c:order val="0"/>
          <c:tx>
            <c:strRef>
              <c:f>Лист1!$B$1</c:f>
              <c:strCache>
                <c:ptCount val="1"/>
                <c:pt idx="0">
                  <c:v>Ряд 1</c:v>
                </c:pt>
              </c:strCache>
            </c:strRef>
          </c:tx>
          <c:cat>
            <c:strRef>
              <c:f>Лист1!$A$2:$A$5</c:f>
              <c:strCache>
                <c:ptCount val="4"/>
                <c:pt idx="0">
                  <c:v>Всего слов</c:v>
                </c:pt>
                <c:pt idx="1">
                  <c:v>имен сущ</c:v>
                </c:pt>
                <c:pt idx="2">
                  <c:v>имен прил.</c:v>
                </c:pt>
                <c:pt idx="3">
                  <c:v>глаголов</c:v>
                </c:pt>
              </c:strCache>
            </c:strRef>
          </c:cat>
          <c:val>
            <c:numRef>
              <c:f>Лист1!$B$2:$B$5</c:f>
              <c:numCache>
                <c:formatCode>General</c:formatCode>
                <c:ptCount val="4"/>
                <c:pt idx="0">
                  <c:v>49</c:v>
                </c:pt>
                <c:pt idx="1">
                  <c:v>19</c:v>
                </c:pt>
                <c:pt idx="2">
                  <c:v>8</c:v>
                </c:pt>
                <c:pt idx="3">
                  <c:v>8</c:v>
                </c:pt>
              </c:numCache>
            </c:numRef>
          </c:val>
        </c:ser>
        <c:ser>
          <c:idx val="1"/>
          <c:order val="1"/>
          <c:tx>
            <c:strRef>
              <c:f>Лист1!$C$1</c:f>
              <c:strCache>
                <c:ptCount val="1"/>
                <c:pt idx="0">
                  <c:v>Столбец1</c:v>
                </c:pt>
              </c:strCache>
            </c:strRef>
          </c:tx>
          <c:cat>
            <c:strRef>
              <c:f>Лист1!$A$2:$A$5</c:f>
              <c:strCache>
                <c:ptCount val="4"/>
                <c:pt idx="0">
                  <c:v>Всего слов</c:v>
                </c:pt>
                <c:pt idx="1">
                  <c:v>имен сущ</c:v>
                </c:pt>
                <c:pt idx="2">
                  <c:v>имен прил.</c:v>
                </c:pt>
                <c:pt idx="3">
                  <c:v>глаголов</c:v>
                </c:pt>
              </c:strCache>
            </c:strRef>
          </c:cat>
          <c:val>
            <c:numRef>
              <c:f>Лист1!$C$2:$C$5</c:f>
              <c:numCache>
                <c:formatCode>General</c:formatCode>
                <c:ptCount val="4"/>
              </c:numCache>
            </c:numRef>
          </c:val>
        </c:ser>
        <c:ser>
          <c:idx val="2"/>
          <c:order val="2"/>
          <c:tx>
            <c:strRef>
              <c:f>Лист1!$D$1</c:f>
              <c:strCache>
                <c:ptCount val="1"/>
                <c:pt idx="0">
                  <c:v>Столбец2</c:v>
                </c:pt>
              </c:strCache>
            </c:strRef>
          </c:tx>
          <c:cat>
            <c:strRef>
              <c:f>Лист1!$A$2:$A$5</c:f>
              <c:strCache>
                <c:ptCount val="4"/>
                <c:pt idx="0">
                  <c:v>Всего слов</c:v>
                </c:pt>
                <c:pt idx="1">
                  <c:v>имен сущ</c:v>
                </c:pt>
                <c:pt idx="2">
                  <c:v>имен прил.</c:v>
                </c:pt>
                <c:pt idx="3">
                  <c:v>глаголов</c:v>
                </c:pt>
              </c:strCache>
            </c:strRef>
          </c:cat>
          <c:val>
            <c:numRef>
              <c:f>Лист1!$D$2:$D$5</c:f>
              <c:numCache>
                <c:formatCode>General</c:formatCode>
                <c:ptCount val="4"/>
              </c:numCache>
            </c:numRef>
          </c:val>
        </c:ser>
        <c:axId val="78975360"/>
        <c:axId val="98117120"/>
      </c:barChart>
      <c:catAx>
        <c:axId val="78975360"/>
        <c:scaling>
          <c:orientation val="minMax"/>
        </c:scaling>
        <c:axPos val="b"/>
        <c:tickLblPos val="nextTo"/>
        <c:crossAx val="98117120"/>
        <c:crosses val="autoZero"/>
        <c:auto val="1"/>
        <c:lblAlgn val="ctr"/>
        <c:lblOffset val="100"/>
      </c:catAx>
      <c:valAx>
        <c:axId val="98117120"/>
        <c:scaling>
          <c:orientation val="minMax"/>
        </c:scaling>
        <c:axPos val="l"/>
        <c:majorGridlines/>
        <c:numFmt formatCode="General" sourceLinked="1"/>
        <c:tickLblPos val="nextTo"/>
        <c:crossAx val="78975360"/>
        <c:crosses val="autoZero"/>
        <c:crossBetween val="between"/>
      </c:valAx>
    </c:plotArea>
    <c:plotVisOnly val="1"/>
  </c:chart>
  <c:txPr>
    <a:bodyPr/>
    <a:lstStyle/>
    <a:p>
      <a:pPr>
        <a:defRPr sz="1800"/>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Лист1!$B$1</c:f>
              <c:strCache>
                <c:ptCount val="1"/>
                <c:pt idx="0">
                  <c:v>Ряд 1</c:v>
                </c:pt>
              </c:strCache>
            </c:strRef>
          </c:tx>
          <c:cat>
            <c:strRef>
              <c:f>Лист1!$A$2:$A$5</c:f>
              <c:strCache>
                <c:ptCount val="4"/>
                <c:pt idx="0">
                  <c:v>всего слов</c:v>
                </c:pt>
                <c:pt idx="1">
                  <c:v>имен сущ.</c:v>
                </c:pt>
                <c:pt idx="2">
                  <c:v>имен прил.</c:v>
                </c:pt>
                <c:pt idx="3">
                  <c:v>глаголов</c:v>
                </c:pt>
              </c:strCache>
            </c:strRef>
          </c:cat>
          <c:val>
            <c:numRef>
              <c:f>Лист1!$B$2:$B$5</c:f>
              <c:numCache>
                <c:formatCode>General</c:formatCode>
                <c:ptCount val="4"/>
                <c:pt idx="0">
                  <c:v>39</c:v>
                </c:pt>
                <c:pt idx="1">
                  <c:v>15</c:v>
                </c:pt>
                <c:pt idx="2">
                  <c:v>7</c:v>
                </c:pt>
                <c:pt idx="3">
                  <c:v>6</c:v>
                </c:pt>
              </c:numCache>
            </c:numRef>
          </c:val>
        </c:ser>
        <c:ser>
          <c:idx val="1"/>
          <c:order val="1"/>
          <c:tx>
            <c:strRef>
              <c:f>Лист1!$C$1</c:f>
              <c:strCache>
                <c:ptCount val="1"/>
                <c:pt idx="0">
                  <c:v>Ряд 2</c:v>
                </c:pt>
              </c:strCache>
            </c:strRef>
          </c:tx>
          <c:cat>
            <c:strRef>
              <c:f>Лист1!$A$2:$A$5</c:f>
              <c:strCache>
                <c:ptCount val="4"/>
                <c:pt idx="0">
                  <c:v>всего слов</c:v>
                </c:pt>
                <c:pt idx="1">
                  <c:v>имен сущ.</c:v>
                </c:pt>
                <c:pt idx="2">
                  <c:v>имен прил.</c:v>
                </c:pt>
                <c:pt idx="3">
                  <c:v>глаголов</c:v>
                </c:pt>
              </c:strCache>
            </c:strRef>
          </c:cat>
          <c:val>
            <c:numRef>
              <c:f>Лист1!$C$2:$C$5</c:f>
              <c:numCache>
                <c:formatCode>General</c:formatCode>
                <c:ptCount val="4"/>
              </c:numCache>
            </c:numRef>
          </c:val>
        </c:ser>
        <c:ser>
          <c:idx val="2"/>
          <c:order val="2"/>
          <c:tx>
            <c:strRef>
              <c:f>Лист1!$D$1</c:f>
              <c:strCache>
                <c:ptCount val="1"/>
                <c:pt idx="0">
                  <c:v>Ряд 3</c:v>
                </c:pt>
              </c:strCache>
            </c:strRef>
          </c:tx>
          <c:cat>
            <c:strRef>
              <c:f>Лист1!$A$2:$A$5</c:f>
              <c:strCache>
                <c:ptCount val="4"/>
                <c:pt idx="0">
                  <c:v>всего слов</c:v>
                </c:pt>
                <c:pt idx="1">
                  <c:v>имен сущ.</c:v>
                </c:pt>
                <c:pt idx="2">
                  <c:v>имен прил.</c:v>
                </c:pt>
                <c:pt idx="3">
                  <c:v>глаголов</c:v>
                </c:pt>
              </c:strCache>
            </c:strRef>
          </c:cat>
          <c:val>
            <c:numRef>
              <c:f>Лист1!$D$2:$D$5</c:f>
              <c:numCache>
                <c:formatCode>General</c:formatCode>
                <c:ptCount val="4"/>
              </c:numCache>
            </c:numRef>
          </c:val>
        </c:ser>
        <c:axId val="101553664"/>
        <c:axId val="101555200"/>
      </c:barChart>
      <c:catAx>
        <c:axId val="101553664"/>
        <c:scaling>
          <c:orientation val="minMax"/>
        </c:scaling>
        <c:axPos val="b"/>
        <c:tickLblPos val="nextTo"/>
        <c:crossAx val="101555200"/>
        <c:crosses val="autoZero"/>
        <c:auto val="1"/>
        <c:lblAlgn val="ctr"/>
        <c:lblOffset val="100"/>
      </c:catAx>
      <c:valAx>
        <c:axId val="101555200"/>
        <c:scaling>
          <c:orientation val="minMax"/>
        </c:scaling>
        <c:axPos val="l"/>
        <c:majorGridlines/>
        <c:numFmt formatCode="General" sourceLinked="1"/>
        <c:tickLblPos val="nextTo"/>
        <c:crossAx val="101553664"/>
        <c:crosses val="autoZero"/>
        <c:crossBetween val="between"/>
      </c:valAx>
    </c:plotArea>
    <c:plotVisOnly val="1"/>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plotArea>
      <c:layout/>
      <c:lineChart>
        <c:grouping val="standard"/>
        <c:ser>
          <c:idx val="0"/>
          <c:order val="0"/>
          <c:tx>
            <c:strRef>
              <c:f>Лист1!$B$1</c:f>
              <c:strCache>
                <c:ptCount val="1"/>
                <c:pt idx="0">
                  <c:v>Ряд 1</c:v>
                </c:pt>
              </c:strCache>
            </c:strRef>
          </c:tx>
          <c:marker>
            <c:symbol val="none"/>
          </c:marker>
          <c:cat>
            <c:strRef>
              <c:f>Лист1!$A$2:$A$5</c:f>
              <c:strCache>
                <c:ptCount val="4"/>
                <c:pt idx="0">
                  <c:v>всего слов</c:v>
                </c:pt>
                <c:pt idx="1">
                  <c:v>имен сущ</c:v>
                </c:pt>
                <c:pt idx="2">
                  <c:v>имен прилаг</c:v>
                </c:pt>
                <c:pt idx="3">
                  <c:v>глаголов</c:v>
                </c:pt>
              </c:strCache>
            </c:strRef>
          </c:cat>
          <c:val>
            <c:numRef>
              <c:f>Лист1!$B$2:$B$5</c:f>
              <c:numCache>
                <c:formatCode>General</c:formatCode>
                <c:ptCount val="4"/>
                <c:pt idx="0">
                  <c:v>72</c:v>
                </c:pt>
                <c:pt idx="1">
                  <c:v>20</c:v>
                </c:pt>
                <c:pt idx="2">
                  <c:v>10</c:v>
                </c:pt>
                <c:pt idx="3">
                  <c:v>11</c:v>
                </c:pt>
              </c:numCache>
            </c:numRef>
          </c:val>
        </c:ser>
        <c:ser>
          <c:idx val="1"/>
          <c:order val="1"/>
          <c:tx>
            <c:strRef>
              <c:f>Лист1!$C$1</c:f>
              <c:strCache>
                <c:ptCount val="1"/>
                <c:pt idx="0">
                  <c:v>Ряд 2</c:v>
                </c:pt>
              </c:strCache>
            </c:strRef>
          </c:tx>
          <c:marker>
            <c:symbol val="none"/>
          </c:marker>
          <c:cat>
            <c:strRef>
              <c:f>Лист1!$A$2:$A$5</c:f>
              <c:strCache>
                <c:ptCount val="4"/>
                <c:pt idx="0">
                  <c:v>всего слов</c:v>
                </c:pt>
                <c:pt idx="1">
                  <c:v>имен сущ</c:v>
                </c:pt>
                <c:pt idx="2">
                  <c:v>имен прилаг</c:v>
                </c:pt>
                <c:pt idx="3">
                  <c:v>глаголов</c:v>
                </c:pt>
              </c:strCache>
            </c:strRef>
          </c:cat>
          <c:val>
            <c:numRef>
              <c:f>Лист1!$C$2:$C$5</c:f>
              <c:numCache>
                <c:formatCode>General</c:formatCode>
                <c:ptCount val="4"/>
              </c:numCache>
            </c:numRef>
          </c:val>
        </c:ser>
        <c:ser>
          <c:idx val="2"/>
          <c:order val="2"/>
          <c:tx>
            <c:strRef>
              <c:f>Лист1!$D$1</c:f>
              <c:strCache>
                <c:ptCount val="1"/>
                <c:pt idx="0">
                  <c:v>Ряд 3</c:v>
                </c:pt>
              </c:strCache>
            </c:strRef>
          </c:tx>
          <c:marker>
            <c:symbol val="none"/>
          </c:marker>
          <c:cat>
            <c:strRef>
              <c:f>Лист1!$A$2:$A$5</c:f>
              <c:strCache>
                <c:ptCount val="4"/>
                <c:pt idx="0">
                  <c:v>всего слов</c:v>
                </c:pt>
                <c:pt idx="1">
                  <c:v>имен сущ</c:v>
                </c:pt>
                <c:pt idx="2">
                  <c:v>имен прилаг</c:v>
                </c:pt>
                <c:pt idx="3">
                  <c:v>глаголов</c:v>
                </c:pt>
              </c:strCache>
            </c:strRef>
          </c:cat>
          <c:val>
            <c:numRef>
              <c:f>Лист1!$D$2:$D$5</c:f>
              <c:numCache>
                <c:formatCode>General</c:formatCode>
                <c:ptCount val="4"/>
              </c:numCache>
            </c:numRef>
          </c:val>
        </c:ser>
        <c:marker val="1"/>
        <c:axId val="101606528"/>
        <c:axId val="101608064"/>
      </c:lineChart>
      <c:catAx>
        <c:axId val="101606528"/>
        <c:scaling>
          <c:orientation val="minMax"/>
        </c:scaling>
        <c:axPos val="b"/>
        <c:tickLblPos val="nextTo"/>
        <c:crossAx val="101608064"/>
        <c:crosses val="autoZero"/>
        <c:auto val="1"/>
        <c:lblAlgn val="ctr"/>
        <c:lblOffset val="100"/>
      </c:catAx>
      <c:valAx>
        <c:axId val="101608064"/>
        <c:scaling>
          <c:orientation val="minMax"/>
        </c:scaling>
        <c:axPos val="l"/>
        <c:majorGridlines/>
        <c:numFmt formatCode="General" sourceLinked="1"/>
        <c:tickLblPos val="nextTo"/>
        <c:crossAx val="101606528"/>
        <c:crosses val="autoZero"/>
        <c:crossBetween val="between"/>
      </c:valAx>
    </c:plotArea>
    <c:plotVisOnly val="1"/>
  </c:chart>
  <c:txPr>
    <a:bodyPr/>
    <a:lstStyle/>
    <a:p>
      <a:pPr>
        <a:defRPr sz="1800"/>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plotArea>
      <c:layout/>
      <c:lineChart>
        <c:grouping val="standard"/>
        <c:ser>
          <c:idx val="0"/>
          <c:order val="0"/>
          <c:tx>
            <c:strRef>
              <c:f>Лист1!$B$1</c:f>
              <c:strCache>
                <c:ptCount val="1"/>
                <c:pt idx="0">
                  <c:v>Ряд 1</c:v>
                </c:pt>
              </c:strCache>
            </c:strRef>
          </c:tx>
          <c:marker>
            <c:symbol val="none"/>
          </c:marker>
          <c:cat>
            <c:strRef>
              <c:f>Лист1!$A$2:$A$5</c:f>
              <c:strCache>
                <c:ptCount val="4"/>
                <c:pt idx="0">
                  <c:v>всего слов</c:v>
                </c:pt>
                <c:pt idx="1">
                  <c:v>имен сущ</c:v>
                </c:pt>
                <c:pt idx="2">
                  <c:v>имен прилаг</c:v>
                </c:pt>
                <c:pt idx="3">
                  <c:v>глаголов</c:v>
                </c:pt>
              </c:strCache>
            </c:strRef>
          </c:cat>
          <c:val>
            <c:numRef>
              <c:f>Лист1!$B$2:$B$5</c:f>
              <c:numCache>
                <c:formatCode>General</c:formatCode>
                <c:ptCount val="4"/>
                <c:pt idx="0">
                  <c:v>55</c:v>
                </c:pt>
                <c:pt idx="1">
                  <c:v>11</c:v>
                </c:pt>
                <c:pt idx="2">
                  <c:v>12</c:v>
                </c:pt>
                <c:pt idx="3">
                  <c:v>8</c:v>
                </c:pt>
              </c:numCache>
            </c:numRef>
          </c:val>
        </c:ser>
        <c:ser>
          <c:idx val="1"/>
          <c:order val="1"/>
          <c:tx>
            <c:strRef>
              <c:f>Лист1!$C$1</c:f>
              <c:strCache>
                <c:ptCount val="1"/>
                <c:pt idx="0">
                  <c:v>Ряд 2</c:v>
                </c:pt>
              </c:strCache>
            </c:strRef>
          </c:tx>
          <c:marker>
            <c:symbol val="none"/>
          </c:marker>
          <c:cat>
            <c:strRef>
              <c:f>Лист1!$A$2:$A$5</c:f>
              <c:strCache>
                <c:ptCount val="4"/>
                <c:pt idx="0">
                  <c:v>всего слов</c:v>
                </c:pt>
                <c:pt idx="1">
                  <c:v>имен сущ</c:v>
                </c:pt>
                <c:pt idx="2">
                  <c:v>имен прилаг</c:v>
                </c:pt>
                <c:pt idx="3">
                  <c:v>глаголов</c:v>
                </c:pt>
              </c:strCache>
            </c:strRef>
          </c:cat>
          <c:val>
            <c:numRef>
              <c:f>Лист1!$C$2:$C$5</c:f>
              <c:numCache>
                <c:formatCode>General</c:formatCode>
                <c:ptCount val="4"/>
              </c:numCache>
            </c:numRef>
          </c:val>
        </c:ser>
        <c:ser>
          <c:idx val="2"/>
          <c:order val="2"/>
          <c:tx>
            <c:strRef>
              <c:f>Лист1!$D$1</c:f>
              <c:strCache>
                <c:ptCount val="1"/>
                <c:pt idx="0">
                  <c:v>Ряд 3</c:v>
                </c:pt>
              </c:strCache>
            </c:strRef>
          </c:tx>
          <c:marker>
            <c:symbol val="none"/>
          </c:marker>
          <c:cat>
            <c:strRef>
              <c:f>Лист1!$A$2:$A$5</c:f>
              <c:strCache>
                <c:ptCount val="4"/>
                <c:pt idx="0">
                  <c:v>всего слов</c:v>
                </c:pt>
                <c:pt idx="1">
                  <c:v>имен сущ</c:v>
                </c:pt>
                <c:pt idx="2">
                  <c:v>имен прилаг</c:v>
                </c:pt>
                <c:pt idx="3">
                  <c:v>глаголов</c:v>
                </c:pt>
              </c:strCache>
            </c:strRef>
          </c:cat>
          <c:val>
            <c:numRef>
              <c:f>Лист1!$D$2:$D$5</c:f>
              <c:numCache>
                <c:formatCode>General</c:formatCode>
                <c:ptCount val="4"/>
              </c:numCache>
            </c:numRef>
          </c:val>
        </c:ser>
        <c:marker val="1"/>
        <c:axId val="101628928"/>
        <c:axId val="101634816"/>
      </c:lineChart>
      <c:catAx>
        <c:axId val="101628928"/>
        <c:scaling>
          <c:orientation val="minMax"/>
        </c:scaling>
        <c:axPos val="b"/>
        <c:tickLblPos val="nextTo"/>
        <c:crossAx val="101634816"/>
        <c:crosses val="autoZero"/>
        <c:auto val="1"/>
        <c:lblAlgn val="ctr"/>
        <c:lblOffset val="100"/>
      </c:catAx>
      <c:valAx>
        <c:axId val="101634816"/>
        <c:scaling>
          <c:orientation val="minMax"/>
        </c:scaling>
        <c:axPos val="l"/>
        <c:majorGridlines/>
        <c:numFmt formatCode="General" sourceLinked="1"/>
        <c:tickLblPos val="nextTo"/>
        <c:crossAx val="101628928"/>
        <c:crosses val="autoZero"/>
        <c:crossBetween val="between"/>
      </c:valAx>
    </c:plotArea>
    <c:plotVisOnly val="1"/>
  </c:chart>
  <c:txPr>
    <a:bodyPr/>
    <a:lstStyle/>
    <a:p>
      <a:pPr>
        <a:defRPr sz="1800"/>
      </a:pPr>
      <a:endParaRPr lang="ru-RU"/>
    </a:p>
  </c:txPr>
  <c:externalData r:id="rId1"/>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45DFA28-87F8-40C8-9560-6BEF5C9E4EF3}" type="datetimeFigureOut">
              <a:rPr lang="ru-RU" smtClean="0"/>
              <a:pPr/>
              <a:t>30.04.2023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04F74E-87E3-4B59-9E87-2E297F912FF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5DFA28-87F8-40C8-9560-6BEF5C9E4EF3}" type="datetimeFigureOut">
              <a:rPr lang="ru-RU" smtClean="0"/>
              <a:pPr/>
              <a:t>30.04.2023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04F74E-87E3-4B59-9E87-2E297F912FF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5DFA28-87F8-40C8-9560-6BEF5C9E4EF3}" type="datetimeFigureOut">
              <a:rPr lang="ru-RU" smtClean="0"/>
              <a:pPr/>
              <a:t>30.04.2023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04F74E-87E3-4B59-9E87-2E297F912FF4}"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Пользовательский макет">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143000"/>
          </a:xfrm>
        </p:spPr>
        <p:txBody>
          <a:bodyPr/>
          <a:lstStyle/>
          <a:p>
            <a:r>
              <a:rPr lang="ru-RU" dirty="0" smtClean="0"/>
              <a:t>Образец заголовка</a:t>
            </a:r>
            <a:endParaRPr lang="ru-RU" dirty="0"/>
          </a:p>
        </p:txBody>
      </p:sp>
      <p:sp>
        <p:nvSpPr>
          <p:cNvPr id="3" name="Дата 2"/>
          <p:cNvSpPr>
            <a:spLocks noGrp="1"/>
          </p:cNvSpPr>
          <p:nvPr>
            <p:ph type="dt" sz="half" idx="10"/>
          </p:nvPr>
        </p:nvSpPr>
        <p:spPr/>
        <p:txBody>
          <a:bodyPr/>
          <a:lstStyle/>
          <a:p>
            <a:fld id="{465B7319-8752-43DC-9251-6FF6EC4E5500}" type="datetimeFigureOut">
              <a:rPr lang="ru-RU" smtClean="0"/>
              <a:pPr/>
              <a:t>30.04.2023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A00933E-8E9E-46F7-A2F2-BCFA8E62F16D}"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143000"/>
          </a:xfrm>
        </p:spPr>
        <p:txBody>
          <a:bodyPr/>
          <a:lstStyle/>
          <a:p>
            <a:r>
              <a:rPr lang="ru-RU" dirty="0" smtClean="0"/>
              <a:t>Образец заголовка</a:t>
            </a:r>
            <a:endParaRPr lang="ru-RU" dirty="0"/>
          </a:p>
        </p:txBody>
      </p:sp>
      <p:sp>
        <p:nvSpPr>
          <p:cNvPr id="3" name="Дата 2"/>
          <p:cNvSpPr>
            <a:spLocks noGrp="1"/>
          </p:cNvSpPr>
          <p:nvPr>
            <p:ph type="dt" sz="half" idx="10"/>
          </p:nvPr>
        </p:nvSpPr>
        <p:spPr/>
        <p:txBody>
          <a:bodyPr/>
          <a:lstStyle/>
          <a:p>
            <a:fld id="{465B7319-8752-43DC-9251-6FF6EC4E5500}" type="datetimeFigureOut">
              <a:rPr lang="ru-RU" smtClean="0"/>
              <a:pPr/>
              <a:t>30.04.2023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A00933E-8E9E-46F7-A2F2-BCFA8E62F16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5DFA28-87F8-40C8-9560-6BEF5C9E4EF3}" type="datetimeFigureOut">
              <a:rPr lang="ru-RU" smtClean="0"/>
              <a:pPr/>
              <a:t>30.04.2023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04F74E-87E3-4B59-9E87-2E297F912FF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45DFA28-87F8-40C8-9560-6BEF5C9E4EF3}" type="datetimeFigureOut">
              <a:rPr lang="ru-RU" smtClean="0"/>
              <a:pPr/>
              <a:t>30.04.2023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04F74E-87E3-4B59-9E87-2E297F912FF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45DFA28-87F8-40C8-9560-6BEF5C9E4EF3}" type="datetimeFigureOut">
              <a:rPr lang="ru-RU" smtClean="0"/>
              <a:pPr/>
              <a:t>30.04.2023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04F74E-87E3-4B59-9E87-2E297F912FF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45DFA28-87F8-40C8-9560-6BEF5C9E4EF3}" type="datetimeFigureOut">
              <a:rPr lang="ru-RU" smtClean="0"/>
              <a:pPr/>
              <a:t>30.04.2023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C04F74E-87E3-4B59-9E87-2E297F912FF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45DFA28-87F8-40C8-9560-6BEF5C9E4EF3}" type="datetimeFigureOut">
              <a:rPr lang="ru-RU" smtClean="0"/>
              <a:pPr/>
              <a:t>30.04.2023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C04F74E-87E3-4B59-9E87-2E297F912FF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45DFA28-87F8-40C8-9560-6BEF5C9E4EF3}" type="datetimeFigureOut">
              <a:rPr lang="ru-RU" smtClean="0"/>
              <a:pPr/>
              <a:t>30.04.2023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C04F74E-87E3-4B59-9E87-2E297F912FF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45DFA28-87F8-40C8-9560-6BEF5C9E4EF3}" type="datetimeFigureOut">
              <a:rPr lang="ru-RU" smtClean="0"/>
              <a:pPr/>
              <a:t>30.04.2023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04F74E-87E3-4B59-9E87-2E297F912FF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45DFA28-87F8-40C8-9560-6BEF5C9E4EF3}" type="datetimeFigureOut">
              <a:rPr lang="ru-RU" smtClean="0"/>
              <a:pPr/>
              <a:t>30.04.2023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04F74E-87E3-4B59-9E87-2E297F912FF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5DFA28-87F8-40C8-9560-6BEF5C9E4EF3}" type="datetimeFigureOut">
              <a:rPr lang="ru-RU" smtClean="0"/>
              <a:pPr/>
              <a:t>30.04.2023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04F74E-87E3-4B59-9E87-2E297F912FF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763688" y="1268760"/>
            <a:ext cx="6120680" cy="1800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6000" i="0" u="none" strike="noStrike" kern="1200" cap="none" spc="0" normalizeH="0" baseline="0" noProof="0" dirty="0">
              <a:ln>
                <a:noFill/>
              </a:ln>
              <a:solidFill>
                <a:schemeClr val="accent2">
                  <a:lumMod val="75000"/>
                </a:schemeClr>
              </a:solidFill>
              <a:effectLst/>
              <a:uLnTx/>
              <a:uFillTx/>
              <a:latin typeface="+mn-lt"/>
              <a:ea typeface="+mj-ea"/>
              <a:cs typeface="+mj-cs"/>
            </a:endParaRPr>
          </a:p>
        </p:txBody>
      </p:sp>
      <p:sp>
        <p:nvSpPr>
          <p:cNvPr id="6" name="Прямоугольник 5"/>
          <p:cNvSpPr/>
          <p:nvPr/>
        </p:nvSpPr>
        <p:spPr>
          <a:xfrm>
            <a:off x="1428728" y="857232"/>
            <a:ext cx="6072230" cy="1015663"/>
          </a:xfrm>
          <a:prstGeom prst="rect">
            <a:avLst/>
          </a:prstGeom>
        </p:spPr>
        <p:txBody>
          <a:bodyPr wrap="square">
            <a:spAutoFit/>
          </a:bodyPr>
          <a:lstStyle/>
          <a:p>
            <a:r>
              <a:rPr lang="ru-RU" sz="2000" dirty="0" smtClean="0"/>
              <a:t>Филиал муниципального общеобразовательного учреждения «Средняя общеобразовательная школа с.Питерка» в п.Трудовик</a:t>
            </a:r>
            <a:endParaRPr lang="ru-RU" sz="2800" dirty="0"/>
          </a:p>
        </p:txBody>
      </p:sp>
      <p:sp>
        <p:nvSpPr>
          <p:cNvPr id="7" name="Подзаголовок 6"/>
          <p:cNvSpPr>
            <a:spLocks noGrp="1"/>
          </p:cNvSpPr>
          <p:nvPr>
            <p:ph type="subTitle" idx="1"/>
          </p:nvPr>
        </p:nvSpPr>
        <p:spPr>
          <a:xfrm>
            <a:off x="1371600" y="1928802"/>
            <a:ext cx="6400800" cy="3709998"/>
          </a:xfrm>
        </p:spPr>
        <p:txBody>
          <a:bodyPr>
            <a:normAutofit lnSpcReduction="10000"/>
          </a:bodyPr>
          <a:lstStyle/>
          <a:p>
            <a:r>
              <a:rPr lang="ru-RU" sz="2000" b="1" dirty="0" smtClean="0">
                <a:solidFill>
                  <a:schemeClr val="tx1"/>
                </a:solidFill>
              </a:rPr>
              <a:t>Муниципальный конкурс педагогического мастерства для общеобразовательных учреждений «Учитель - учителю»</a:t>
            </a:r>
          </a:p>
          <a:p>
            <a:r>
              <a:rPr lang="ru-RU" sz="2000" b="1" dirty="0" smtClean="0">
                <a:solidFill>
                  <a:schemeClr val="tx1"/>
                </a:solidFill>
              </a:rPr>
              <a:t>Номинация: урок</a:t>
            </a:r>
          </a:p>
          <a:p>
            <a:r>
              <a:rPr lang="ru-RU" sz="2000" b="1" dirty="0" smtClean="0">
                <a:solidFill>
                  <a:schemeClr val="tx1"/>
                </a:solidFill>
              </a:rPr>
              <a:t>Тема: «Имя существительное. Повторение изученного в 5классе»</a:t>
            </a:r>
          </a:p>
          <a:p>
            <a:r>
              <a:rPr lang="ru-RU" sz="2000" b="1" dirty="0" smtClean="0">
                <a:solidFill>
                  <a:schemeClr val="tx1"/>
                </a:solidFill>
              </a:rPr>
              <a:t>Класс : 5</a:t>
            </a:r>
          </a:p>
          <a:p>
            <a:r>
              <a:rPr lang="ru-RU" sz="2000" b="1" dirty="0" smtClean="0">
                <a:solidFill>
                  <a:schemeClr val="tx1"/>
                </a:solidFill>
              </a:rPr>
              <a:t>Автор</a:t>
            </a:r>
            <a:r>
              <a:rPr lang="ru-RU" sz="2000" b="1" dirty="0" smtClean="0">
                <a:solidFill>
                  <a:schemeClr val="tx1"/>
                </a:solidFill>
              </a:rPr>
              <a:t>: Гришкова Татьяна Николаевна</a:t>
            </a:r>
            <a:r>
              <a:rPr lang="ru-RU" sz="2000" b="1" dirty="0" smtClean="0">
                <a:solidFill>
                  <a:schemeClr val="tx1"/>
                </a:solidFill>
              </a:rPr>
              <a:t>,</a:t>
            </a:r>
          </a:p>
          <a:p>
            <a:r>
              <a:rPr lang="ru-RU" sz="2000" b="1" dirty="0" smtClean="0">
                <a:solidFill>
                  <a:schemeClr val="tx1"/>
                </a:solidFill>
              </a:rPr>
              <a:t> </a:t>
            </a:r>
            <a:r>
              <a:rPr lang="ru-RU" sz="2000" b="1" dirty="0" smtClean="0">
                <a:solidFill>
                  <a:schemeClr val="tx1"/>
                </a:solidFill>
              </a:rPr>
              <a:t>учитель русского языка и </a:t>
            </a:r>
            <a:r>
              <a:rPr lang="ru-RU" sz="2000" b="1" dirty="0" smtClean="0">
                <a:solidFill>
                  <a:schemeClr val="tx1"/>
                </a:solidFill>
              </a:rPr>
              <a:t> литературы</a:t>
            </a:r>
            <a:endParaRPr lang="ru-RU" sz="2000" b="1" dirty="0" smtClean="0">
              <a:solidFill>
                <a:schemeClr val="tx1"/>
              </a:solidFill>
            </a:endParaRPr>
          </a:p>
          <a:p>
            <a:endParaRPr lang="ru-RU" sz="2000" b="1" dirty="0" smtClean="0">
              <a:solidFill>
                <a:schemeClr val="tx1"/>
              </a:solidFill>
            </a:endParaRPr>
          </a:p>
          <a:p>
            <a:r>
              <a:rPr lang="ru-RU" sz="2000" b="1" dirty="0" smtClean="0">
                <a:solidFill>
                  <a:schemeClr val="tx1"/>
                </a:solidFill>
              </a:rPr>
              <a:t>2023</a:t>
            </a:r>
            <a:endParaRPr lang="ru-RU" sz="2000"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57158" y="428604"/>
            <a:ext cx="8786842" cy="70788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 Составьте предложение по картине И Шишкина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5.Определите каким членом предложения являются имена существительные в ваших предложениях</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6 Запишите предложение: Зима на картине И.Шишкина- это настоящая тайна</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7 Объясните постановку тире в предложении, выделите грамматическую основу</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8 Выполните морфологический анализ слова </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 картине</a:t>
            </a:r>
            <a:r>
              <a:rPr lang="ru-RU" dirty="0" smtClean="0">
                <a:latin typeface="Calibri"/>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9. </a:t>
            </a:r>
            <a:r>
              <a:rPr kumimoji="0" lang="ru-RU"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Обобщение: учитель</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Действительно, зима на картине И Шишкина</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это настоящая тайна. Здесь только густые деревья и белый снег. На холсте лишь много стволов и огромных веток, покрытых большими белыми сугробами. И ничего более. А больше художнику ничего и не нужно было, чтобы передать нам всю таинственность зимнего дремучего леса.</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Ни единого следа, говорящего о присутствии живой души, лишь поваленные стволы и безмолвие, скованное морозом. Всё говорит о том, что природа действительно спит.</a:t>
            </a: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55576" y="836712"/>
            <a:ext cx="7848872" cy="646331"/>
          </a:xfrm>
          <a:prstGeom prst="rect">
            <a:avLst/>
          </a:prstGeom>
        </p:spPr>
        <p:txBody>
          <a:bodyPr wrap="square">
            <a:spAutoFit/>
          </a:bodyPr>
          <a:lstStyle/>
          <a:p>
            <a:r>
              <a:rPr lang="ru-RU" sz="3600" b="1" i="1" dirty="0" smtClean="0"/>
              <a:t> </a:t>
            </a:r>
            <a:r>
              <a:rPr lang="ru-RU" sz="3600" b="1" i="1" dirty="0" err="1" smtClean="0"/>
              <a:t>Физминутка</a:t>
            </a:r>
            <a:endParaRPr lang="ru-RU" sz="3600" b="1" i="1" dirty="0"/>
          </a:p>
        </p:txBody>
      </p:sp>
      <p:sp>
        <p:nvSpPr>
          <p:cNvPr id="17409" name="Rectangle 1"/>
          <p:cNvSpPr>
            <a:spLocks noChangeArrowheads="1"/>
          </p:cNvSpPr>
          <p:nvPr/>
        </p:nvSpPr>
        <p:spPr bwMode="auto">
          <a:xfrm>
            <a:off x="0" y="0"/>
            <a:ext cx="243978"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2286000" y="1571612"/>
            <a:ext cx="4572000" cy="4524315"/>
          </a:xfrm>
          <a:prstGeom prst="rect">
            <a:avLst/>
          </a:prstGeom>
        </p:spPr>
        <p:txBody>
          <a:bodyPr wrap="square">
            <a:spAutoFit/>
          </a:bodyPr>
          <a:lstStyle/>
          <a:p>
            <a:pPr lvl="0" fontAlgn="base">
              <a:spcBef>
                <a:spcPct val="0"/>
              </a:spcBef>
              <a:spcAft>
                <a:spcPct val="0"/>
              </a:spcAft>
            </a:pPr>
            <a:r>
              <a:rPr lang="ru-RU" sz="2400" dirty="0" smtClean="0">
                <a:latin typeface="Times New Roman" pitchFamily="18" charset="0"/>
                <a:ea typeface="Calibri" pitchFamily="34" charset="0"/>
                <a:cs typeface="Times New Roman" pitchFamily="18" charset="0"/>
              </a:rPr>
              <a:t>1,2,3,4,5-будем мы</a:t>
            </a:r>
            <a:endParaRPr lang="ru-RU" sz="2400" dirty="0" smtClean="0">
              <a:latin typeface="Arial" pitchFamily="34" charset="0"/>
              <a:cs typeface="Arial" pitchFamily="34" charset="0"/>
            </a:endParaRPr>
          </a:p>
          <a:p>
            <a:pPr lvl="0"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В снежки играть/маршируем)</a:t>
            </a:r>
            <a:endParaRPr lang="ru-RU" sz="2400" dirty="0" smtClean="0">
              <a:latin typeface="Arial" pitchFamily="34" charset="0"/>
              <a:cs typeface="Arial" pitchFamily="34" charset="0"/>
            </a:endParaRPr>
          </a:p>
          <a:p>
            <a:pPr lvl="0"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Валенки натянем(наклоны вперед)</a:t>
            </a:r>
            <a:endParaRPr lang="ru-RU" sz="2400" dirty="0" smtClean="0">
              <a:latin typeface="Arial" pitchFamily="34" charset="0"/>
              <a:cs typeface="Arial" pitchFamily="34" charset="0"/>
            </a:endParaRPr>
          </a:p>
          <a:p>
            <a:pPr lvl="0"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Шапку(вверх)</a:t>
            </a:r>
            <a:endParaRPr lang="ru-RU" sz="2400" dirty="0" smtClean="0">
              <a:latin typeface="Arial" pitchFamily="34" charset="0"/>
              <a:cs typeface="Arial" pitchFamily="34" charset="0"/>
            </a:endParaRPr>
          </a:p>
          <a:p>
            <a:pPr lvl="0"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Шарф завязан?(руки за голову)</a:t>
            </a:r>
            <a:endParaRPr lang="ru-RU" sz="2400" dirty="0" smtClean="0">
              <a:latin typeface="Arial" pitchFamily="34" charset="0"/>
              <a:cs typeface="Arial" pitchFamily="34" charset="0"/>
            </a:endParaRPr>
          </a:p>
          <a:p>
            <a:pPr lvl="0"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Все в порядке!</a:t>
            </a:r>
            <a:endParaRPr lang="ru-RU" sz="2400" dirty="0" smtClean="0">
              <a:latin typeface="Arial" pitchFamily="34" charset="0"/>
              <a:cs typeface="Arial" pitchFamily="34" charset="0"/>
            </a:endParaRPr>
          </a:p>
          <a:p>
            <a:pPr lvl="0" eaLnBrk="0" fontAlgn="base" hangingPunct="0">
              <a:spcBef>
                <a:spcPct val="0"/>
              </a:spcBef>
              <a:spcAft>
                <a:spcPct val="0"/>
              </a:spcAft>
            </a:pPr>
            <a:r>
              <a:rPr lang="ru-RU" sz="2400" dirty="0" err="1" smtClean="0">
                <a:latin typeface="Times New Roman" pitchFamily="18" charset="0"/>
                <a:ea typeface="Calibri" pitchFamily="34" charset="0"/>
                <a:cs typeface="Times New Roman" pitchFamily="18" charset="0"/>
              </a:rPr>
              <a:t>Раз-присесть</a:t>
            </a:r>
            <a:r>
              <a:rPr lang="ru-RU" sz="2400" dirty="0" smtClean="0">
                <a:latin typeface="Times New Roman" pitchFamily="18" charset="0"/>
                <a:ea typeface="Calibri" pitchFamily="34" charset="0"/>
                <a:cs typeface="Times New Roman" pitchFamily="18" charset="0"/>
              </a:rPr>
              <a:t>,</a:t>
            </a:r>
            <a:endParaRPr lang="ru-RU" sz="2400" dirty="0" smtClean="0">
              <a:latin typeface="Arial" pitchFamily="34" charset="0"/>
              <a:cs typeface="Arial" pitchFamily="34" charset="0"/>
            </a:endParaRPr>
          </a:p>
          <a:p>
            <a:pPr lvl="0" eaLnBrk="0" fontAlgn="base" hangingPunct="0">
              <a:spcBef>
                <a:spcPct val="0"/>
              </a:spcBef>
              <a:spcAft>
                <a:spcPct val="0"/>
              </a:spcAft>
            </a:pPr>
            <a:r>
              <a:rPr lang="ru-RU" sz="2400" dirty="0" err="1" smtClean="0">
                <a:latin typeface="Times New Roman" pitchFamily="18" charset="0"/>
                <a:ea typeface="Calibri" pitchFamily="34" charset="0"/>
                <a:cs typeface="Times New Roman" pitchFamily="18" charset="0"/>
              </a:rPr>
              <a:t>Два-наклониться</a:t>
            </a:r>
            <a:r>
              <a:rPr lang="ru-RU" sz="2400" dirty="0" smtClean="0">
                <a:latin typeface="Times New Roman" pitchFamily="18" charset="0"/>
                <a:ea typeface="Calibri" pitchFamily="34" charset="0"/>
                <a:cs typeface="Times New Roman" pitchFamily="18" charset="0"/>
              </a:rPr>
              <a:t>, </a:t>
            </a:r>
            <a:endParaRPr lang="ru-RU" sz="2400" dirty="0" smtClean="0">
              <a:latin typeface="Arial" pitchFamily="34" charset="0"/>
              <a:cs typeface="Arial" pitchFamily="34" charset="0"/>
            </a:endParaRPr>
          </a:p>
          <a:p>
            <a:pPr lvl="0" eaLnBrk="0" fontAlgn="base" hangingPunct="0">
              <a:spcBef>
                <a:spcPct val="0"/>
              </a:spcBef>
              <a:spcAft>
                <a:spcPct val="0"/>
              </a:spcAft>
            </a:pPr>
            <a:r>
              <a:rPr lang="ru-RU" sz="2400" dirty="0" err="1" smtClean="0">
                <a:latin typeface="Times New Roman" pitchFamily="18" charset="0"/>
                <a:ea typeface="Calibri" pitchFamily="34" charset="0"/>
                <a:cs typeface="Times New Roman" pitchFamily="18" charset="0"/>
              </a:rPr>
              <a:t>Три-снежок</a:t>
            </a:r>
            <a:r>
              <a:rPr lang="ru-RU" sz="2400" dirty="0" smtClean="0">
                <a:latin typeface="Times New Roman" pitchFamily="18" charset="0"/>
                <a:ea typeface="Calibri" pitchFamily="34" charset="0"/>
                <a:cs typeface="Times New Roman" pitchFamily="18" charset="0"/>
              </a:rPr>
              <a:t> лепи!</a:t>
            </a:r>
            <a:endParaRPr lang="ru-RU" sz="2400" dirty="0" smtClean="0">
              <a:latin typeface="Arial" pitchFamily="34" charset="0"/>
              <a:cs typeface="Arial" pitchFamily="34" charset="0"/>
            </a:endParaRPr>
          </a:p>
          <a:p>
            <a:pPr lvl="0"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На четыре и на пять</a:t>
            </a:r>
            <a:endParaRPr lang="ru-RU" sz="2400" dirty="0" smtClean="0">
              <a:latin typeface="Arial" pitchFamily="34" charset="0"/>
              <a:cs typeface="Arial" pitchFamily="34" charset="0"/>
            </a:endParaRPr>
          </a:p>
          <a:p>
            <a:pPr lvl="0"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Начинай снежки бросать</a:t>
            </a:r>
            <a:endParaRPr lang="ru-RU"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latin typeface="+mn-lt"/>
              </a:rPr>
              <a:t>Задания группам</a:t>
            </a:r>
            <a:endParaRPr lang="ru-RU" sz="2800" dirty="0">
              <a:latin typeface="+mn-lt"/>
            </a:endParaRPr>
          </a:p>
        </p:txBody>
      </p:sp>
      <p:sp>
        <p:nvSpPr>
          <p:cNvPr id="3" name="Текст 2"/>
          <p:cNvSpPr>
            <a:spLocks noGrp="1"/>
          </p:cNvSpPr>
          <p:nvPr>
            <p:ph type="body" idx="1"/>
          </p:nvPr>
        </p:nvSpPr>
        <p:spPr/>
        <p:txBody>
          <a:bodyPr/>
          <a:lstStyle/>
          <a:p>
            <a:r>
              <a:rPr lang="ru-RU" dirty="0" smtClean="0"/>
              <a:t>1группа</a:t>
            </a:r>
            <a:endParaRPr lang="ru-RU" dirty="0"/>
          </a:p>
        </p:txBody>
      </p:sp>
      <p:sp>
        <p:nvSpPr>
          <p:cNvPr id="4" name="Содержимое 3"/>
          <p:cNvSpPr>
            <a:spLocks noGrp="1"/>
          </p:cNvSpPr>
          <p:nvPr>
            <p:ph sz="half" idx="2"/>
          </p:nvPr>
        </p:nvSpPr>
        <p:spPr/>
        <p:txBody>
          <a:bodyPr/>
          <a:lstStyle/>
          <a:p>
            <a:r>
              <a:rPr lang="ru-RU" dirty="0" smtClean="0"/>
              <a:t>1.Поставьте </a:t>
            </a:r>
            <a:r>
              <a:rPr lang="ru-RU" dirty="0" smtClean="0"/>
              <a:t>существительные1гр-знамя</a:t>
            </a:r>
            <a:r>
              <a:rPr lang="ru-RU" dirty="0" smtClean="0"/>
              <a:t>, </a:t>
            </a:r>
            <a:r>
              <a:rPr lang="ru-RU" dirty="0" smtClean="0"/>
              <a:t>лекция</a:t>
            </a:r>
            <a:r>
              <a:rPr lang="ru-RU" dirty="0" smtClean="0"/>
              <a:t>, </a:t>
            </a:r>
            <a:r>
              <a:rPr lang="ru-RU" dirty="0" smtClean="0"/>
              <a:t>сирень </a:t>
            </a:r>
            <a:r>
              <a:rPr lang="ru-RU" dirty="0" smtClean="0"/>
              <a:t>               в </a:t>
            </a:r>
            <a:r>
              <a:rPr lang="ru-RU" dirty="0" err="1" smtClean="0"/>
              <a:t>Р.Д.П.п</a:t>
            </a:r>
            <a:r>
              <a:rPr lang="ru-RU" dirty="0" smtClean="0"/>
              <a:t>. Объясните написание окончаний.</a:t>
            </a:r>
          </a:p>
          <a:p>
            <a:r>
              <a:rPr lang="ru-RU" dirty="0" smtClean="0"/>
              <a:t>2.Составьте </a:t>
            </a:r>
            <a:r>
              <a:rPr lang="ru-RU" dirty="0" smtClean="0"/>
              <a:t>лингвистический текст-рассуждение на тему: «Почему слово </a:t>
            </a:r>
            <a:r>
              <a:rPr lang="ru-RU" dirty="0" smtClean="0"/>
              <a:t>«знамя» </a:t>
            </a:r>
            <a:r>
              <a:rPr lang="ru-RU" dirty="0" smtClean="0"/>
              <a:t>разносклоняемое?»</a:t>
            </a:r>
            <a:endParaRPr lang="ru-RU" dirty="0"/>
          </a:p>
        </p:txBody>
      </p:sp>
      <p:sp>
        <p:nvSpPr>
          <p:cNvPr id="5" name="Текст 4"/>
          <p:cNvSpPr>
            <a:spLocks noGrp="1"/>
          </p:cNvSpPr>
          <p:nvPr>
            <p:ph type="body" sz="quarter" idx="3"/>
          </p:nvPr>
        </p:nvSpPr>
        <p:spPr/>
        <p:txBody>
          <a:bodyPr/>
          <a:lstStyle/>
          <a:p>
            <a:r>
              <a:rPr lang="ru-RU" dirty="0" smtClean="0"/>
              <a:t>2 группа</a:t>
            </a:r>
            <a:endParaRPr lang="ru-RU" dirty="0"/>
          </a:p>
        </p:txBody>
      </p:sp>
      <p:sp>
        <p:nvSpPr>
          <p:cNvPr id="6" name="Содержимое 5"/>
          <p:cNvSpPr>
            <a:spLocks noGrp="1"/>
          </p:cNvSpPr>
          <p:nvPr>
            <p:ph sz="quarter" idx="4"/>
          </p:nvPr>
        </p:nvSpPr>
        <p:spPr/>
        <p:txBody>
          <a:bodyPr/>
          <a:lstStyle/>
          <a:p>
            <a:r>
              <a:rPr lang="ru-RU" dirty="0" smtClean="0"/>
              <a:t>1.Поставьте имена существительные</a:t>
            </a:r>
            <a:r>
              <a:rPr lang="ru-RU" u="sng" dirty="0" smtClean="0"/>
              <a:t> </a:t>
            </a:r>
            <a:r>
              <a:rPr lang="ru-RU" dirty="0" smtClean="0"/>
              <a:t>имя, </a:t>
            </a:r>
            <a:r>
              <a:rPr lang="ru-RU" dirty="0" err="1" smtClean="0"/>
              <a:t>решение,молодёжь</a:t>
            </a:r>
            <a:r>
              <a:rPr lang="ru-RU" dirty="0" smtClean="0"/>
              <a:t>)  </a:t>
            </a:r>
            <a:r>
              <a:rPr lang="ru-RU" dirty="0" smtClean="0"/>
              <a:t>в </a:t>
            </a:r>
            <a:r>
              <a:rPr lang="ru-RU" dirty="0" err="1" smtClean="0"/>
              <a:t>Р.Д.П.п</a:t>
            </a:r>
            <a:r>
              <a:rPr lang="ru-RU" dirty="0" smtClean="0"/>
              <a:t>. Объясните написание </a:t>
            </a:r>
            <a:r>
              <a:rPr lang="ru-RU" dirty="0" smtClean="0"/>
              <a:t>окончаний. 2.Составьте лингвистический текст-рассуждение на тему: «Почему слово «имя» разносклоняемое?»</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normAutofit fontScale="90000"/>
          </a:bodyPr>
          <a:lstStyle/>
          <a:p>
            <a:r>
              <a:rPr lang="ru-RU" sz="2400" dirty="0" smtClean="0"/>
              <a:t>Цифровой диктант. Определите род существительных, используя обозначения    м., ж., с.,  общ.. (в тетрадях и на доске по 1представителю от команды)</a:t>
            </a:r>
            <a:endParaRPr lang="ru-RU" sz="2400" dirty="0">
              <a:latin typeface="+mn-lt"/>
            </a:endParaRPr>
          </a:p>
        </p:txBody>
      </p:sp>
      <p:sp>
        <p:nvSpPr>
          <p:cNvPr id="8" name="Содержимое 7"/>
          <p:cNvSpPr>
            <a:spLocks noGrp="1"/>
          </p:cNvSpPr>
          <p:nvPr>
            <p:ph idx="1"/>
          </p:nvPr>
        </p:nvSpPr>
        <p:spPr/>
        <p:txBody>
          <a:bodyPr/>
          <a:lstStyle/>
          <a:p>
            <a:r>
              <a:rPr lang="ru-RU" dirty="0" smtClean="0"/>
              <a:t>Танго, бюро, кино, депо, кольраби, салями, Миссисипи, Конго, </a:t>
            </a:r>
            <a:r>
              <a:rPr lang="ru-RU" dirty="0" err="1" smtClean="0"/>
              <a:t>Габи</a:t>
            </a:r>
            <a:r>
              <a:rPr lang="ru-RU" dirty="0" smtClean="0"/>
              <a:t>, ООН, вуз, МГУ, </a:t>
            </a:r>
            <a:r>
              <a:rPr lang="ru-RU" dirty="0" smtClean="0"/>
              <a:t>   задира</a:t>
            </a:r>
            <a:r>
              <a:rPr lang="ru-RU" dirty="0" smtClean="0"/>
              <a:t>, молодец, скряга, фойе, фламинго, </a:t>
            </a:r>
            <a:r>
              <a:rPr lang="ru-RU" dirty="0" smtClean="0"/>
              <a:t>   кенгуру</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a:t>
            </a:r>
            <a:r>
              <a:rPr lang="ru-RU" dirty="0" smtClean="0"/>
              <a:t>амопроверка</a:t>
            </a:r>
            <a:endParaRPr lang="ru-RU" dirty="0"/>
          </a:p>
        </p:txBody>
      </p:sp>
      <p:sp>
        <p:nvSpPr>
          <p:cNvPr id="3" name="Содержимое 2"/>
          <p:cNvSpPr>
            <a:spLocks noGrp="1"/>
          </p:cNvSpPr>
          <p:nvPr>
            <p:ph idx="1"/>
          </p:nvPr>
        </p:nvSpPr>
        <p:spPr/>
        <p:txBody>
          <a:bodyPr/>
          <a:lstStyle/>
          <a:p>
            <a:r>
              <a:rPr lang="ru-RU" dirty="0" smtClean="0"/>
              <a:t>1 2 3 4 5  6  7  8  9 10 11 12 13 14 15 16 17 18                                                 </a:t>
            </a:r>
            <a:r>
              <a:rPr lang="ru-RU" dirty="0" smtClean="0"/>
              <a:t>с </a:t>
            </a:r>
            <a:r>
              <a:rPr lang="ru-RU" dirty="0" err="1" smtClean="0"/>
              <a:t>с</a:t>
            </a:r>
            <a:r>
              <a:rPr lang="ru-RU" dirty="0" smtClean="0"/>
              <a:t> </a:t>
            </a:r>
            <a:r>
              <a:rPr lang="ru-RU" dirty="0" err="1" smtClean="0"/>
              <a:t>с</a:t>
            </a:r>
            <a:r>
              <a:rPr lang="ru-RU" dirty="0" smtClean="0"/>
              <a:t> </a:t>
            </a:r>
            <a:r>
              <a:rPr lang="ru-RU" dirty="0" err="1" smtClean="0"/>
              <a:t>с</a:t>
            </a:r>
            <a:r>
              <a:rPr lang="ru-RU" dirty="0" smtClean="0"/>
              <a:t> ж </a:t>
            </a:r>
            <a:r>
              <a:rPr lang="ru-RU" dirty="0" err="1" smtClean="0"/>
              <a:t>ж</a:t>
            </a:r>
            <a:r>
              <a:rPr lang="ru-RU" dirty="0" smtClean="0"/>
              <a:t> </a:t>
            </a:r>
            <a:r>
              <a:rPr lang="ru-RU" dirty="0" err="1" smtClean="0"/>
              <a:t>ж</a:t>
            </a:r>
            <a:r>
              <a:rPr lang="ru-RU" dirty="0" smtClean="0"/>
              <a:t> </a:t>
            </a:r>
            <a:r>
              <a:rPr lang="ru-RU" dirty="0" err="1" smtClean="0"/>
              <a:t>ж</a:t>
            </a:r>
            <a:r>
              <a:rPr lang="ru-RU" dirty="0" smtClean="0"/>
              <a:t> </a:t>
            </a:r>
            <a:r>
              <a:rPr lang="ru-RU" dirty="0" smtClean="0"/>
              <a:t>  </a:t>
            </a:r>
            <a:r>
              <a:rPr lang="ru-RU" dirty="0" err="1" smtClean="0"/>
              <a:t>ж</a:t>
            </a:r>
            <a:r>
              <a:rPr lang="ru-RU" dirty="0" smtClean="0"/>
              <a:t> </a:t>
            </a:r>
            <a:r>
              <a:rPr lang="ru-RU" dirty="0" err="1" smtClean="0"/>
              <a:t>ж</a:t>
            </a:r>
            <a:r>
              <a:rPr lang="ru-RU" dirty="0" smtClean="0"/>
              <a:t>   </a:t>
            </a:r>
            <a:r>
              <a:rPr lang="ru-RU" dirty="0" smtClean="0"/>
              <a:t>м </a:t>
            </a:r>
            <a:r>
              <a:rPr lang="ru-RU" dirty="0" err="1" smtClean="0"/>
              <a:t>м</a:t>
            </a:r>
            <a:r>
              <a:rPr lang="ru-RU" dirty="0" smtClean="0"/>
              <a:t>   о   </a:t>
            </a:r>
            <a:r>
              <a:rPr lang="ru-RU" dirty="0" err="1" smtClean="0"/>
              <a:t>о</a:t>
            </a:r>
            <a:r>
              <a:rPr lang="ru-RU" dirty="0" smtClean="0"/>
              <a:t>   </a:t>
            </a:r>
            <a:r>
              <a:rPr lang="ru-RU" dirty="0" err="1" smtClean="0"/>
              <a:t>о</a:t>
            </a:r>
            <a:r>
              <a:rPr lang="ru-RU" dirty="0" smtClean="0"/>
              <a:t>   с   м   </a:t>
            </a:r>
            <a:r>
              <a:rPr lang="ru-RU" dirty="0" err="1" smtClean="0"/>
              <a:t>м</a:t>
            </a:r>
            <a:endParaRPr lang="ru-RU" dirty="0" smtClean="0"/>
          </a:p>
          <a:p>
            <a:r>
              <a:rPr lang="ru-RU" dirty="0" smtClean="0"/>
              <a:t>Поставь себе оценку:</a:t>
            </a:r>
          </a:p>
          <a:p>
            <a:r>
              <a:rPr lang="ru-RU" dirty="0" smtClean="0"/>
              <a:t>Верно 16-18 </a:t>
            </a:r>
            <a:r>
              <a:rPr lang="ru-RU" dirty="0" err="1" smtClean="0"/>
              <a:t>ответов=</a:t>
            </a:r>
            <a:r>
              <a:rPr lang="ru-RU" dirty="0" smtClean="0"/>
              <a:t> «5» ты молодец!!!</a:t>
            </a:r>
          </a:p>
          <a:p>
            <a:r>
              <a:rPr lang="ru-RU" dirty="0" smtClean="0"/>
              <a:t>Верно 13- 15 </a:t>
            </a:r>
            <a:r>
              <a:rPr lang="ru-RU" dirty="0" err="1" smtClean="0"/>
              <a:t>ответов=</a:t>
            </a:r>
            <a:r>
              <a:rPr lang="ru-RU" dirty="0" smtClean="0"/>
              <a:t> «4» хорошо!</a:t>
            </a:r>
          </a:p>
          <a:p>
            <a:r>
              <a:rPr lang="ru-RU" dirty="0" smtClean="0"/>
              <a:t>Верно 10-12 </a:t>
            </a:r>
            <a:r>
              <a:rPr lang="ru-RU" dirty="0" err="1" smtClean="0"/>
              <a:t>ответов=</a:t>
            </a:r>
            <a:r>
              <a:rPr lang="ru-RU" dirty="0" smtClean="0"/>
              <a:t> «3» надо повторить!</a:t>
            </a:r>
          </a:p>
          <a:p>
            <a:r>
              <a:rPr lang="ru-RU" dirty="0" smtClean="0"/>
              <a:t>Менее10</a:t>
            </a:r>
            <a:r>
              <a:rPr lang="en-US" dirty="0" smtClean="0"/>
              <a:t> </a:t>
            </a:r>
            <a:r>
              <a:rPr lang="ru-RU" dirty="0" smtClean="0"/>
              <a:t>верных ответов</a:t>
            </a:r>
            <a:r>
              <a:rPr lang="en-US" dirty="0" smtClean="0"/>
              <a:t>=SOS!!!!</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p:txBody>
          <a:bodyPr>
            <a:normAutofit fontScale="90000"/>
          </a:bodyPr>
          <a:lstStyle/>
          <a:p>
            <a:r>
              <a:rPr lang="ru-RU" sz="2000" dirty="0" smtClean="0"/>
              <a:t/>
            </a:r>
            <a:br>
              <a:rPr lang="ru-RU" sz="2000" dirty="0" smtClean="0"/>
            </a:br>
            <a:r>
              <a:rPr lang="ru-RU" sz="2000" dirty="0" smtClean="0"/>
              <a:t> Что нового вы узнали в 5кл о категории числа имен существительных </a:t>
            </a:r>
            <a:r>
              <a:rPr lang="ru-RU" sz="2000" dirty="0" smtClean="0"/>
              <a:t>Работа </a:t>
            </a:r>
            <a:r>
              <a:rPr lang="ru-RU" sz="2000" dirty="0" smtClean="0"/>
              <a:t>с картой. Найдите населенные пункты Саратовской </a:t>
            </a:r>
            <a:r>
              <a:rPr lang="ru-RU" sz="2000" dirty="0" err="1" smtClean="0"/>
              <a:t>области-имя</a:t>
            </a:r>
            <a:r>
              <a:rPr lang="ru-RU" sz="2000" dirty="0" smtClean="0"/>
              <a:t> существительное</a:t>
            </a:r>
            <a:r>
              <a:rPr lang="ru-RU" sz="2000" dirty="0" smtClean="0"/>
              <a:t>, </a:t>
            </a:r>
            <a:r>
              <a:rPr lang="ru-RU" sz="2000" dirty="0" smtClean="0"/>
              <a:t>которое имеет </a:t>
            </a:r>
            <a:r>
              <a:rPr lang="ru-RU" sz="2000" dirty="0" smtClean="0"/>
              <a:t>только форму </a:t>
            </a:r>
            <a:r>
              <a:rPr lang="ru-RU" sz="2000" dirty="0" smtClean="0"/>
              <a:t>мн.ч. Составьте с ним предложение</a:t>
            </a:r>
            <a:endParaRPr lang="ru-RU" sz="2000" dirty="0" smtClean="0"/>
          </a:p>
        </p:txBody>
      </p:sp>
      <p:sp>
        <p:nvSpPr>
          <p:cNvPr id="27651" name="Содержимое 2"/>
          <p:cNvSpPr>
            <a:spLocks noGrp="1"/>
          </p:cNvSpPr>
          <p:nvPr>
            <p:ph idx="1"/>
          </p:nvPr>
        </p:nvSpPr>
        <p:spPr>
          <a:xfrm>
            <a:off x="457200" y="2071678"/>
            <a:ext cx="8229600" cy="4054485"/>
          </a:xfrm>
        </p:spPr>
        <p:txBody>
          <a:bodyPr/>
          <a:lstStyle/>
          <a:p>
            <a:endParaRPr lang="ru-RU" dirty="0" smtClean="0"/>
          </a:p>
        </p:txBody>
      </p:sp>
      <p:pic>
        <p:nvPicPr>
          <p:cNvPr id="27652" name="Picture 2"/>
          <p:cNvPicPr>
            <a:picLocks noChangeAspect="1" noChangeArrowheads="1"/>
          </p:cNvPicPr>
          <p:nvPr/>
        </p:nvPicPr>
        <p:blipFill>
          <a:blip r:embed="rId2"/>
          <a:srcRect/>
          <a:stretch>
            <a:fillRect/>
          </a:stretch>
        </p:blipFill>
        <p:spPr bwMode="auto">
          <a:xfrm>
            <a:off x="642910" y="1643050"/>
            <a:ext cx="7858125" cy="450056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594"/>
          </a:xfrm>
        </p:spPr>
        <p:txBody>
          <a:bodyPr>
            <a:normAutofit/>
          </a:bodyPr>
          <a:lstStyle/>
          <a:p>
            <a:r>
              <a:rPr lang="ru-RU" sz="2400" dirty="0" smtClean="0">
                <a:latin typeface="+mn-lt"/>
              </a:rPr>
              <a:t>Практикум</a:t>
            </a:r>
            <a:endParaRPr lang="ru-RU" sz="2400" dirty="0">
              <a:latin typeface="+mn-lt"/>
            </a:endParaRPr>
          </a:p>
        </p:txBody>
      </p:sp>
      <p:sp>
        <p:nvSpPr>
          <p:cNvPr id="3" name="Содержимое 2"/>
          <p:cNvSpPr>
            <a:spLocks noGrp="1"/>
          </p:cNvSpPr>
          <p:nvPr>
            <p:ph idx="1"/>
          </p:nvPr>
        </p:nvSpPr>
        <p:spPr>
          <a:xfrm>
            <a:off x="457200" y="857232"/>
            <a:ext cx="8229600" cy="5268931"/>
          </a:xfrm>
        </p:spPr>
        <p:txBody>
          <a:bodyPr>
            <a:normAutofit fontScale="85000" lnSpcReduction="20000"/>
          </a:bodyPr>
          <a:lstStyle/>
          <a:p>
            <a:r>
              <a:rPr lang="ru-RU" dirty="0" smtClean="0"/>
              <a:t>Станция «Корень»</a:t>
            </a:r>
            <a:r>
              <a:rPr lang="ru-RU" dirty="0" smtClean="0"/>
              <a:t> </a:t>
            </a:r>
            <a:r>
              <a:rPr lang="ru-RU" dirty="0" smtClean="0"/>
              <a:t>                                                                 1.Просмотрите </a:t>
            </a:r>
            <a:r>
              <a:rPr lang="ru-RU" dirty="0" smtClean="0"/>
              <a:t>ваши памятки по корням с чередующимися гласными </a:t>
            </a:r>
            <a:r>
              <a:rPr lang="ru-RU" dirty="0" err="1" smtClean="0"/>
              <a:t>а-о</a:t>
            </a:r>
            <a:r>
              <a:rPr lang="ru-RU" dirty="0" smtClean="0"/>
              <a:t>                                                                                  </a:t>
            </a:r>
            <a:r>
              <a:rPr lang="ru-RU" dirty="0" smtClean="0"/>
              <a:t>2.Распределите </a:t>
            </a:r>
            <a:r>
              <a:rPr lang="ru-RU" dirty="0" smtClean="0"/>
              <a:t>слова с чередующимися гласными в корне в таблицу на маршрутных листах</a:t>
            </a:r>
            <a:r>
              <a:rPr lang="ru-RU" dirty="0" smtClean="0"/>
              <a:t>.                3.Выделите </a:t>
            </a:r>
            <a:r>
              <a:rPr lang="ru-RU" dirty="0" smtClean="0"/>
              <a:t>орфограмму</a:t>
            </a:r>
          </a:p>
          <a:p>
            <a:r>
              <a:rPr lang="ru-RU" dirty="0" smtClean="0"/>
              <a:t>Растение, росток, прилагательное, изложение,  зори, Ростовщик, </a:t>
            </a:r>
            <a:r>
              <a:rPr lang="ru-RU" dirty="0" err="1" smtClean="0"/>
              <a:t>выросли,загоралась</a:t>
            </a:r>
            <a:r>
              <a:rPr lang="ru-RU" dirty="0" smtClean="0"/>
              <a:t>,  расположиться, догорали. Поклонилась, проскочили, скачи, </a:t>
            </a:r>
            <a:r>
              <a:rPr lang="ru-RU" dirty="0" err="1" smtClean="0"/>
              <a:t>зарянка</a:t>
            </a:r>
            <a:r>
              <a:rPr lang="ru-RU" dirty="0" smtClean="0"/>
              <a:t>, зоревать, </a:t>
            </a:r>
            <a:r>
              <a:rPr lang="ru-RU" dirty="0" err="1" smtClean="0"/>
              <a:t>пригореть,зарница</a:t>
            </a:r>
            <a:r>
              <a:rPr lang="ru-RU" dirty="0" smtClean="0"/>
              <a:t>, выскакивать, склонение, предлагать, возраст, отрасль, слагаемое,  заросли, </a:t>
            </a:r>
            <a:r>
              <a:rPr lang="ru-RU" dirty="0" err="1" smtClean="0"/>
              <a:t>водоросли,росточек,выращу</a:t>
            </a:r>
            <a:r>
              <a:rPr lang="ru-RU" dirty="0" smtClean="0"/>
              <a:t>, подросли, касаться, </a:t>
            </a:r>
            <a:r>
              <a:rPr lang="ru-RU" dirty="0" err="1" smtClean="0"/>
              <a:t>наклониться,раскланяться</a:t>
            </a:r>
            <a:r>
              <a:rPr lang="ru-RU" dirty="0" smtClean="0"/>
              <a:t>, загорать, сгореть, пригорело</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467544" y="476672"/>
            <a:ext cx="8064896" cy="792088"/>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3600" b="0" i="0" u="none" strike="noStrike" kern="1200" cap="none" spc="0" normalizeH="0" baseline="0" noProof="0" dirty="0">
              <a:ln>
                <a:noFill/>
              </a:ln>
              <a:solidFill>
                <a:srgbClr val="C00000"/>
              </a:solidFill>
              <a:effectLst/>
              <a:uLnTx/>
              <a:uFillTx/>
              <a:latin typeface="Times New Roman" pitchFamily="18" charset="0"/>
              <a:ea typeface="+mj-ea"/>
              <a:cs typeface="Times New Roman" pitchFamily="18" charset="0"/>
            </a:endParaRPr>
          </a:p>
        </p:txBody>
      </p:sp>
      <p:sp>
        <p:nvSpPr>
          <p:cNvPr id="4" name="Заголовок 3"/>
          <p:cNvSpPr>
            <a:spLocks noGrp="1"/>
          </p:cNvSpPr>
          <p:nvPr>
            <p:ph type="title"/>
          </p:nvPr>
        </p:nvSpPr>
        <p:spPr>
          <a:xfrm>
            <a:off x="457200" y="274638"/>
            <a:ext cx="8229600" cy="2011354"/>
          </a:xfrm>
        </p:spPr>
        <p:txBody>
          <a:bodyPr>
            <a:noAutofit/>
          </a:bodyPr>
          <a:lstStyle/>
          <a:p>
            <a:r>
              <a:rPr lang="ru-RU" sz="2000" dirty="0" smtClean="0"/>
              <a:t>Познакомьтесь самостоятельно со следующей группой слов</a:t>
            </a:r>
            <a:r>
              <a:rPr lang="ru-RU" sz="2000" dirty="0" smtClean="0"/>
              <a:t>:                   </a:t>
            </a:r>
            <a:r>
              <a:rPr lang="ru-RU" sz="2000" dirty="0" smtClean="0"/>
              <a:t>что вы заметили? Сделайте вывод, от чего зависит написание чередующихся </a:t>
            </a:r>
            <a:r>
              <a:rPr lang="ru-RU" sz="2000" dirty="0" smtClean="0"/>
              <a:t>А-О </a:t>
            </a:r>
            <a:r>
              <a:rPr lang="ru-RU" sz="2000" dirty="0" smtClean="0"/>
              <a:t>в корнях –мак- мок-, -</a:t>
            </a:r>
            <a:r>
              <a:rPr lang="ru-RU" sz="2000" dirty="0" err="1" smtClean="0"/>
              <a:t>равн-ровн</a:t>
            </a:r>
            <a:r>
              <a:rPr lang="ru-RU" sz="2000" dirty="0" smtClean="0"/>
              <a:t>-? </a:t>
            </a:r>
            <a:r>
              <a:rPr lang="ru-RU" sz="2000" dirty="0" smtClean="0"/>
              <a:t>                           </a:t>
            </a:r>
            <a:r>
              <a:rPr lang="ru-RU" sz="2400" b="1" i="1" dirty="0" smtClean="0"/>
              <a:t>4-я </a:t>
            </a:r>
            <a:r>
              <a:rPr lang="ru-RU" sz="2400" b="1" i="1" dirty="0" err="1" smtClean="0"/>
              <a:t>группа.Написание</a:t>
            </a:r>
            <a:r>
              <a:rPr lang="ru-RU" sz="2400" b="1" i="1" dirty="0" smtClean="0"/>
              <a:t> </a:t>
            </a:r>
            <a:r>
              <a:rPr lang="ru-RU" sz="2400" b="1" i="1" dirty="0" smtClean="0"/>
              <a:t>гласной в корне зависит </a:t>
            </a:r>
            <a:r>
              <a:rPr lang="ru-RU" sz="2400" b="1" i="1" dirty="0" smtClean="0"/>
              <a:t>                                 </a:t>
            </a:r>
            <a:r>
              <a:rPr lang="ru-RU" sz="2400" b="1" i="1" u="sng" dirty="0" smtClean="0"/>
              <a:t>от </a:t>
            </a:r>
            <a:r>
              <a:rPr lang="ru-RU" sz="2400" b="1" i="1" u="sng" dirty="0" smtClean="0"/>
              <a:t>значения </a:t>
            </a:r>
            <a:r>
              <a:rPr lang="ru-RU" sz="2400" b="1" i="1" u="sng" dirty="0" smtClean="0"/>
              <a:t>слова . Дополните таблицу!!</a:t>
            </a:r>
            <a:r>
              <a:rPr lang="ru-RU" sz="2800" dirty="0" smtClean="0"/>
              <a:t/>
            </a:r>
            <a:br>
              <a:rPr lang="ru-RU" sz="2800" dirty="0" smtClean="0"/>
            </a:br>
            <a:endParaRPr lang="ru-RU" sz="2800" dirty="0"/>
          </a:p>
        </p:txBody>
      </p:sp>
      <p:pic>
        <p:nvPicPr>
          <p:cNvPr id="6" name="Содержимое 5" descr="23-2.jpg"/>
          <p:cNvPicPr>
            <a:picLocks noGrp="1" noChangeAspect="1"/>
          </p:cNvPicPr>
          <p:nvPr>
            <p:ph idx="1"/>
          </p:nvPr>
        </p:nvPicPr>
        <p:blipFill>
          <a:blip r:embed="rId2" cstate="print"/>
          <a:stretch>
            <a:fillRect/>
          </a:stretch>
        </p:blipFill>
        <p:spPr>
          <a:xfrm>
            <a:off x="6286512" y="1928802"/>
            <a:ext cx="2173919" cy="1785950"/>
          </a:xfrm>
        </p:spPr>
      </p:pic>
      <p:graphicFrame>
        <p:nvGraphicFramePr>
          <p:cNvPr id="7" name="Таблица 6"/>
          <p:cNvGraphicFramePr>
            <a:graphicFrameLocks noGrp="1"/>
          </p:cNvGraphicFramePr>
          <p:nvPr/>
        </p:nvGraphicFramePr>
        <p:xfrm>
          <a:off x="1547663" y="3857628"/>
          <a:ext cx="6072336" cy="1928826"/>
        </p:xfrm>
        <a:graphic>
          <a:graphicData uri="http://schemas.openxmlformats.org/drawingml/2006/table">
            <a:tbl>
              <a:tblPr/>
              <a:tblGrid>
                <a:gridCol w="3024336"/>
                <a:gridCol w="3048000"/>
              </a:tblGrid>
              <a:tr h="1928826">
                <a:tc>
                  <a:txBody>
                    <a:bodyPr/>
                    <a:lstStyle/>
                    <a:p>
                      <a:pPr algn="ctr"/>
                      <a:r>
                        <a:rPr lang="ru-RU" sz="2000" b="1" i="1" dirty="0">
                          <a:solidFill>
                            <a:srgbClr val="000000"/>
                          </a:solidFill>
                          <a:latin typeface="arial"/>
                        </a:rPr>
                        <a:t>-</a:t>
                      </a:r>
                      <a:r>
                        <a:rPr lang="ru-RU" sz="2000" b="1" i="1" dirty="0" err="1">
                          <a:solidFill>
                            <a:srgbClr val="000000"/>
                          </a:solidFill>
                          <a:latin typeface="arial"/>
                        </a:rPr>
                        <a:t>равн</a:t>
                      </a:r>
                      <a:r>
                        <a:rPr lang="ru-RU" sz="2000" b="1" i="1" dirty="0">
                          <a:solidFill>
                            <a:srgbClr val="000000"/>
                          </a:solidFill>
                          <a:latin typeface="arial"/>
                        </a:rPr>
                        <a:t>-</a:t>
                      </a:r>
                      <a:r>
                        <a:rPr lang="ru-RU" sz="2000" b="1" i="0" dirty="0">
                          <a:solidFill>
                            <a:srgbClr val="000000"/>
                          </a:solidFill>
                          <a:latin typeface="arial"/>
                        </a:rPr>
                        <a:t> – пишется в словах, означающих равенство:</a:t>
                      </a:r>
                    </a:p>
                    <a:p>
                      <a:pPr algn="ctr"/>
                      <a:r>
                        <a:rPr lang="ru-RU" sz="2000" b="1" i="1" dirty="0">
                          <a:solidFill>
                            <a:srgbClr val="000000"/>
                          </a:solidFill>
                          <a:latin typeface="arial"/>
                        </a:rPr>
                        <a:t>Реши уравнение.</a:t>
                      </a:r>
                      <a:endParaRPr lang="ru-RU" sz="2000" b="1" i="0" dirty="0">
                        <a:solidFill>
                          <a:srgbClr val="000000"/>
                        </a:solidFill>
                        <a:latin typeface="arial"/>
                      </a:endParaRPr>
                    </a:p>
                  </a:txBody>
                  <a:tcPr marL="28575" marR="28575" marT="28575" marB="28575">
                    <a:lnL>
                      <a:noFill/>
                    </a:lnL>
                    <a:lnR>
                      <a:noFill/>
                    </a:lnR>
                    <a:lnT>
                      <a:noFill/>
                    </a:lnT>
                    <a:lnB>
                      <a:noFill/>
                    </a:lnB>
                    <a:solidFill>
                      <a:srgbClr val="FFFFFF"/>
                    </a:solidFill>
                  </a:tcPr>
                </a:tc>
                <a:tc>
                  <a:txBody>
                    <a:bodyPr/>
                    <a:lstStyle/>
                    <a:p>
                      <a:pPr algn="ctr"/>
                      <a:r>
                        <a:rPr lang="ru-RU" sz="2000" b="1" i="1" dirty="0">
                          <a:solidFill>
                            <a:srgbClr val="000000"/>
                          </a:solidFill>
                          <a:latin typeface="arial"/>
                        </a:rPr>
                        <a:t>-</a:t>
                      </a:r>
                      <a:r>
                        <a:rPr lang="ru-RU" sz="2000" b="1" i="1" dirty="0" err="1">
                          <a:solidFill>
                            <a:srgbClr val="000000"/>
                          </a:solidFill>
                          <a:latin typeface="arial"/>
                        </a:rPr>
                        <a:t>ровн</a:t>
                      </a:r>
                      <a:r>
                        <a:rPr lang="ru-RU" sz="2000" b="1" i="1" dirty="0">
                          <a:solidFill>
                            <a:srgbClr val="000000"/>
                          </a:solidFill>
                          <a:latin typeface="arial"/>
                        </a:rPr>
                        <a:t>-</a:t>
                      </a:r>
                      <a:r>
                        <a:rPr lang="ru-RU" sz="2000" b="1" i="0" dirty="0">
                          <a:solidFill>
                            <a:srgbClr val="000000"/>
                          </a:solidFill>
                          <a:latin typeface="arial"/>
                        </a:rPr>
                        <a:t> </a:t>
                      </a:r>
                      <a:r>
                        <a:rPr lang="ru-RU" sz="2000" b="1" i="0" dirty="0" smtClean="0">
                          <a:solidFill>
                            <a:srgbClr val="000000"/>
                          </a:solidFill>
                          <a:latin typeface="arial"/>
                        </a:rPr>
                        <a:t> – </a:t>
                      </a:r>
                      <a:r>
                        <a:rPr lang="ru-RU" sz="2000" b="1" i="0" dirty="0">
                          <a:solidFill>
                            <a:srgbClr val="000000"/>
                          </a:solidFill>
                          <a:latin typeface="arial"/>
                        </a:rPr>
                        <a:t>в словах, означающих что-то ровное, т.е. гладкое:</a:t>
                      </a:r>
                    </a:p>
                    <a:p>
                      <a:pPr algn="ctr"/>
                      <a:r>
                        <a:rPr lang="ru-RU" sz="2000" b="1" i="1" dirty="0">
                          <a:solidFill>
                            <a:srgbClr val="000000"/>
                          </a:solidFill>
                          <a:latin typeface="arial"/>
                        </a:rPr>
                        <a:t>Разровняй складочки.</a:t>
                      </a:r>
                      <a:endParaRPr lang="ru-RU" sz="2000" b="1" i="0" dirty="0">
                        <a:solidFill>
                          <a:srgbClr val="000000"/>
                        </a:solidFill>
                        <a:latin typeface="arial"/>
                      </a:endParaRPr>
                    </a:p>
                  </a:txBody>
                  <a:tcPr marL="28575" marR="28575" marT="28575" marB="28575">
                    <a:lnL>
                      <a:noFill/>
                    </a:lnL>
                    <a:lnR>
                      <a:noFill/>
                    </a:lnR>
                    <a:lnT>
                      <a:noFill/>
                    </a:lnT>
                    <a:lnB>
                      <a:noFill/>
                    </a:lnB>
                    <a:solidFill>
                      <a:srgbClr val="FFFFFF"/>
                    </a:solidFill>
                  </a:tcPr>
                </a:tc>
              </a:tr>
            </a:tbl>
          </a:graphicData>
        </a:graphic>
      </p:graphicFrame>
      <p:sp>
        <p:nvSpPr>
          <p:cNvPr id="8" name="Прямоугольник 7"/>
          <p:cNvSpPr/>
          <p:nvPr/>
        </p:nvSpPr>
        <p:spPr>
          <a:xfrm>
            <a:off x="1000100" y="2285993"/>
            <a:ext cx="5143536" cy="646331"/>
          </a:xfrm>
          <a:prstGeom prst="rect">
            <a:avLst/>
          </a:prstGeom>
        </p:spPr>
        <p:txBody>
          <a:bodyPr wrap="square">
            <a:spAutoFit/>
          </a:bodyPr>
          <a:lstStyle/>
          <a:p>
            <a:r>
              <a:rPr lang="ru-RU" b="1" dirty="0" smtClean="0"/>
              <a:t>-Макать </a:t>
            </a:r>
            <a:r>
              <a:rPr lang="ru-RU" b="1" dirty="0" smtClean="0"/>
              <a:t>в сметану. Обмакнуть в мед,                                                                                 </a:t>
            </a:r>
            <a:r>
              <a:rPr lang="ru-RU" b="1" dirty="0" smtClean="0"/>
              <a:t>-Промокать </a:t>
            </a:r>
            <a:r>
              <a:rPr lang="ru-RU" b="1" dirty="0" smtClean="0"/>
              <a:t>от дождя, промокашка</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467544" y="476672"/>
            <a:ext cx="8064896" cy="792088"/>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3600" b="0" i="0" u="none" strike="noStrike" kern="1200" cap="none" spc="0" normalizeH="0" baseline="0" noProof="0" dirty="0">
              <a:ln>
                <a:noFill/>
              </a:ln>
              <a:solidFill>
                <a:srgbClr val="C00000"/>
              </a:solidFill>
              <a:effectLst/>
              <a:uLnTx/>
              <a:uFillTx/>
              <a:latin typeface="Times New Roman" pitchFamily="18" charset="0"/>
              <a:ea typeface="+mj-ea"/>
              <a:cs typeface="Times New Roman" pitchFamily="18" charset="0"/>
            </a:endParaRPr>
          </a:p>
        </p:txBody>
      </p:sp>
      <p:sp>
        <p:nvSpPr>
          <p:cNvPr id="4" name="Заголовок 3"/>
          <p:cNvSpPr>
            <a:spLocks noGrp="1"/>
          </p:cNvSpPr>
          <p:nvPr>
            <p:ph type="title"/>
          </p:nvPr>
        </p:nvSpPr>
        <p:spPr/>
        <p:txBody>
          <a:bodyPr>
            <a:normAutofit fontScale="90000"/>
          </a:bodyPr>
          <a:lstStyle/>
          <a:p>
            <a:r>
              <a:rPr lang="ru-RU" b="1" dirty="0" smtClean="0"/>
              <a:t>Исключения:</a:t>
            </a:r>
            <a:r>
              <a:rPr lang="ru-RU" dirty="0" smtClean="0"/>
              <a:t/>
            </a:r>
            <a:br>
              <a:rPr lang="ru-RU" dirty="0" smtClean="0"/>
            </a:br>
            <a:endParaRPr lang="ru-RU" dirty="0"/>
          </a:p>
        </p:txBody>
      </p:sp>
      <p:sp>
        <p:nvSpPr>
          <p:cNvPr id="5" name="Содержимое 4"/>
          <p:cNvSpPr>
            <a:spLocks noGrp="1"/>
          </p:cNvSpPr>
          <p:nvPr>
            <p:ph idx="1"/>
          </p:nvPr>
        </p:nvSpPr>
        <p:spPr>
          <a:xfrm>
            <a:off x="457200" y="980729"/>
            <a:ext cx="8229600" cy="4104456"/>
          </a:xfrm>
        </p:spPr>
        <p:txBody>
          <a:bodyPr/>
          <a:lstStyle/>
          <a:p>
            <a:r>
              <a:rPr lang="ru-RU" b="1" i="1" dirty="0" smtClean="0"/>
              <a:t>р</a:t>
            </a:r>
            <a:r>
              <a:rPr lang="ru-RU" b="1" i="1" dirty="0" smtClean="0">
                <a:solidFill>
                  <a:srgbClr val="FF0000"/>
                </a:solidFill>
              </a:rPr>
              <a:t>а</a:t>
            </a:r>
            <a:r>
              <a:rPr lang="ru-RU" b="1" i="1" dirty="0" smtClean="0"/>
              <a:t>внина</a:t>
            </a:r>
            <a:r>
              <a:rPr lang="ru-RU" b="1" dirty="0" smtClean="0"/>
              <a:t> (это </a:t>
            </a:r>
            <a:r>
              <a:rPr lang="ru-RU" b="1" i="1" dirty="0" smtClean="0"/>
              <a:t>ровное,</a:t>
            </a:r>
            <a:r>
              <a:rPr lang="ru-RU" b="1" dirty="0" smtClean="0"/>
              <a:t> а не </a:t>
            </a:r>
            <a:r>
              <a:rPr lang="ru-RU" b="1" i="1" dirty="0" smtClean="0"/>
              <a:t>равное</a:t>
            </a:r>
            <a:r>
              <a:rPr lang="ru-RU" b="1" dirty="0" smtClean="0"/>
              <a:t> чему-то место, но пишется </a:t>
            </a:r>
            <a:r>
              <a:rPr lang="ru-RU" b="1" i="1" dirty="0" smtClean="0"/>
              <a:t>-а-</a:t>
            </a:r>
            <a:r>
              <a:rPr lang="ru-RU" b="1" dirty="0" smtClean="0"/>
              <a:t>).</a:t>
            </a:r>
          </a:p>
          <a:p>
            <a:r>
              <a:rPr lang="ru-RU" b="1" i="1" dirty="0" smtClean="0"/>
              <a:t>Равняйсь!</a:t>
            </a:r>
            <a:r>
              <a:rPr lang="ru-RU" b="1" dirty="0" smtClean="0"/>
              <a:t> (Команда в строю – встать </a:t>
            </a:r>
            <a:r>
              <a:rPr lang="ru-RU" b="1" i="1" dirty="0" smtClean="0"/>
              <a:t>ровно</a:t>
            </a:r>
            <a:r>
              <a:rPr lang="ru-RU" b="1" dirty="0" smtClean="0"/>
              <a:t>),</a:t>
            </a:r>
          </a:p>
          <a:p>
            <a:r>
              <a:rPr lang="ru-RU" b="1" i="1" dirty="0" smtClean="0"/>
              <a:t>уровень</a:t>
            </a:r>
            <a:r>
              <a:rPr lang="ru-RU" b="1" dirty="0" smtClean="0"/>
              <a:t> (отметка, </a:t>
            </a:r>
            <a:r>
              <a:rPr lang="ru-RU" b="1" i="1" dirty="0" smtClean="0"/>
              <a:t>равная</a:t>
            </a:r>
            <a:r>
              <a:rPr lang="ru-RU" b="1" dirty="0" smtClean="0"/>
              <a:t> какому-то значению),</a:t>
            </a:r>
          </a:p>
          <a:p>
            <a:r>
              <a:rPr lang="ru-RU" b="1" i="1" dirty="0" smtClean="0"/>
              <a:t>      поровну</a:t>
            </a:r>
            <a:r>
              <a:rPr lang="ru-RU" b="1" dirty="0" smtClean="0"/>
              <a:t> (на </a:t>
            </a:r>
            <a:r>
              <a:rPr lang="ru-RU" b="1" i="1" dirty="0" smtClean="0"/>
              <a:t>равные</a:t>
            </a:r>
            <a:r>
              <a:rPr lang="ru-RU" b="1" dirty="0" smtClean="0"/>
              <a:t> доли).</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467544" y="476672"/>
            <a:ext cx="8064896" cy="792088"/>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3600" b="0" i="0" u="none" strike="noStrike" kern="1200" cap="none" spc="0" normalizeH="0" baseline="0" noProof="0" dirty="0">
              <a:ln>
                <a:noFill/>
              </a:ln>
              <a:solidFill>
                <a:srgbClr val="C00000"/>
              </a:solidFill>
              <a:effectLst/>
              <a:uLnTx/>
              <a:uFillTx/>
              <a:latin typeface="Times New Roman" pitchFamily="18" charset="0"/>
              <a:ea typeface="+mj-ea"/>
              <a:cs typeface="Times New Roman" pitchFamily="18" charset="0"/>
            </a:endParaRPr>
          </a:p>
        </p:txBody>
      </p:sp>
      <p:sp>
        <p:nvSpPr>
          <p:cNvPr id="7" name="Заголовок 6"/>
          <p:cNvSpPr>
            <a:spLocks noGrp="1"/>
          </p:cNvSpPr>
          <p:nvPr>
            <p:ph type="title"/>
          </p:nvPr>
        </p:nvSpPr>
        <p:spPr>
          <a:xfrm>
            <a:off x="457200" y="274638"/>
            <a:ext cx="8229600" cy="1439850"/>
          </a:xfrm>
        </p:spPr>
        <p:txBody>
          <a:bodyPr>
            <a:normAutofit/>
          </a:bodyPr>
          <a:lstStyle/>
          <a:p>
            <a:r>
              <a:rPr lang="ru-RU" sz="2800" b="1" dirty="0" smtClean="0">
                <a:latin typeface="+mn-lt"/>
              </a:rPr>
              <a:t> </a:t>
            </a:r>
            <a:br>
              <a:rPr lang="ru-RU" sz="2800" b="1" dirty="0" smtClean="0">
                <a:latin typeface="+mn-lt"/>
              </a:rPr>
            </a:br>
            <a:r>
              <a:rPr lang="ru-RU" sz="2800" b="1" dirty="0" smtClean="0">
                <a:latin typeface="+mn-lt"/>
              </a:rPr>
              <a:t>Вспомните </a:t>
            </a:r>
            <a:r>
              <a:rPr lang="ru-RU" sz="2800" b="1" dirty="0" smtClean="0">
                <a:latin typeface="+mn-lt"/>
              </a:rPr>
              <a:t>правописание приставок на –</a:t>
            </a:r>
            <a:r>
              <a:rPr lang="ru-RU" sz="2800" b="1" dirty="0" err="1" smtClean="0">
                <a:latin typeface="+mn-lt"/>
              </a:rPr>
              <a:t>з,-с</a:t>
            </a:r>
            <a:r>
              <a:rPr lang="ru-RU" sz="2800" b="1" dirty="0" smtClean="0">
                <a:latin typeface="+mn-lt"/>
              </a:rPr>
              <a:t>.</a:t>
            </a:r>
            <a:br>
              <a:rPr lang="ru-RU" sz="2800" b="1" dirty="0" smtClean="0">
                <a:latin typeface="+mn-lt"/>
              </a:rPr>
            </a:br>
            <a:r>
              <a:rPr lang="ru-RU" sz="2800" b="1" dirty="0" smtClean="0">
                <a:latin typeface="+mn-lt"/>
              </a:rPr>
              <a:t>Выделите цветом </a:t>
            </a:r>
            <a:r>
              <a:rPr lang="ru-RU" sz="2800" dirty="0" smtClean="0">
                <a:latin typeface="+mn-lt"/>
              </a:rPr>
              <a:t>4-ое лишнее слово</a:t>
            </a:r>
            <a:endParaRPr lang="ru-RU" sz="2800" dirty="0">
              <a:latin typeface="+mn-lt"/>
            </a:endParaRPr>
          </a:p>
        </p:txBody>
      </p:sp>
      <p:sp>
        <p:nvSpPr>
          <p:cNvPr id="8" name="Содержимое 7"/>
          <p:cNvSpPr>
            <a:spLocks noGrp="1"/>
          </p:cNvSpPr>
          <p:nvPr>
            <p:ph idx="1"/>
          </p:nvPr>
        </p:nvSpPr>
        <p:spPr>
          <a:xfrm>
            <a:off x="457200" y="1928802"/>
            <a:ext cx="8229600" cy="4197361"/>
          </a:xfrm>
        </p:spPr>
        <p:txBody>
          <a:bodyPr/>
          <a:lstStyle/>
          <a:p>
            <a:r>
              <a:rPr lang="ru-RU" dirty="0" smtClean="0"/>
              <a:t>Разбить, растаять, </a:t>
            </a:r>
            <a:r>
              <a:rPr lang="ru-RU" dirty="0" smtClean="0"/>
              <a:t>бесшумный, бесценный</a:t>
            </a:r>
          </a:p>
          <a:p>
            <a:r>
              <a:rPr lang="ru-RU" dirty="0" smtClean="0"/>
              <a:t>Безбрежный, бездельник, вскинуть, сбить</a:t>
            </a:r>
          </a:p>
          <a:p>
            <a:r>
              <a:rPr lang="ru-RU" dirty="0" smtClean="0"/>
              <a:t>Взмыть</a:t>
            </a:r>
            <a:r>
              <a:rPr lang="ru-RU" dirty="0" smtClean="0"/>
              <a:t>, вспылить, вскинуть, встряхнуть, </a:t>
            </a:r>
          </a:p>
          <a:p>
            <a:r>
              <a:rPr lang="ru-RU" dirty="0" smtClean="0"/>
              <a:t>Сгиб, здесь, здание, здоровье</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785818"/>
          </a:xfrm>
        </p:spPr>
        <p:txBody>
          <a:bodyPr>
            <a:noAutofit/>
          </a:bodyPr>
          <a:lstStyle/>
          <a:p>
            <a:r>
              <a:rPr lang="ru-RU" sz="2800" dirty="0" smtClean="0">
                <a:latin typeface="+mn-lt"/>
              </a:rPr>
              <a:t>Тип урока</a:t>
            </a:r>
            <a:r>
              <a:rPr lang="ru-RU" sz="2800" b="1" dirty="0" smtClean="0">
                <a:latin typeface="+mn-lt"/>
              </a:rPr>
              <a:t>:</a:t>
            </a:r>
            <a:r>
              <a:rPr lang="ru-RU" sz="2800" b="1" i="1" dirty="0" smtClean="0">
                <a:latin typeface="+mn-lt"/>
              </a:rPr>
              <a:t> урок</a:t>
            </a:r>
            <a:r>
              <a:rPr lang="ru-RU" sz="2800" b="1" i="1" dirty="0" smtClean="0"/>
              <a:t> </a:t>
            </a:r>
            <a:r>
              <a:rPr lang="ru-RU" sz="2800" i="1" dirty="0" smtClean="0"/>
              <a:t>систематизации знаний (общеметодологической направленности).</a:t>
            </a:r>
            <a:r>
              <a:rPr lang="ru-RU" sz="2800" dirty="0" smtClean="0"/>
              <a:t/>
            </a:r>
            <a:br>
              <a:rPr lang="ru-RU" sz="2800" dirty="0" smtClean="0"/>
            </a:br>
            <a:endParaRPr lang="ru-RU" sz="2800" dirty="0">
              <a:latin typeface="+mn-lt"/>
            </a:endParaRPr>
          </a:p>
        </p:txBody>
      </p:sp>
      <p:sp>
        <p:nvSpPr>
          <p:cNvPr id="3" name="Содержимое 2"/>
          <p:cNvSpPr>
            <a:spLocks noGrp="1"/>
          </p:cNvSpPr>
          <p:nvPr>
            <p:ph idx="1"/>
          </p:nvPr>
        </p:nvSpPr>
        <p:spPr>
          <a:xfrm>
            <a:off x="714348" y="1500174"/>
            <a:ext cx="7715304" cy="4525963"/>
          </a:xfrm>
        </p:spPr>
        <p:txBody>
          <a:bodyPr>
            <a:normAutofit fontScale="92500" lnSpcReduction="20000"/>
          </a:bodyPr>
          <a:lstStyle/>
          <a:p>
            <a:r>
              <a:rPr lang="ru-RU" u="sng" dirty="0" err="1" smtClean="0"/>
              <a:t>Деятельностная</a:t>
            </a:r>
            <a:r>
              <a:rPr lang="ru-RU" dirty="0" smtClean="0"/>
              <a:t> цель: формирование у учащихся способностей к структурированию и систематизации изучаемого предметного содержания и способностей к учебной деятельности.</a:t>
            </a:r>
          </a:p>
          <a:p>
            <a:r>
              <a:rPr lang="ru-RU" dirty="0" smtClean="0"/>
              <a:t>Содержательная цель: закрепление теоретических основ по теме «Имя существительное» и построение обобщённых норм учебной деятельности, а и при необходимости коррекция изученных способов  действий</a:t>
            </a: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sz="2800" dirty="0" smtClean="0"/>
              <a:t>Докажите письменно, что в словах ключик, карандашик, столик,  </a:t>
            </a:r>
            <a:r>
              <a:rPr lang="ru-RU" sz="2800" dirty="0" smtClean="0"/>
              <a:t>                                              пишется </a:t>
            </a:r>
            <a:r>
              <a:rPr lang="ru-RU" sz="2800" dirty="0" smtClean="0"/>
              <a:t>буква И </a:t>
            </a:r>
            <a:r>
              <a:rPr lang="ru-RU" sz="2800" dirty="0" smtClean="0"/>
              <a:t>в суффиксе</a:t>
            </a:r>
            <a:r>
              <a:rPr lang="ru-RU" sz="2800" dirty="0" smtClean="0"/>
              <a:t>, </a:t>
            </a:r>
            <a:r>
              <a:rPr lang="ru-RU" sz="2800" dirty="0" smtClean="0"/>
              <a:t>                                                                      а </a:t>
            </a:r>
            <a:r>
              <a:rPr lang="ru-RU" sz="2800" dirty="0" smtClean="0"/>
              <a:t>в словах чайничек, замочек, орешек-гласная Е</a:t>
            </a:r>
            <a:endParaRPr lang="ru-RU" sz="2800" dirty="0">
              <a:latin typeface="+mn-lt"/>
            </a:endParaRPr>
          </a:p>
        </p:txBody>
      </p:sp>
      <p:sp>
        <p:nvSpPr>
          <p:cNvPr id="7" name="Содержимое 6"/>
          <p:cNvSpPr>
            <a:spLocks noGrp="1"/>
          </p:cNvSpPr>
          <p:nvPr>
            <p:ph idx="1"/>
          </p:nvPr>
        </p:nvSpPr>
        <p:spPr/>
        <p:txBody>
          <a:bodyPr/>
          <a:lstStyle/>
          <a:p>
            <a:endParaRPr lang="ru-RU"/>
          </a:p>
        </p:txBody>
      </p:sp>
      <p:sp>
        <p:nvSpPr>
          <p:cNvPr id="6" name="Прямоугольник 5"/>
          <p:cNvSpPr/>
          <p:nvPr/>
        </p:nvSpPr>
        <p:spPr>
          <a:xfrm>
            <a:off x="928662" y="3071810"/>
            <a:ext cx="7358114" cy="2308324"/>
          </a:xfrm>
          <a:prstGeom prst="rect">
            <a:avLst/>
          </a:prstGeom>
        </p:spPr>
        <p:txBody>
          <a:bodyPr wrap="square">
            <a:spAutoFit/>
          </a:bodyPr>
          <a:lstStyle/>
          <a:p>
            <a:pPr lvl="0" fontAlgn="base">
              <a:spcBef>
                <a:spcPct val="0"/>
              </a:spcBef>
              <a:spcAft>
                <a:spcPct val="0"/>
              </a:spcAft>
            </a:pPr>
            <a:r>
              <a:rPr lang="ru-RU" sz="2400" b="1" dirty="0" smtClean="0">
                <a:ea typeface="Calibri" pitchFamily="34" charset="0"/>
                <a:cs typeface="Times New Roman" pitchFamily="18" charset="0"/>
              </a:rPr>
              <a:t>Выделите цветом приставки, после которых пишется буква Ы в начале корня</a:t>
            </a:r>
            <a:endParaRPr lang="ru-RU" sz="2400" b="1" dirty="0" smtClean="0">
              <a:cs typeface="Arial" pitchFamily="34" charset="0"/>
            </a:endParaRPr>
          </a:p>
          <a:p>
            <a:pPr lvl="0" eaLnBrk="0" fontAlgn="base" hangingPunct="0">
              <a:spcBef>
                <a:spcPct val="0"/>
              </a:spcBef>
              <a:spcAft>
                <a:spcPct val="0"/>
              </a:spcAft>
            </a:pPr>
            <a:r>
              <a:rPr lang="ru-RU" sz="2400" b="1" dirty="0" err="1" smtClean="0">
                <a:ea typeface="Calibri" pitchFamily="34" charset="0"/>
                <a:cs typeface="Times New Roman" pitchFamily="18" charset="0"/>
              </a:rPr>
              <a:t>Супер</a:t>
            </a:r>
            <a:r>
              <a:rPr lang="ru-RU" sz="2400" b="1" dirty="0" smtClean="0">
                <a:ea typeface="Calibri" pitchFamily="34" charset="0"/>
                <a:cs typeface="Times New Roman" pitchFamily="18" charset="0"/>
              </a:rPr>
              <a:t>, под, из, без, </a:t>
            </a:r>
            <a:r>
              <a:rPr lang="ru-RU" sz="2400" b="1" dirty="0" err="1" smtClean="0">
                <a:ea typeface="Calibri" pitchFamily="34" charset="0"/>
                <a:cs typeface="Times New Roman" pitchFamily="18" charset="0"/>
              </a:rPr>
              <a:t>дез</a:t>
            </a:r>
            <a:r>
              <a:rPr lang="ru-RU" sz="2400" b="1" dirty="0" smtClean="0">
                <a:ea typeface="Calibri" pitchFamily="34" charset="0"/>
                <a:cs typeface="Times New Roman" pitchFamily="18" charset="0"/>
              </a:rPr>
              <a:t>, сверх, контр, меж, с, вы, пере, пред.                                                </a:t>
            </a:r>
            <a:r>
              <a:rPr lang="ru-RU" sz="2400" b="1" dirty="0" smtClean="0">
                <a:ea typeface="Calibri" pitchFamily="34" charset="0"/>
                <a:cs typeface="Times New Roman" pitchFamily="18" charset="0"/>
              </a:rPr>
              <a:t>                      Приведите </a:t>
            </a:r>
            <a:r>
              <a:rPr lang="ru-RU" sz="2400" b="1" dirty="0" smtClean="0">
                <a:ea typeface="Calibri" pitchFamily="34" charset="0"/>
                <a:cs typeface="Times New Roman" pitchFamily="18" charset="0"/>
              </a:rPr>
              <a:t>примеры слов на выделенные приставки</a:t>
            </a:r>
            <a:endParaRPr lang="ru-RU" sz="2400" b="1" dirty="0" smtClean="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467544" y="476672"/>
            <a:ext cx="8064896" cy="792088"/>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3600" b="0" i="0" u="none" strike="noStrike" kern="1200" cap="none" spc="0" normalizeH="0" baseline="0" noProof="0" dirty="0">
              <a:ln>
                <a:noFill/>
              </a:ln>
              <a:solidFill>
                <a:srgbClr val="C00000"/>
              </a:solidFill>
              <a:effectLst/>
              <a:uLnTx/>
              <a:uFillTx/>
              <a:latin typeface="Times New Roman" pitchFamily="18" charset="0"/>
              <a:ea typeface="+mj-ea"/>
              <a:cs typeface="Times New Roman" pitchFamily="18" charset="0"/>
            </a:endParaRPr>
          </a:p>
        </p:txBody>
      </p:sp>
      <p:sp>
        <p:nvSpPr>
          <p:cNvPr id="4" name="Заголовок 3"/>
          <p:cNvSpPr>
            <a:spLocks noGrp="1"/>
          </p:cNvSpPr>
          <p:nvPr>
            <p:ph type="title"/>
          </p:nvPr>
        </p:nvSpPr>
        <p:spPr>
          <a:xfrm>
            <a:off x="457200" y="274638"/>
            <a:ext cx="8229600" cy="2297106"/>
          </a:xfrm>
        </p:spPr>
        <p:txBody>
          <a:bodyPr>
            <a:noAutofit/>
          </a:bodyPr>
          <a:lstStyle/>
          <a:p>
            <a:r>
              <a:rPr lang="ru-RU" sz="2800" b="1" dirty="0" smtClean="0">
                <a:latin typeface="+mn-lt"/>
              </a:rPr>
              <a:t>Распределите слова </a:t>
            </a:r>
            <a:r>
              <a:rPr lang="ru-RU" sz="2800" dirty="0" smtClean="0">
                <a:latin typeface="+mn-lt"/>
              </a:rPr>
              <a:t>в таблицу «</a:t>
            </a:r>
            <a:r>
              <a:rPr lang="ru-RU" sz="2800" dirty="0" err="1" smtClean="0">
                <a:latin typeface="+mn-lt"/>
              </a:rPr>
              <a:t>О-е</a:t>
            </a:r>
            <a:r>
              <a:rPr lang="ru-RU" sz="2800" dirty="0" smtClean="0">
                <a:latin typeface="+mn-lt"/>
              </a:rPr>
              <a:t> после шипящих в корне, суффиксе, окончании» </a:t>
            </a:r>
            <a:br>
              <a:rPr lang="ru-RU" sz="2800" dirty="0" smtClean="0">
                <a:latin typeface="+mn-lt"/>
              </a:rPr>
            </a:br>
            <a:r>
              <a:rPr lang="ru-RU" sz="2800" dirty="0" smtClean="0">
                <a:latin typeface="+mn-lt"/>
              </a:rPr>
              <a:t>Шоссе, шорох, шел, расческа, расчет, щечка, челка, шелк, </a:t>
            </a:r>
            <a:r>
              <a:rPr lang="ru-RU" sz="2800" dirty="0" err="1" smtClean="0">
                <a:latin typeface="+mn-lt"/>
              </a:rPr>
              <a:t>пчелы,крючок</a:t>
            </a:r>
            <a:r>
              <a:rPr lang="ru-RU" sz="2800" dirty="0" smtClean="0">
                <a:latin typeface="+mn-lt"/>
              </a:rPr>
              <a:t>, петушок, </a:t>
            </a:r>
            <a:r>
              <a:rPr lang="ru-RU" sz="2800" dirty="0" smtClean="0">
                <a:latin typeface="+mn-lt"/>
              </a:rPr>
              <a:t>мешок, </a:t>
            </a:r>
            <a:r>
              <a:rPr lang="ru-RU" sz="2800" dirty="0" smtClean="0">
                <a:latin typeface="+mn-lt"/>
              </a:rPr>
              <a:t>медвежонок,</a:t>
            </a:r>
            <a:br>
              <a:rPr lang="ru-RU" sz="2800" dirty="0" smtClean="0">
                <a:latin typeface="+mn-lt"/>
              </a:rPr>
            </a:br>
            <a:r>
              <a:rPr lang="ru-RU" sz="2800" dirty="0" smtClean="0">
                <a:latin typeface="+mn-lt"/>
              </a:rPr>
              <a:t>с </a:t>
            </a:r>
            <a:r>
              <a:rPr lang="ru-RU" sz="2800" dirty="0" smtClean="0">
                <a:latin typeface="+mn-lt"/>
              </a:rPr>
              <a:t>камышом, стрижом, за рубежом</a:t>
            </a:r>
            <a:endParaRPr lang="ru-RU" sz="2800" dirty="0">
              <a:latin typeface="+mn-lt"/>
            </a:endParaRPr>
          </a:p>
        </p:txBody>
      </p:sp>
      <p:sp>
        <p:nvSpPr>
          <p:cNvPr id="5" name="Содержимое 4"/>
          <p:cNvSpPr>
            <a:spLocks noGrp="1"/>
          </p:cNvSpPr>
          <p:nvPr>
            <p:ph idx="1"/>
          </p:nvPr>
        </p:nvSpPr>
        <p:spPr>
          <a:xfrm>
            <a:off x="467544" y="2786058"/>
            <a:ext cx="8229600" cy="2764041"/>
          </a:xfrm>
        </p:spPr>
        <p:txBody>
          <a:bodyPr>
            <a:normAutofit/>
          </a:bodyPr>
          <a:lstStyle/>
          <a:p>
            <a:r>
              <a:rPr lang="ru-RU" sz="2400" b="1" dirty="0" smtClean="0"/>
              <a:t>Выделите орфограмму </a:t>
            </a:r>
            <a:r>
              <a:rPr lang="ru-RU" sz="2400" dirty="0" smtClean="0"/>
              <a:t>« Ы-И после Ц», используя для примеров следующие слова</a:t>
            </a:r>
          </a:p>
          <a:p>
            <a:r>
              <a:rPr lang="ru-RU" sz="2400" dirty="0" smtClean="0"/>
              <a:t>Цилиндр, цирк, лекция, </a:t>
            </a:r>
            <a:r>
              <a:rPr lang="ru-RU" sz="2400" dirty="0" smtClean="0"/>
              <a:t>милиция, </a:t>
            </a:r>
            <a:r>
              <a:rPr lang="ru-RU" sz="2400" dirty="0" err="1" smtClean="0"/>
              <a:t>лисицын</a:t>
            </a:r>
            <a:r>
              <a:rPr lang="ru-RU" sz="2400" dirty="0" smtClean="0"/>
              <a:t>, </a:t>
            </a:r>
            <a:r>
              <a:rPr lang="ru-RU" sz="2400" dirty="0" smtClean="0"/>
              <a:t>сестрицын, </a:t>
            </a:r>
            <a:r>
              <a:rPr lang="ru-RU" sz="2400" dirty="0" smtClean="0"/>
              <a:t>у лисицы, у </a:t>
            </a:r>
            <a:r>
              <a:rPr lang="ru-RU" sz="2400" dirty="0" smtClean="0"/>
              <a:t>падчерицы, </a:t>
            </a:r>
            <a:r>
              <a:rPr lang="ru-RU" sz="2400" dirty="0" smtClean="0"/>
              <a:t>цыган….</a:t>
            </a:r>
          </a:p>
          <a:p>
            <a:endParaRPr lang="ru-RU" sz="2400" dirty="0" smtClean="0"/>
          </a:p>
          <a:p>
            <a:pPr>
              <a:buNone/>
            </a:pPr>
            <a:endParaRPr lang="ru-RU" sz="2400" dirty="0" smtClean="0"/>
          </a:p>
          <a:p>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467544" y="476672"/>
            <a:ext cx="8064896" cy="792088"/>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3600" b="0" i="0" u="none" strike="noStrike" kern="1200" cap="none" spc="0" normalizeH="0" baseline="0" noProof="0" dirty="0">
              <a:ln>
                <a:noFill/>
              </a:ln>
              <a:solidFill>
                <a:srgbClr val="C00000"/>
              </a:solidFill>
              <a:effectLst/>
              <a:uLnTx/>
              <a:uFillTx/>
              <a:latin typeface="Times New Roman" pitchFamily="18" charset="0"/>
              <a:ea typeface="+mj-ea"/>
              <a:cs typeface="Times New Roman" pitchFamily="18" charset="0"/>
            </a:endParaRPr>
          </a:p>
        </p:txBody>
      </p:sp>
      <p:sp>
        <p:nvSpPr>
          <p:cNvPr id="4" name="Заголовок 3"/>
          <p:cNvSpPr>
            <a:spLocks noGrp="1"/>
          </p:cNvSpPr>
          <p:nvPr>
            <p:ph type="title"/>
          </p:nvPr>
        </p:nvSpPr>
        <p:spPr/>
        <p:txBody>
          <a:bodyPr/>
          <a:lstStyle/>
          <a:p>
            <a:r>
              <a:rPr lang="ru-RU" dirty="0" smtClean="0"/>
              <a:t>Рефлексия</a:t>
            </a:r>
            <a:endParaRPr lang="ru-RU" dirty="0"/>
          </a:p>
        </p:txBody>
      </p:sp>
      <p:sp>
        <p:nvSpPr>
          <p:cNvPr id="5" name="Содержимое 4"/>
          <p:cNvSpPr>
            <a:spLocks noGrp="1"/>
          </p:cNvSpPr>
          <p:nvPr>
            <p:ph idx="1"/>
          </p:nvPr>
        </p:nvSpPr>
        <p:spPr/>
        <p:txBody>
          <a:bodyPr>
            <a:normAutofit fontScale="85000" lnSpcReduction="20000"/>
          </a:bodyPr>
          <a:lstStyle/>
          <a:p>
            <a:r>
              <a:rPr lang="ru-RU" dirty="0" smtClean="0"/>
              <a:t>Помог ли вам урок лучше понять тему «Имя существительное»?</a:t>
            </a:r>
          </a:p>
          <a:p>
            <a:r>
              <a:rPr lang="ru-RU" dirty="0" smtClean="0"/>
              <a:t>Какие задания вам показались интересными?</a:t>
            </a:r>
          </a:p>
          <a:p>
            <a:r>
              <a:rPr lang="ru-RU" i="1" dirty="0" smtClean="0"/>
              <a:t>Определили ли вы ваши пробелы в знаниях? </a:t>
            </a:r>
          </a:p>
          <a:p>
            <a:r>
              <a:rPr lang="ru-RU" b="1" i="1" dirty="0" smtClean="0"/>
              <a:t>Нарисуйте лесенку из трёх ступенек в своих тетрадях и оцените </a:t>
            </a:r>
            <a:r>
              <a:rPr lang="ru-RU" b="1" i="1" dirty="0" err="1" smtClean="0"/>
              <a:t>знаком+</a:t>
            </a:r>
            <a:r>
              <a:rPr lang="ru-RU" b="1" i="1" dirty="0" smtClean="0"/>
              <a:t>  ваш уровень знаний» на лесенке (3,4,5) Обоснуйте свою оценку!</a:t>
            </a:r>
          </a:p>
          <a:p>
            <a:r>
              <a:rPr lang="ru-RU" dirty="0" smtClean="0"/>
              <a:t>Вы большие молодцы! </a:t>
            </a:r>
            <a:r>
              <a:rPr lang="ru-RU" b="1" dirty="0" smtClean="0"/>
              <a:t>Я рада вашим успехам</a:t>
            </a:r>
            <a:r>
              <a:rPr lang="ru-RU" dirty="0" smtClean="0"/>
              <a:t>.</a:t>
            </a:r>
          </a:p>
          <a:p>
            <a:r>
              <a:rPr lang="ru-RU" dirty="0" smtClean="0"/>
              <a:t>Команды работали дружно и успешно. Вторую оценку за практикум получите завтра</a:t>
            </a:r>
          </a:p>
          <a:p>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467544" y="476672"/>
            <a:ext cx="8064896" cy="792088"/>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3600" b="0" i="0" u="none" strike="noStrike" kern="1200" cap="none" spc="0" normalizeH="0" baseline="0" noProof="0" dirty="0">
              <a:ln>
                <a:noFill/>
              </a:ln>
              <a:solidFill>
                <a:srgbClr val="C00000"/>
              </a:solidFill>
              <a:effectLst/>
              <a:uLnTx/>
              <a:uFillTx/>
              <a:latin typeface="Times New Roman" pitchFamily="18" charset="0"/>
              <a:ea typeface="+mj-ea"/>
              <a:cs typeface="Times New Roman" pitchFamily="18" charset="0"/>
            </a:endParaRPr>
          </a:p>
        </p:txBody>
      </p:sp>
      <p:sp>
        <p:nvSpPr>
          <p:cNvPr id="4" name="Заголовок 3"/>
          <p:cNvSpPr>
            <a:spLocks noGrp="1"/>
          </p:cNvSpPr>
          <p:nvPr>
            <p:ph type="title"/>
          </p:nvPr>
        </p:nvSpPr>
        <p:spPr/>
        <p:txBody>
          <a:bodyPr/>
          <a:lstStyle/>
          <a:p>
            <a:r>
              <a:rPr lang="ru-RU" dirty="0" smtClean="0"/>
              <a:t>Домашнее задание на выбор:</a:t>
            </a:r>
            <a:endParaRPr lang="ru-RU" dirty="0"/>
          </a:p>
        </p:txBody>
      </p:sp>
      <p:sp>
        <p:nvSpPr>
          <p:cNvPr id="5" name="Содержимое 4"/>
          <p:cNvSpPr>
            <a:spLocks noGrp="1"/>
          </p:cNvSpPr>
          <p:nvPr>
            <p:ph idx="1"/>
          </p:nvPr>
        </p:nvSpPr>
        <p:spPr/>
        <p:txBody>
          <a:bodyPr/>
          <a:lstStyle/>
          <a:p>
            <a:r>
              <a:rPr lang="ru-RU" dirty="0" smtClean="0"/>
              <a:t>Составить </a:t>
            </a:r>
            <a:r>
              <a:rPr lang="ru-RU" dirty="0" smtClean="0"/>
              <a:t>6 строк </a:t>
            </a:r>
            <a:r>
              <a:rPr lang="ru-RU" dirty="0" smtClean="0"/>
              <a:t>«4-ое лишнее» на любые правила по теме «Имя существительное» или написать сочинение миниатюру на тему: «Зима за моим окном».                                     А может быть, кто-то попробует сочинить стихотворение?!..</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357322"/>
          </a:xfrm>
        </p:spPr>
        <p:txBody>
          <a:bodyPr>
            <a:normAutofit fontScale="90000"/>
          </a:bodyPr>
          <a:lstStyle/>
          <a:p>
            <a:r>
              <a:rPr lang="ru-RU" sz="2000" dirty="0" smtClean="0"/>
              <a:t>Рассмотрите репродукции, подберите подходящие строчки из предложенных стихотворений и аргументируйте их выбор . Понравилось ли вам стихотворение и почему? Прочитайте выразительно!</a:t>
            </a:r>
            <a:br>
              <a:rPr lang="ru-RU" sz="2000" dirty="0" smtClean="0"/>
            </a:br>
            <a:endParaRPr lang="ru-RU" sz="2000" dirty="0"/>
          </a:p>
        </p:txBody>
      </p:sp>
      <p:sp>
        <p:nvSpPr>
          <p:cNvPr id="3" name="Текст 2"/>
          <p:cNvSpPr>
            <a:spLocks noGrp="1"/>
          </p:cNvSpPr>
          <p:nvPr>
            <p:ph type="body" idx="1"/>
          </p:nvPr>
        </p:nvSpPr>
        <p:spPr/>
        <p:txBody>
          <a:bodyPr>
            <a:normAutofit fontScale="25000" lnSpcReduction="20000"/>
          </a:bodyPr>
          <a:lstStyle/>
          <a:p>
            <a:endParaRPr lang="ru-RU" dirty="0" smtClean="0"/>
          </a:p>
          <a:p>
            <a:r>
              <a:rPr lang="ru-RU" sz="6400" dirty="0" smtClean="0"/>
              <a:t>                      «Зимнее утро» </a:t>
            </a:r>
          </a:p>
          <a:p>
            <a:r>
              <a:rPr lang="ru-RU" sz="6400" dirty="0" smtClean="0"/>
              <a:t>                     Савелий Камский</a:t>
            </a:r>
          </a:p>
          <a:p>
            <a:endParaRPr lang="ru-RU" dirty="0"/>
          </a:p>
        </p:txBody>
      </p:sp>
      <p:sp>
        <p:nvSpPr>
          <p:cNvPr id="4" name="Содержимое 3"/>
          <p:cNvSpPr>
            <a:spLocks noGrp="1"/>
          </p:cNvSpPr>
          <p:nvPr>
            <p:ph sz="half" idx="2"/>
          </p:nvPr>
        </p:nvSpPr>
        <p:spPr/>
        <p:txBody>
          <a:bodyPr/>
          <a:lstStyle/>
          <a:p>
            <a:endParaRPr lang="ru-RU" dirty="0"/>
          </a:p>
        </p:txBody>
      </p:sp>
      <p:sp>
        <p:nvSpPr>
          <p:cNvPr id="5" name="Текст 4"/>
          <p:cNvSpPr>
            <a:spLocks noGrp="1"/>
          </p:cNvSpPr>
          <p:nvPr>
            <p:ph type="body" sz="quarter" idx="3"/>
          </p:nvPr>
        </p:nvSpPr>
        <p:spPr/>
        <p:txBody>
          <a:bodyPr>
            <a:normAutofit fontScale="25000" lnSpcReduction="20000"/>
          </a:bodyPr>
          <a:lstStyle/>
          <a:p>
            <a:endParaRPr lang="ru-RU" dirty="0" smtClean="0"/>
          </a:p>
          <a:p>
            <a:r>
              <a:rPr lang="ru-RU" dirty="0" smtClean="0"/>
              <a:t>«                        </a:t>
            </a:r>
            <a:r>
              <a:rPr lang="ru-RU" sz="6400" dirty="0" smtClean="0"/>
              <a:t>Белая береза под моим окном»</a:t>
            </a:r>
          </a:p>
          <a:p>
            <a:r>
              <a:rPr lang="ru-RU" sz="6400" dirty="0" smtClean="0"/>
              <a:t>                    Конюхова Наталья</a:t>
            </a:r>
          </a:p>
          <a:p>
            <a:endParaRPr lang="ru-RU" dirty="0"/>
          </a:p>
        </p:txBody>
      </p:sp>
      <p:sp>
        <p:nvSpPr>
          <p:cNvPr id="6" name="Содержимое 5"/>
          <p:cNvSpPr>
            <a:spLocks noGrp="1"/>
          </p:cNvSpPr>
          <p:nvPr>
            <p:ph sz="quarter" idx="4"/>
          </p:nvPr>
        </p:nvSpPr>
        <p:spPr/>
        <p:txBody>
          <a:bodyPr/>
          <a:lstStyle/>
          <a:p>
            <a:endParaRPr lang="ru-RU"/>
          </a:p>
        </p:txBody>
      </p:sp>
      <p:pic>
        <p:nvPicPr>
          <p:cNvPr id="1026" name="Picture 2" descr="C:\Users\Пользователь\Desktop\04e70f8e7375e81.jpg"/>
          <p:cNvPicPr>
            <a:picLocks noChangeAspect="1" noChangeArrowheads="1"/>
          </p:cNvPicPr>
          <p:nvPr/>
        </p:nvPicPr>
        <p:blipFill>
          <a:blip r:embed="rId2"/>
          <a:srcRect/>
          <a:stretch>
            <a:fillRect/>
          </a:stretch>
        </p:blipFill>
        <p:spPr bwMode="auto">
          <a:xfrm>
            <a:off x="571472" y="2357430"/>
            <a:ext cx="3929090" cy="4071966"/>
          </a:xfrm>
          <a:prstGeom prst="rect">
            <a:avLst/>
          </a:prstGeom>
          <a:noFill/>
        </p:spPr>
      </p:pic>
      <p:pic>
        <p:nvPicPr>
          <p:cNvPr id="1027" name="Picture 3" descr="C:\Users\Пользователь\Desktop\белая берёза конюховой.jpg"/>
          <p:cNvPicPr>
            <a:picLocks noChangeAspect="1" noChangeArrowheads="1"/>
          </p:cNvPicPr>
          <p:nvPr/>
        </p:nvPicPr>
        <p:blipFill>
          <a:blip r:embed="rId3"/>
          <a:srcRect/>
          <a:stretch>
            <a:fillRect/>
          </a:stretch>
        </p:blipFill>
        <p:spPr bwMode="auto">
          <a:xfrm>
            <a:off x="4857752" y="2285991"/>
            <a:ext cx="3786214" cy="421484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82726"/>
          </a:xfrm>
        </p:spPr>
        <p:txBody>
          <a:bodyPr>
            <a:normAutofit fontScale="90000"/>
          </a:bodyPr>
          <a:lstStyle/>
          <a:p>
            <a:r>
              <a:rPr lang="ru-RU" sz="2000" dirty="0" smtClean="0"/>
              <a:t>Проведём небольшое исследование и докажем, что действительно имя существительное-это самая многочисленная часть речи.                        Представьте свою информацию  графически                                                                   Гипотеза: в текстах описания и в стихотворениях больше прилагательных</a:t>
            </a:r>
            <a:endParaRPr lang="ru-RU" sz="2000" dirty="0"/>
          </a:p>
        </p:txBody>
      </p:sp>
      <p:graphicFrame>
        <p:nvGraphicFramePr>
          <p:cNvPr id="5" name="Содержимое 4"/>
          <p:cNvGraphicFramePr>
            <a:graphicFrameLocks noGrp="1"/>
          </p:cNvGraphicFramePr>
          <p:nvPr>
            <p:ph sz="half" idx="1"/>
          </p:nvPr>
        </p:nvGraphicFramePr>
        <p:xfrm>
          <a:off x="457200" y="2071688"/>
          <a:ext cx="4038600" cy="414339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Содержимое 6"/>
          <p:cNvGraphicFramePr>
            <a:graphicFrameLocks noGrp="1"/>
          </p:cNvGraphicFramePr>
          <p:nvPr>
            <p:ph sz="half" idx="2"/>
          </p:nvPr>
        </p:nvGraphicFramePr>
        <p:xfrm>
          <a:off x="4648200" y="2071688"/>
          <a:ext cx="4038600" cy="405447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И.И.Шишкин «Зима». </a:t>
            </a:r>
            <a:endParaRPr lang="ru-RU" dirty="0"/>
          </a:p>
        </p:txBody>
      </p:sp>
      <p:pic>
        <p:nvPicPr>
          <p:cNvPr id="2050" name="Picture 2" descr="C:\Users\Пользователь\Desktop\s83653894.jpg"/>
          <p:cNvPicPr>
            <a:picLocks noChangeAspect="1" noChangeArrowheads="1"/>
          </p:cNvPicPr>
          <p:nvPr/>
        </p:nvPicPr>
        <p:blipFill>
          <a:blip r:embed="rId2"/>
          <a:srcRect/>
          <a:stretch>
            <a:fillRect/>
          </a:stretch>
        </p:blipFill>
        <p:spPr bwMode="auto">
          <a:xfrm>
            <a:off x="500034" y="1285860"/>
            <a:ext cx="7929618" cy="507209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a:bodyPr>
          <a:lstStyle/>
          <a:p>
            <a:r>
              <a:rPr lang="ru-RU" sz="2000" dirty="0" smtClean="0"/>
              <a:t>Сравним прозаический и поэтический тексты</a:t>
            </a:r>
            <a:endParaRPr lang="ru-RU" sz="2000" dirty="0"/>
          </a:p>
        </p:txBody>
      </p:sp>
      <p:sp>
        <p:nvSpPr>
          <p:cNvPr id="3" name="Содержимое 2"/>
          <p:cNvSpPr>
            <a:spLocks noGrp="1"/>
          </p:cNvSpPr>
          <p:nvPr>
            <p:ph sz="half" idx="1"/>
          </p:nvPr>
        </p:nvSpPr>
        <p:spPr>
          <a:xfrm>
            <a:off x="457200" y="1142984"/>
            <a:ext cx="4038600" cy="5715016"/>
          </a:xfrm>
        </p:spPr>
        <p:txBody>
          <a:bodyPr>
            <a:noAutofit/>
          </a:bodyPr>
          <a:lstStyle/>
          <a:p>
            <a:r>
              <a:rPr lang="ru-RU" sz="1800" dirty="0" smtClean="0"/>
              <a:t>На картине Шишкина «Зима» мы видим зимний лес, который изображен так реалистично, что становится немного прохладно. Белые, заснеженные деревья пригнулись под тяжестью груза, а отдельные деревья даже упали, не выдержав такого роскошного снежного убранства. Снег укрыл весь лес прекрасным покрывалом, на котором играют редкие лучи солнца. Еще большее ощущение праздника возникает при взгляде на маленькую птичку, которая притаилась на одном из деревьев. Она напыжилась, старается согреться, но, все равно, рада наступлению такой удивительной поры</a:t>
            </a:r>
            <a:endParaRPr lang="ru-RU" sz="1800" dirty="0"/>
          </a:p>
        </p:txBody>
      </p:sp>
      <p:sp>
        <p:nvSpPr>
          <p:cNvPr id="4" name="Содержимое 3"/>
          <p:cNvSpPr>
            <a:spLocks noGrp="1"/>
          </p:cNvSpPr>
          <p:nvPr>
            <p:ph sz="half" idx="2"/>
          </p:nvPr>
        </p:nvSpPr>
        <p:spPr/>
        <p:txBody>
          <a:bodyPr>
            <a:normAutofit fontScale="70000" lnSpcReduction="20000"/>
          </a:bodyPr>
          <a:lstStyle/>
          <a:p>
            <a:r>
              <a:rPr lang="ru-RU" dirty="0" smtClean="0"/>
              <a:t>Чародейкою Зимою</a:t>
            </a:r>
            <a:br>
              <a:rPr lang="ru-RU" dirty="0" smtClean="0"/>
            </a:br>
            <a:r>
              <a:rPr lang="ru-RU" dirty="0" smtClean="0"/>
              <a:t>Околдован, лес стоит,</a:t>
            </a:r>
            <a:br>
              <a:rPr lang="ru-RU" dirty="0" smtClean="0"/>
            </a:br>
            <a:r>
              <a:rPr lang="ru-RU" dirty="0" smtClean="0"/>
              <a:t>И под снежной бахромою,</a:t>
            </a:r>
            <a:br>
              <a:rPr lang="ru-RU" dirty="0" smtClean="0"/>
            </a:br>
            <a:r>
              <a:rPr lang="ru-RU" dirty="0" smtClean="0"/>
              <a:t>Неподвижною, немою,</a:t>
            </a:r>
            <a:br>
              <a:rPr lang="ru-RU" dirty="0" smtClean="0"/>
            </a:br>
            <a:r>
              <a:rPr lang="ru-RU" dirty="0" smtClean="0"/>
              <a:t>Чудной жизнью он блестит.</a:t>
            </a:r>
            <a:br>
              <a:rPr lang="ru-RU" dirty="0" smtClean="0"/>
            </a:br>
            <a:r>
              <a:rPr lang="ru-RU" dirty="0" smtClean="0"/>
              <a:t/>
            </a:r>
            <a:br>
              <a:rPr lang="ru-RU" dirty="0" smtClean="0"/>
            </a:br>
            <a:r>
              <a:rPr lang="ru-RU" dirty="0" smtClean="0"/>
              <a:t>И стоит он, околдован,</a:t>
            </a:r>
            <a:br>
              <a:rPr lang="ru-RU" dirty="0" smtClean="0"/>
            </a:br>
            <a:r>
              <a:rPr lang="ru-RU" dirty="0" smtClean="0"/>
              <a:t>Не мертвец и не живой -</a:t>
            </a:r>
            <a:br>
              <a:rPr lang="ru-RU" dirty="0" smtClean="0"/>
            </a:br>
            <a:r>
              <a:rPr lang="ru-RU" dirty="0" smtClean="0"/>
              <a:t>Сном волшебным очарован,</a:t>
            </a:r>
            <a:br>
              <a:rPr lang="ru-RU" dirty="0" smtClean="0"/>
            </a:br>
            <a:r>
              <a:rPr lang="ru-RU" dirty="0" smtClean="0"/>
              <a:t>Весь опутан, весь окован</a:t>
            </a:r>
            <a:br>
              <a:rPr lang="ru-RU" dirty="0" smtClean="0"/>
            </a:br>
            <a:r>
              <a:rPr lang="ru-RU" dirty="0" smtClean="0"/>
              <a:t>Лёгкой цепью пуховой…</a:t>
            </a:r>
            <a:br>
              <a:rPr lang="ru-RU" dirty="0" smtClean="0"/>
            </a:br>
            <a:r>
              <a:rPr lang="ru-RU" dirty="0" smtClean="0"/>
              <a:t/>
            </a:r>
            <a:br>
              <a:rPr lang="ru-RU" dirty="0" smtClean="0"/>
            </a:br>
            <a:r>
              <a:rPr lang="ru-RU" dirty="0" smtClean="0"/>
              <a:t>Солнце зимнее ли мечет</a:t>
            </a:r>
            <a:br>
              <a:rPr lang="ru-RU" dirty="0" smtClean="0"/>
            </a:br>
            <a:r>
              <a:rPr lang="ru-RU" dirty="0" smtClean="0"/>
              <a:t>На него свой луч косой -</a:t>
            </a:r>
            <a:br>
              <a:rPr lang="ru-RU" dirty="0" smtClean="0"/>
            </a:br>
            <a:r>
              <a:rPr lang="ru-RU" dirty="0" smtClean="0"/>
              <a:t>В нём ничто не затрепещет,</a:t>
            </a:r>
            <a:br>
              <a:rPr lang="ru-RU" dirty="0" smtClean="0"/>
            </a:br>
            <a:r>
              <a:rPr lang="ru-RU" dirty="0" smtClean="0"/>
              <a:t>Он весь вспыхнет и заблещет</a:t>
            </a:r>
            <a:br>
              <a:rPr lang="ru-RU" dirty="0" smtClean="0"/>
            </a:br>
            <a:r>
              <a:rPr lang="ru-RU" dirty="0" smtClean="0"/>
              <a:t>Ослепительной красой.              </a:t>
            </a:r>
            <a:r>
              <a:rPr lang="ru-RU" i="1" dirty="0" smtClean="0"/>
              <a:t>Федор Тютчев</a:t>
            </a:r>
            <a:endParaRPr lang="ru-RU"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Прочитайте итоги исследования</a:t>
            </a:r>
            <a:endParaRPr lang="ru-RU" dirty="0"/>
          </a:p>
        </p:txBody>
      </p:sp>
      <p:graphicFrame>
        <p:nvGraphicFramePr>
          <p:cNvPr id="5" name="Содержимое 4"/>
          <p:cNvGraphicFramePr>
            <a:graphicFrameLocks noGrp="1"/>
          </p:cNvGraphicFramePr>
          <p:nvPr>
            <p:ph sz="half" idx="1"/>
          </p:nvPr>
        </p:nvGraphicFramePr>
        <p:xfrm>
          <a:off x="457200" y="1600200"/>
          <a:ext cx="4038600" cy="45259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Содержимое 5"/>
          <p:cNvGraphicFramePr>
            <a:graphicFrameLocks noGrp="1"/>
          </p:cNvGraphicFramePr>
          <p:nvPr>
            <p:ph sz="half" idx="2"/>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p:txBody>
          <a:bodyPr>
            <a:normAutofit/>
          </a:bodyPr>
          <a:lstStyle/>
          <a:p>
            <a:r>
              <a:rPr lang="ru-RU" sz="2400" dirty="0" smtClean="0">
                <a:latin typeface="+mn-lt"/>
              </a:rPr>
              <a:t>Вспомните морфологические признаки                                                    имени существительного. Заполните окошко</a:t>
            </a:r>
          </a:p>
        </p:txBody>
      </p:sp>
      <p:sp>
        <p:nvSpPr>
          <p:cNvPr id="22531" name="Содержимое 2"/>
          <p:cNvSpPr>
            <a:spLocks noGrp="1"/>
          </p:cNvSpPr>
          <p:nvPr>
            <p:ph idx="1"/>
          </p:nvPr>
        </p:nvSpPr>
        <p:spPr>
          <a:ln>
            <a:solidFill>
              <a:schemeClr val="bg1"/>
            </a:solidFill>
          </a:ln>
        </p:spPr>
        <p:txBody>
          <a:bodyPr/>
          <a:lstStyle/>
          <a:p>
            <a:endParaRPr lang="ru-RU" dirty="0" smtClean="0"/>
          </a:p>
        </p:txBody>
      </p:sp>
      <p:graphicFrame>
        <p:nvGraphicFramePr>
          <p:cNvPr id="5" name="Таблица 4"/>
          <p:cNvGraphicFramePr>
            <a:graphicFrameLocks noGrp="1"/>
          </p:cNvGraphicFramePr>
          <p:nvPr/>
        </p:nvGraphicFramePr>
        <p:xfrm>
          <a:off x="714375" y="1643052"/>
          <a:ext cx="7786745" cy="4772058"/>
        </p:xfrm>
        <a:graphic>
          <a:graphicData uri="http://schemas.openxmlformats.org/drawingml/2006/table">
            <a:tbl>
              <a:tblPr firstRow="1" bandRow="1">
                <a:tableStyleId>{5C22544A-7EE6-4342-B048-85BDC9FD1C3A}</a:tableStyleId>
              </a:tblPr>
              <a:tblGrid>
                <a:gridCol w="1557349"/>
                <a:gridCol w="326360"/>
                <a:gridCol w="1230989"/>
                <a:gridCol w="1557349"/>
                <a:gridCol w="471489"/>
                <a:gridCol w="818687"/>
                <a:gridCol w="267173"/>
                <a:gridCol w="1557349"/>
              </a:tblGrid>
              <a:tr h="743055">
                <a:tc gridSpan="8">
                  <a:txBody>
                    <a:bodyPr/>
                    <a:lstStyle/>
                    <a:p>
                      <a:r>
                        <a:rPr lang="ru-RU" dirty="0" smtClean="0">
                          <a:solidFill>
                            <a:schemeClr val="tx1"/>
                          </a:solidFill>
                        </a:rPr>
                        <a:t>Постоянные  морфологические признаки</a:t>
                      </a:r>
                      <a:endParaRPr lang="ru-RU" dirty="0">
                        <a:solidFill>
                          <a:schemeClr val="tx1"/>
                        </a:solidFill>
                      </a:endParaRPr>
                    </a:p>
                  </a:txBody>
                  <a:tcPr/>
                </a:tc>
                <a:tc hMerge="1">
                  <a:txBody>
                    <a:bodyPr/>
                    <a:lstStyle/>
                    <a:p>
                      <a:endParaRPr lang="ru-RU" dirty="0"/>
                    </a:p>
                  </a:txBody>
                  <a:tcPr/>
                </a:tc>
                <a:tc hMerge="1">
                  <a:txBody>
                    <a:bodyPr/>
                    <a:lstStyle/>
                    <a:p>
                      <a:endParaRPr lang="ru-RU"/>
                    </a:p>
                  </a:txBody>
                  <a:tcPr/>
                </a:tc>
                <a:tc hMerge="1">
                  <a:txBody>
                    <a:bodyPr/>
                    <a:lstStyle/>
                    <a:p>
                      <a:endParaRPr lang="ru-RU" dirty="0"/>
                    </a:p>
                  </a:txBody>
                  <a:tcPr/>
                </a:tc>
                <a:tc hMerge="1">
                  <a:txBody>
                    <a:bodyPr/>
                    <a:lstStyle/>
                    <a:p>
                      <a:endParaRPr lang="ru-RU" dirty="0"/>
                    </a:p>
                  </a:txBody>
                  <a:tcPr/>
                </a:tc>
                <a:tc hMerge="1">
                  <a:txBody>
                    <a:bodyPr/>
                    <a:lstStyle/>
                    <a:p>
                      <a:endParaRPr lang="ru-RU"/>
                    </a:p>
                  </a:txBody>
                  <a:tcPr/>
                </a:tc>
                <a:tc hMerge="1">
                  <a:txBody>
                    <a:bodyPr/>
                    <a:lstStyle/>
                    <a:p>
                      <a:endParaRPr lang="ru-RU"/>
                    </a:p>
                  </a:txBody>
                  <a:tcPr/>
                </a:tc>
                <a:tc hMerge="1">
                  <a:txBody>
                    <a:bodyPr/>
                    <a:lstStyle/>
                    <a:p>
                      <a:endParaRPr lang="ru-RU" dirty="0"/>
                    </a:p>
                  </a:txBody>
                  <a:tcPr/>
                </a:tc>
              </a:tr>
              <a:tr h="743055">
                <a:tc gridSpan="2">
                  <a:txBody>
                    <a:bodyPr/>
                    <a:lstStyle/>
                    <a:p>
                      <a:r>
                        <a:rPr lang="ru-RU" dirty="0" smtClean="0">
                          <a:solidFill>
                            <a:schemeClr val="tx1"/>
                          </a:solidFill>
                        </a:rPr>
                        <a:t>Одушевленное </a:t>
                      </a:r>
                      <a:endParaRPr lang="ru-RU" dirty="0">
                        <a:solidFill>
                          <a:schemeClr val="tx1"/>
                        </a:solidFill>
                      </a:endParaRPr>
                    </a:p>
                  </a:txBody>
                  <a:tcPr>
                    <a:lnR w="12700" cap="flat" cmpd="sng" algn="ctr">
                      <a:solidFill>
                        <a:schemeClr val="tx1"/>
                      </a:solidFill>
                      <a:prstDash val="solid"/>
                      <a:round/>
                      <a:headEnd type="none" w="med" len="med"/>
                      <a:tailEnd type="none" w="med" len="med"/>
                    </a:lnR>
                  </a:tcPr>
                </a:tc>
                <a:tc hMerge="1">
                  <a:txBody>
                    <a:bodyPr/>
                    <a:lstStyle/>
                    <a:p>
                      <a:endParaRPr lang="ru-RU"/>
                    </a:p>
                  </a:txBody>
                  <a:tcPr/>
                </a:tc>
                <a:tc>
                  <a:txBody>
                    <a:bodyPr/>
                    <a:lstStyle/>
                    <a:p>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gridSpan="2">
                  <a:txBody>
                    <a:bodyPr/>
                    <a:lstStyle/>
                    <a:p>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ru-RU"/>
                    </a:p>
                  </a:txBody>
                  <a:tcPr/>
                </a:tc>
                <a:tc gridSpan="3">
                  <a:txBody>
                    <a:bodyPr/>
                    <a:lstStyle/>
                    <a:p>
                      <a:r>
                        <a:rPr lang="ru-RU" dirty="0" smtClean="0">
                          <a:solidFill>
                            <a:schemeClr val="tx1"/>
                          </a:solidFill>
                        </a:rPr>
                        <a:t>Что?</a:t>
                      </a:r>
                      <a:endParaRPr lang="ru-RU" dirty="0">
                        <a:solidFill>
                          <a:schemeClr val="tx1"/>
                        </a:solidFill>
                      </a:endParaRPr>
                    </a:p>
                  </a:txBody>
                  <a:tcPr>
                    <a:lnL w="12700" cap="flat" cmpd="sng" algn="ctr">
                      <a:solidFill>
                        <a:schemeClr val="tx1"/>
                      </a:solidFill>
                      <a:prstDash val="solid"/>
                      <a:round/>
                      <a:headEnd type="none" w="med" len="med"/>
                      <a:tailEnd type="none" w="med" len="med"/>
                    </a:lnL>
                  </a:tcPr>
                </a:tc>
                <a:tc hMerge="1">
                  <a:txBody>
                    <a:bodyPr/>
                    <a:lstStyle/>
                    <a:p>
                      <a:endParaRPr lang="ru-RU"/>
                    </a:p>
                  </a:txBody>
                  <a:tcPr/>
                </a:tc>
                <a:tc hMerge="1">
                  <a:txBody>
                    <a:bodyPr/>
                    <a:lstStyle/>
                    <a:p>
                      <a:endParaRPr lang="ru-RU"/>
                    </a:p>
                  </a:txBody>
                  <a:tcPr/>
                </a:tc>
              </a:tr>
              <a:tr h="743055">
                <a:tc>
                  <a:txBody>
                    <a:bodyPr/>
                    <a:lstStyle/>
                    <a:p>
                      <a:endParaRPr lang="ru-RU" dirty="0">
                        <a:solidFill>
                          <a:schemeClr val="tx1"/>
                        </a:solidFill>
                      </a:endParaRPr>
                    </a:p>
                  </a:txBody>
                  <a:tcPr>
                    <a:lnR w="12700" cap="flat" cmpd="sng" algn="ctr">
                      <a:solidFill>
                        <a:schemeClr val="tx1"/>
                      </a:solidFill>
                      <a:prstDash val="solid"/>
                      <a:round/>
                      <a:headEnd type="none" w="med" len="med"/>
                      <a:tailEnd type="none" w="med" len="med"/>
                    </a:lnR>
                  </a:tcPr>
                </a:tc>
                <a:tc gridSpan="2">
                  <a:txBody>
                    <a:bodyPr/>
                    <a:lstStyle/>
                    <a:p>
                      <a:r>
                        <a:rPr lang="ru-RU" dirty="0" smtClean="0">
                          <a:solidFill>
                            <a:schemeClr val="tx1"/>
                          </a:solidFill>
                        </a:rPr>
                        <a:t>Саратов</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ru-RU"/>
                    </a:p>
                  </a:txBody>
                  <a:tcPr/>
                </a:tc>
                <a:tc>
                  <a:txBody>
                    <a:bodyPr/>
                    <a:lstStyle/>
                    <a:p>
                      <a:r>
                        <a:rPr lang="ru-RU" dirty="0" smtClean="0">
                          <a:solidFill>
                            <a:schemeClr val="tx1"/>
                          </a:solidFill>
                        </a:rPr>
                        <a:t>нарицательное</a:t>
                      </a:r>
                      <a:endParaRPr lang="ru-RU" dirty="0">
                        <a:solidFill>
                          <a:schemeClr val="tx1"/>
                        </a:solidFill>
                      </a:endParaRPr>
                    </a:p>
                  </a:txBody>
                  <a:tcPr>
                    <a:lnL w="12700" cap="flat" cmpd="sng" algn="ctr">
                      <a:solidFill>
                        <a:schemeClr val="tx1"/>
                      </a:solidFill>
                      <a:prstDash val="solid"/>
                      <a:round/>
                      <a:headEnd type="none" w="med" len="med"/>
                      <a:tailEnd type="none" w="med" len="med"/>
                    </a:lnL>
                  </a:tcPr>
                </a:tc>
                <a:tc>
                  <a:txBody>
                    <a:bodyPr/>
                    <a:lstStyle/>
                    <a:p>
                      <a:endParaRPr lang="ru-RU" dirty="0">
                        <a:solidFill>
                          <a:schemeClr val="tx1"/>
                        </a:solidFill>
                      </a:endParaRPr>
                    </a:p>
                  </a:txBody>
                  <a:tcPr>
                    <a:lnR w="12700" cap="flat" cmpd="sng" algn="ctr">
                      <a:solidFill>
                        <a:schemeClr val="tx1"/>
                      </a:solidFill>
                      <a:prstDash val="solid"/>
                      <a:round/>
                      <a:headEnd type="none" w="med" len="med"/>
                      <a:tailEnd type="none" w="med" len="med"/>
                    </a:lnR>
                  </a:tcPr>
                </a:tc>
                <a:tc gridSpan="2">
                  <a:txBody>
                    <a:bodyPr/>
                    <a:lstStyle/>
                    <a:p>
                      <a:endParaRPr lang="ru-RU" dirty="0">
                        <a:solidFill>
                          <a:schemeClr val="tx1"/>
                        </a:solidFill>
                      </a:endParaRPr>
                    </a:p>
                  </a:txBody>
                  <a:tcPr>
                    <a:lnL w="12700" cap="flat" cmpd="sng" algn="ctr">
                      <a:solidFill>
                        <a:schemeClr val="tx1"/>
                      </a:solidFill>
                      <a:prstDash val="solid"/>
                      <a:round/>
                      <a:headEnd type="none" w="med" len="med"/>
                      <a:tailEnd type="none" w="med" len="med"/>
                    </a:lnL>
                  </a:tcPr>
                </a:tc>
                <a:tc hMerge="1">
                  <a:txBody>
                    <a:bodyPr/>
                    <a:lstStyle/>
                    <a:p>
                      <a:endParaRPr lang="ru-RU"/>
                    </a:p>
                  </a:txBody>
                  <a:tcPr/>
                </a:tc>
                <a:tc>
                  <a:txBody>
                    <a:bodyPr/>
                    <a:lstStyle/>
                    <a:p>
                      <a:endParaRPr lang="ru-RU" dirty="0">
                        <a:solidFill>
                          <a:schemeClr val="tx1"/>
                        </a:solidFill>
                      </a:endParaRPr>
                    </a:p>
                  </a:txBody>
                  <a:tcPr/>
                </a:tc>
              </a:tr>
              <a:tr h="743055">
                <a:tc>
                  <a:txBody>
                    <a:bodyPr/>
                    <a:lstStyle/>
                    <a:p>
                      <a:r>
                        <a:rPr lang="ru-RU" dirty="0" smtClean="0">
                          <a:solidFill>
                            <a:schemeClr val="tx1"/>
                          </a:solidFill>
                        </a:rPr>
                        <a:t>Конь</a:t>
                      </a:r>
                    </a:p>
                    <a:p>
                      <a:r>
                        <a:rPr lang="ru-RU" dirty="0" smtClean="0">
                          <a:solidFill>
                            <a:schemeClr val="tx1"/>
                          </a:solidFill>
                        </a:rPr>
                        <a:t>лес</a:t>
                      </a:r>
                      <a:endParaRPr lang="ru-RU" dirty="0">
                        <a:solidFill>
                          <a:schemeClr val="tx1"/>
                        </a:solidFill>
                      </a:endParaRPr>
                    </a:p>
                  </a:txBody>
                  <a:tcPr>
                    <a:lnR w="12700" cap="flat" cmpd="sng" algn="ctr">
                      <a:solidFill>
                        <a:schemeClr val="tx1"/>
                      </a:solidFill>
                      <a:prstDash val="solid"/>
                      <a:round/>
                      <a:headEnd type="none" w="med" len="med"/>
                      <a:tailEnd type="none" w="med" len="med"/>
                    </a:lnR>
                  </a:tcPr>
                </a:tc>
                <a:tc gridSpan="2">
                  <a:txBody>
                    <a:bodyPr/>
                    <a:lstStyle/>
                    <a:p>
                      <a:r>
                        <a:rPr lang="ru-RU" dirty="0" smtClean="0">
                          <a:solidFill>
                            <a:schemeClr val="tx1"/>
                          </a:solidFill>
                        </a:rPr>
                        <a:t>Облако</a:t>
                      </a:r>
                    </a:p>
                    <a:p>
                      <a:r>
                        <a:rPr lang="ru-RU" dirty="0" smtClean="0">
                          <a:solidFill>
                            <a:schemeClr val="tx1"/>
                          </a:solidFill>
                        </a:rPr>
                        <a:t>поле</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ru-RU"/>
                    </a:p>
                  </a:txBody>
                  <a:tcPr/>
                </a:tc>
                <a:tc>
                  <a:txBody>
                    <a:bodyPr/>
                    <a:lstStyle/>
                    <a:p>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gridSpan="4">
                  <a:txBody>
                    <a:bodyPr/>
                    <a:lstStyle/>
                    <a:p>
                      <a:r>
                        <a:rPr lang="ru-RU" dirty="0" smtClean="0">
                          <a:solidFill>
                            <a:schemeClr val="tx1"/>
                          </a:solidFill>
                        </a:rPr>
                        <a:t>          </a:t>
                      </a:r>
                      <a:r>
                        <a:rPr lang="ru-RU" dirty="0" err="1" smtClean="0">
                          <a:solidFill>
                            <a:schemeClr val="tx1"/>
                          </a:solidFill>
                        </a:rPr>
                        <a:t>Сирота,грязнуля</a:t>
                      </a:r>
                      <a:endParaRPr lang="ru-RU" dirty="0">
                        <a:solidFill>
                          <a:schemeClr val="tx1"/>
                        </a:solidFill>
                      </a:endParaRPr>
                    </a:p>
                  </a:txBody>
                  <a:tcPr>
                    <a:lnL w="12700" cap="flat" cmpd="sng" algn="ctr">
                      <a:solidFill>
                        <a:schemeClr val="tx1"/>
                      </a:solidFill>
                      <a:prstDash val="solid"/>
                      <a:round/>
                      <a:headEnd type="none" w="med" len="med"/>
                      <a:tailEnd type="none" w="med" len="med"/>
                    </a:lnL>
                  </a:tcPr>
                </a:tc>
                <a:tc hMerge="1">
                  <a:txBody>
                    <a:bodyPr/>
                    <a:lstStyle/>
                    <a:p>
                      <a:endParaRPr lang="ru-RU"/>
                    </a:p>
                  </a:txBody>
                  <a:tcPr/>
                </a:tc>
                <a:tc hMerge="1">
                  <a:txBody>
                    <a:bodyPr/>
                    <a:lstStyle/>
                    <a:p>
                      <a:endParaRPr lang="ru-RU"/>
                    </a:p>
                  </a:txBody>
                  <a:tcPr/>
                </a:tc>
                <a:tc hMerge="1">
                  <a:txBody>
                    <a:bodyPr/>
                    <a:lstStyle/>
                    <a:p>
                      <a:endParaRPr lang="ru-RU" dirty="0"/>
                    </a:p>
                  </a:txBody>
                  <a:tcPr/>
                </a:tc>
              </a:tr>
              <a:tr h="10567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solidFill>
                            <a:schemeClr val="tx1"/>
                          </a:solidFill>
                        </a:rPr>
                        <a:t>Земля, луна-1скл</a:t>
                      </a:r>
                    </a:p>
                    <a:p>
                      <a:endParaRPr lang="ru-RU" dirty="0">
                        <a:solidFill>
                          <a:schemeClr val="tx1"/>
                        </a:solidFill>
                      </a:endParaRPr>
                    </a:p>
                  </a:txBody>
                  <a:tcPr>
                    <a:lnR w="12700" cap="flat" cmpd="sng" algn="ctr">
                      <a:solidFill>
                        <a:schemeClr val="tx1"/>
                      </a:solidFill>
                      <a:prstDash val="solid"/>
                      <a:round/>
                      <a:headEnd type="none" w="med" len="med"/>
                      <a:tailEnd type="none" w="med" len="med"/>
                    </a:lnR>
                  </a:tcPr>
                </a:tc>
                <a:tc gridSpan="2">
                  <a:txBody>
                    <a:bodyPr/>
                    <a:lstStyle/>
                    <a:p>
                      <a:endParaRPr lang="ru-RU">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solidFill>
                            <a:schemeClr val="tx1"/>
                          </a:solidFill>
                        </a:rPr>
                        <a:t>Рожь, сирень-?</a:t>
                      </a:r>
                    </a:p>
                    <a:p>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gridSpan="2">
                  <a:txBody>
                    <a:bodyPr/>
                    <a:lstStyle/>
                    <a:p>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ru-RU"/>
                    </a:p>
                  </a:txBody>
                  <a:tcPr/>
                </a:tc>
                <a:tc>
                  <a:txBody>
                    <a:bodyPr/>
                    <a:lstStyle/>
                    <a:p>
                      <a:endParaRPr lang="ru-RU" dirty="0">
                        <a:solidFill>
                          <a:schemeClr val="tx1"/>
                        </a:solidFill>
                      </a:endParaRPr>
                    </a:p>
                  </a:txBody>
                  <a:tcPr>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solidFill>
                            <a:schemeClr val="tx1"/>
                          </a:solidFill>
                        </a:rPr>
                        <a:t>Кино  кенгуру</a:t>
                      </a:r>
                    </a:p>
                    <a:p>
                      <a:endParaRPr lang="ru-RU" dirty="0">
                        <a:solidFill>
                          <a:schemeClr val="tx1"/>
                        </a:solidFill>
                      </a:endParaRPr>
                    </a:p>
                  </a:txBody>
                  <a:tcPr/>
                </a:tc>
              </a:tr>
              <a:tr h="743055">
                <a:tc gridSpan="8">
                  <a:txBody>
                    <a:bodyPr/>
                    <a:lstStyle/>
                    <a:p>
                      <a:endParaRPr lang="ru-RU" dirty="0"/>
                    </a:p>
                  </a:txBody>
                  <a:tcPr/>
                </a:tc>
                <a:tc hMerge="1">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endParaRPr lang="ru-RU"/>
                    </a:p>
                  </a:txBody>
                  <a:tcPr/>
                </a:tc>
                <a:tc hMerge="1">
                  <a:txBody>
                    <a:bodyPr/>
                    <a:lstStyle/>
                    <a:p>
                      <a:endParaRPr lang="ru-RU" dirty="0"/>
                    </a:p>
                  </a:txBody>
                  <a:tcPr>
                    <a:lnL w="12700" cap="flat" cmpd="sng" algn="ctr">
                      <a:solidFill>
                        <a:schemeClr val="tx1"/>
                      </a:solidFill>
                      <a:prstDash val="solid"/>
                      <a:round/>
                      <a:headEnd type="none" w="med" len="med"/>
                      <a:tailEnd type="none" w="med" len="med"/>
                    </a:lnL>
                  </a:tcPr>
                </a:tc>
                <a:tc hMerge="1">
                  <a:txBody>
                    <a:bodyPr/>
                    <a:lstStyle/>
                    <a:p>
                      <a:endParaRPr lang="ru-RU" dirty="0"/>
                    </a:p>
                  </a:txBody>
                  <a:tcPr>
                    <a:lnR w="12700" cap="flat" cmpd="sng" algn="ctr">
                      <a:solidFill>
                        <a:schemeClr val="tx1"/>
                      </a:solidFill>
                      <a:prstDash val="solid"/>
                      <a:round/>
                      <a:headEnd type="none" w="med" len="med"/>
                      <a:tailEnd type="none" w="med" len="med"/>
                    </a:lnR>
                  </a:tcPr>
                </a:tc>
                <a:tc hMerge="1">
                  <a:txBody>
                    <a:bodyPr/>
                    <a:lstStyle/>
                    <a:p>
                      <a:endParaRPr lang="ru-RU"/>
                    </a:p>
                  </a:txBody>
                  <a:tcPr/>
                </a:tc>
                <a:tc hMerge="1">
                  <a:txBody>
                    <a:bodyPr/>
                    <a:lstStyle/>
                    <a:p>
                      <a:endParaRPr lang="ru-RU"/>
                    </a:p>
                  </a:txBody>
                  <a:tcPr/>
                </a:tc>
                <a:tc hMerge="1">
                  <a:txBody>
                    <a:bodyPr/>
                    <a:lstStyle/>
                    <a:p>
                      <a:endParaRPr lang="ru-RU" dirty="0"/>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357166"/>
            <a:ext cx="8229600" cy="2143140"/>
          </a:xfrm>
        </p:spPr>
        <p:txBody>
          <a:bodyPr>
            <a:normAutofit fontScale="90000"/>
          </a:bodyPr>
          <a:lstStyle/>
          <a:p>
            <a:pPr lvl="0"/>
            <a:r>
              <a:rPr lang="ru-RU" sz="2400" dirty="0" smtClean="0"/>
              <a:t>Определите род, склонение и  число записанных имен существительных: деревья, кусты, сугробы, лес, стволы, мороз, таинственность, безмолвие, зима</a:t>
            </a:r>
            <a:br>
              <a:rPr lang="ru-RU" sz="2400" dirty="0" smtClean="0"/>
            </a:br>
            <a:r>
              <a:rPr lang="ru-RU" sz="2400" dirty="0" smtClean="0"/>
              <a:t/>
            </a:r>
            <a:br>
              <a:rPr lang="ru-RU" sz="2400" dirty="0" smtClean="0"/>
            </a:br>
            <a:endParaRPr lang="ru-RU" sz="2400" dirty="0"/>
          </a:p>
        </p:txBody>
      </p:sp>
      <p:sp>
        <p:nvSpPr>
          <p:cNvPr id="5" name="Прямоугольник 4"/>
          <p:cNvSpPr/>
          <p:nvPr/>
        </p:nvSpPr>
        <p:spPr>
          <a:xfrm>
            <a:off x="928662" y="2714619"/>
            <a:ext cx="5929338" cy="2862322"/>
          </a:xfrm>
          <a:prstGeom prst="rect">
            <a:avLst/>
          </a:prstGeom>
        </p:spPr>
        <p:txBody>
          <a:bodyPr wrap="square">
            <a:spAutoFit/>
          </a:bodyPr>
          <a:lstStyle/>
          <a:p>
            <a:r>
              <a:rPr lang="ru-RU" dirty="0" smtClean="0"/>
              <a:t>Вспомните и запишите по памяти таблицу окончаний </a:t>
            </a:r>
            <a:r>
              <a:rPr lang="ru-RU" u="sng" dirty="0" err="1" smtClean="0"/>
              <a:t>е-и</a:t>
            </a:r>
            <a:r>
              <a:rPr lang="ru-RU" dirty="0" smtClean="0"/>
              <a:t> в именах </a:t>
            </a:r>
            <a:r>
              <a:rPr lang="ru-RU" dirty="0" err="1" smtClean="0"/>
              <a:t>сущ</a:t>
            </a:r>
            <a:r>
              <a:rPr lang="ru-RU" dirty="0" smtClean="0"/>
              <a:t> 1-3скл в Р,Д.П. </a:t>
            </a:r>
          </a:p>
          <a:p>
            <a:endParaRPr lang="ru-RU" dirty="0" smtClean="0"/>
          </a:p>
          <a:p>
            <a:endParaRPr lang="ru-RU" dirty="0" smtClean="0"/>
          </a:p>
          <a:p>
            <a:r>
              <a:rPr lang="ru-RU" dirty="0" smtClean="0"/>
              <a:t>В чем особенность склонения существительного безмолв</a:t>
            </a:r>
            <a:r>
              <a:rPr lang="ru-RU" u="sng" dirty="0" smtClean="0"/>
              <a:t>ие/на –</a:t>
            </a:r>
            <a:r>
              <a:rPr lang="ru-RU" u="sng" dirty="0" err="1" smtClean="0"/>
              <a:t>ий</a:t>
            </a:r>
            <a:r>
              <a:rPr lang="ru-RU" u="sng" dirty="0" smtClean="0"/>
              <a:t>, -</a:t>
            </a:r>
            <a:r>
              <a:rPr lang="ru-RU" u="sng" dirty="0" err="1" smtClean="0"/>
              <a:t>ия</a:t>
            </a:r>
            <a:r>
              <a:rPr lang="ru-RU" u="sng" dirty="0" smtClean="0"/>
              <a:t>,- </a:t>
            </a:r>
            <a:r>
              <a:rPr lang="ru-RU" u="sng" dirty="0" err="1" smtClean="0"/>
              <a:t>ие</a:t>
            </a:r>
            <a:r>
              <a:rPr lang="ru-RU" u="sng" dirty="0" smtClean="0"/>
              <a:t>-  </a:t>
            </a:r>
            <a:r>
              <a:rPr lang="ru-RU" u="sng" dirty="0" err="1" smtClean="0"/>
              <a:t>П.п</a:t>
            </a:r>
            <a:endParaRPr lang="ru-RU" u="sng" dirty="0" smtClean="0"/>
          </a:p>
          <a:p>
            <a:endParaRPr lang="ru-RU" u="sng" dirty="0" smtClean="0"/>
          </a:p>
          <a:p>
            <a:endParaRPr lang="ru-RU" u="sng" dirty="0" smtClean="0"/>
          </a:p>
          <a:p>
            <a:endParaRPr lang="ru-RU" u="sng" dirty="0" smtClean="0"/>
          </a:p>
          <a:p>
            <a:r>
              <a:rPr lang="ru-RU" u="sng" dirty="0" smtClean="0"/>
              <a:t>                          Дополняем опорную схему</a:t>
            </a:r>
            <a:endParaRPr lang="ru-RU" dirty="0"/>
          </a:p>
        </p:txBody>
      </p:sp>
    </p:spTree>
  </p:cSld>
  <p:clrMapOvr>
    <a:masterClrMapping/>
  </p:clrMapOvr>
</p:sld>
</file>

<file path=ppt/theme/theme1.xml><?xml version="1.0" encoding="utf-8"?>
<a:theme xmlns:a="http://schemas.openxmlformats.org/drawingml/2006/main" name="Тема Office">
  <a:themeElements>
    <a:clrScheme name="Другая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C00000"/>
      </a:hlink>
      <a:folHlink>
        <a:srgbClr val="FF7F7F"/>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211</TotalTime>
  <Words>1166</Words>
  <Application>Microsoft Office PowerPoint</Application>
  <PresentationFormat>Экран (4:3)</PresentationFormat>
  <Paragraphs>131</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Слайд 1</vt:lpstr>
      <vt:lpstr>Тип урока: урок систематизации знаний (общеметодологической направленности). </vt:lpstr>
      <vt:lpstr>Рассмотрите репродукции, подберите подходящие строчки из предложенных стихотворений и аргументируйте их выбор . Понравилось ли вам стихотворение и почему? Прочитайте выразительно! </vt:lpstr>
      <vt:lpstr>Проведём небольшое исследование и докажем, что действительно имя существительное-это самая многочисленная часть речи.                        Представьте свою информацию  графически                                                                   Гипотеза: в текстах описания и в стихотворениях больше прилагательных</vt:lpstr>
      <vt:lpstr>И.И.Шишкин «Зима». </vt:lpstr>
      <vt:lpstr>Сравним прозаический и поэтический тексты</vt:lpstr>
      <vt:lpstr>Прочитайте итоги исследования</vt:lpstr>
      <vt:lpstr>Вспомните морфологические признаки                                                    имени существительного. Заполните окошко</vt:lpstr>
      <vt:lpstr>Определите род, склонение и  число записанных имен существительных: деревья, кусты, сугробы, лес, стволы, мороз, таинственность, безмолвие, зима  </vt:lpstr>
      <vt:lpstr>Слайд 10</vt:lpstr>
      <vt:lpstr>Слайд 11</vt:lpstr>
      <vt:lpstr>Задания группам</vt:lpstr>
      <vt:lpstr>Цифровой диктант. Определите род существительных, используя обозначения    м., ж., с.,  общ.. (в тетрадях и на доске по 1представителю от команды)</vt:lpstr>
      <vt:lpstr>Самопроверка</vt:lpstr>
      <vt:lpstr>  Что нового вы узнали в 5кл о категории числа имен существительных Работа с картой. Найдите населенные пункты Саратовской области-имя существительное, которое имеет только форму мн.ч. Составьте с ним предложение</vt:lpstr>
      <vt:lpstr>Практикум</vt:lpstr>
      <vt:lpstr>Познакомьтесь самостоятельно со следующей группой слов:                   что вы заметили? Сделайте вывод, от чего зависит написание чередующихся А-О в корнях –мак- мок-, -равн-ровн-?                            4-я группа.Написание гласной в корне зависит                                  от значения слова . Дополните таблицу!! </vt:lpstr>
      <vt:lpstr>Исключения: </vt:lpstr>
      <vt:lpstr>  Вспомните правописание приставок на –з,-с. Выделите цветом 4-ое лишнее слово</vt:lpstr>
      <vt:lpstr>Докажите письменно, что в словах ключик, карандашик, столик,                                                пишется буква И в суффиксе,                                                                       а в словах чайничек, замочек, орешек-гласная Е</vt:lpstr>
      <vt:lpstr>Распределите слова в таблицу «О-е после шипящих в корне, суффиксе, окончании»  Шоссе, шорох, шел, расческа, расчет, щечка, челка, шелк, пчелы,крючок, петушок, мешок, медвежонок, с камышом, стрижом, за рубежом</vt:lpstr>
      <vt:lpstr>Рефлексия</vt:lpstr>
      <vt:lpstr>Домашнее задание на выбор:</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Пользователь</cp:lastModifiedBy>
  <cp:revision>27</cp:revision>
  <dcterms:created xsi:type="dcterms:W3CDTF">2013-08-17T08:34:50Z</dcterms:created>
  <dcterms:modified xsi:type="dcterms:W3CDTF">2023-04-30T18:51:33Z</dcterms:modified>
</cp:coreProperties>
</file>