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1" r:id="rId3"/>
    <p:sldId id="258" r:id="rId4"/>
    <p:sldId id="262" r:id="rId5"/>
    <p:sldId id="263" r:id="rId6"/>
    <p:sldId id="264" r:id="rId7"/>
    <p:sldId id="265" r:id="rId8"/>
    <p:sldId id="266" r:id="rId9"/>
    <p:sldId id="259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yslide.ru/presentation/narody-rossii-v-XVII-veke" TargetMode="External"/><Relationship Id="rId2" Type="http://schemas.openxmlformats.org/officeDocument/2006/relationships/hyperlink" Target="https://history-thema.com/nachalo-osvoeniya-territorii-kavkaza-rossiey-severokavkazskie-narodyi-v-xvi-xviii-vv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&#1080;&#1089;&#1090;&#1086;&#1088;&#1080;&#1080;&#1079;&#1077;&#1084;&#1083;&#1080;.&#1088;&#1092;/istoriya-zaseleniya-sibiri-v-17-18-vekax.html" TargetMode="External"/><Relationship Id="rId4" Type="http://schemas.openxmlformats.org/officeDocument/2006/relationships/hyperlink" Target="https://kanturu.tmweb.ru/node/156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95536" y="5229200"/>
            <a:ext cx="8424936" cy="936104"/>
          </a:xfrm>
        </p:spPr>
        <p:txBody>
          <a:bodyPr/>
          <a:lstStyle/>
          <a:p>
            <a:pPr marL="182880" indent="0" algn="ctr">
              <a:buNone/>
            </a:pPr>
            <a:r>
              <a:rPr lang="ru-RU" dirty="0">
                <a:effectLst/>
              </a:rPr>
              <a:t>Народы России в </a:t>
            </a:r>
            <a:r>
              <a:rPr lang="ru-RU" dirty="0" smtClean="0">
                <a:effectLst/>
              </a:rPr>
              <a:t>XVII в.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48680"/>
            <a:ext cx="6156176" cy="4397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933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7" y="404664"/>
            <a:ext cx="7550224" cy="792088"/>
          </a:xfrm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5616" y="1124744"/>
            <a:ext cx="7029400" cy="554461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dirty="0">
                <a:hlinkClick r:id="rId2"/>
              </a:rPr>
              <a:t>https://history-thema.com/nachalo-osvoeniya-territorii-kavkaza-rossiey-severokavkazskie-narodyi-v-xvi-xviii-vv</a:t>
            </a:r>
            <a:r>
              <a:rPr lang="en-US" dirty="0" smtClean="0">
                <a:hlinkClick r:id="rId2"/>
              </a:rPr>
              <a:t>/</a:t>
            </a:r>
            <a:endParaRPr lang="ru-RU" dirty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myslide.ru/presentation/narody-rossii-v-XVII-veke</a:t>
            </a: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kanturu.tmweb.ru/node/156</a:t>
            </a: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r>
              <a:rPr lang="en-US" dirty="0">
                <a:hlinkClick r:id="rId5"/>
              </a:rPr>
              <a:t>https://xn--e1adcaacuhnujm.xn--</a:t>
            </a:r>
            <a:r>
              <a:rPr lang="en-US" dirty="0" smtClean="0">
                <a:hlinkClick r:id="rId5"/>
              </a:rPr>
              <a:t>p1ai/istoriya-zaseleniya-sibiri-v-17-18-vekax.html</a:t>
            </a: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 smtClean="0"/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4582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620688"/>
            <a:ext cx="70567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Население России в 17 в. составляло 10 млн. Большинство составляли русские, проживавшие, в основном, в центре европейской территории. 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44824"/>
            <a:ext cx="5829300" cy="4133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466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204864"/>
            <a:ext cx="30963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i="1" dirty="0"/>
              <a:t>План урока </a:t>
            </a:r>
            <a:endParaRPr lang="ru-RU" sz="2000" b="1" i="1" dirty="0" smtClean="0"/>
          </a:p>
          <a:p>
            <a:r>
              <a:rPr lang="ru-RU" sz="2000" i="1" dirty="0" smtClean="0"/>
              <a:t>1. Русский </a:t>
            </a:r>
            <a:r>
              <a:rPr lang="ru-RU" sz="2000" i="1" dirty="0"/>
              <a:t>народ</a:t>
            </a:r>
            <a:r>
              <a:rPr lang="ru-RU" sz="2000" i="1" dirty="0" smtClean="0"/>
              <a:t>.</a:t>
            </a:r>
            <a:endParaRPr lang="ru-RU" sz="2000" dirty="0"/>
          </a:p>
          <a:p>
            <a:r>
              <a:rPr lang="ru-RU" sz="2000" i="1" dirty="0"/>
              <a:t>2. Украинцы.</a:t>
            </a:r>
            <a:endParaRPr lang="ru-RU" sz="2000" dirty="0"/>
          </a:p>
          <a:p>
            <a:r>
              <a:rPr lang="ru-RU" sz="2000" i="1" dirty="0"/>
              <a:t>3. Народы Поволжья.</a:t>
            </a:r>
            <a:endParaRPr lang="ru-RU" sz="2000" dirty="0"/>
          </a:p>
          <a:p>
            <a:r>
              <a:rPr lang="ru-RU" sz="2000" i="1" dirty="0"/>
              <a:t>4. Народы Кавказа.</a:t>
            </a:r>
            <a:endParaRPr lang="ru-RU" sz="2000" dirty="0"/>
          </a:p>
          <a:p>
            <a:r>
              <a:rPr lang="ru-RU" sz="2000" i="1" dirty="0"/>
              <a:t>5. Народы Сибири.</a:t>
            </a:r>
            <a:endParaRPr lang="ru-RU" sz="2000" dirty="0"/>
          </a:p>
          <a:p>
            <a:r>
              <a:rPr lang="ru-RU" sz="2000" i="1" dirty="0"/>
              <a:t>6.Выводы</a:t>
            </a:r>
            <a:endParaRPr lang="ru-RU" sz="2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33" r="7651"/>
          <a:stretch/>
        </p:blipFill>
        <p:spPr>
          <a:xfrm>
            <a:off x="3324267" y="1492044"/>
            <a:ext cx="5377543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7000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48680"/>
            <a:ext cx="367240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Русский народ в 17 веке</a:t>
            </a:r>
          </a:p>
          <a:p>
            <a:endParaRPr lang="ru-RU" dirty="0"/>
          </a:p>
          <a:p>
            <a:r>
              <a:rPr lang="ru-RU" dirty="0" smtClean="0"/>
              <a:t>Старые </a:t>
            </a:r>
            <a:r>
              <a:rPr lang="ru-RU" dirty="0"/>
              <a:t>жизненные уклады начали постепенно отходить, но новые еще не были окончательно приняты. В начале XVII века, когда государство окутывала смута, на культуру не влияла ни церковь, ни государственная власть.</a:t>
            </a:r>
          </a:p>
          <a:p>
            <a:r>
              <a:rPr lang="ru-RU" dirty="0"/>
              <a:t>Поэтому в этом периоде, впервые за всю историю русской культуры, замечаются попытки внедрения свободы слова и мнений. Русская общественность постепенно начинала вступать в Новое время. Основой искусства становилась личность человека, а не общество в целом.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7" r="6771"/>
          <a:stretch/>
        </p:blipFill>
        <p:spPr>
          <a:xfrm>
            <a:off x="4060370" y="254000"/>
            <a:ext cx="4593773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87245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99992" y="332656"/>
            <a:ext cx="4032448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Украинцы</a:t>
            </a:r>
          </a:p>
          <a:p>
            <a:endParaRPr lang="ru-RU" dirty="0"/>
          </a:p>
          <a:p>
            <a:r>
              <a:rPr lang="ru-RU" dirty="0" smtClean="0"/>
              <a:t>Из </a:t>
            </a:r>
            <a:r>
              <a:rPr lang="ru-RU" dirty="0"/>
              <a:t>общей численности населения страны до 15% (примерно 1,4 млн. человек к концу века) составляли украинцы. Левобе­режная Украина и Киев вошли в состав России при условии со­хранения автономии: управление этими территориями Москва осуществляла через гетмана; сохранялось традиционное админи­стративно-территориальное управление; независимой оставалась судебная и финансовая системы; войско тоже возглавлял гетман. Поначалу московский царь ми­рился с таким положением дел, но он не мог и не хотел, в усло­виях усиления своей власти, сохранять вольный дух казачьего управления на Украине.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26" y="764704"/>
            <a:ext cx="4181260" cy="57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121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6632"/>
            <a:ext cx="81369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Народы Поволжья</a:t>
            </a:r>
          </a:p>
          <a:p>
            <a:endParaRPr lang="ru-RU" dirty="0"/>
          </a:p>
          <a:p>
            <a:r>
              <a:rPr lang="ru-RU" dirty="0" smtClean="0"/>
              <a:t>Покорение </a:t>
            </a:r>
            <a:r>
              <a:rPr lang="ru-RU" dirty="0"/>
              <a:t>народов Поволжья и </a:t>
            </a:r>
            <a:r>
              <a:rPr lang="ru-RU" dirty="0" err="1"/>
              <a:t>Приуралья</a:t>
            </a:r>
            <a:r>
              <a:rPr lang="ru-RU" dirty="0"/>
              <a:t> завершилось к началу 17 века. Тогда же возникли и военно-администра­тивные центры (Уфа, Сарапул, Самара и др.), прикрывавшие эти земли от набегов кочевников с востока. Особенностью По­волжья и </a:t>
            </a:r>
            <a:r>
              <a:rPr lang="ru-RU" dirty="0" err="1"/>
              <a:t>Приуралья</a:t>
            </a:r>
            <a:r>
              <a:rPr lang="ru-RU" dirty="0"/>
              <a:t> был многонациональный состав населе­ния. Здесь проживали татары, черемисы, чуваши, морд­ва, удмурты, башкиры. Главной опорой центральной власти в регионе стала татарская знать, в большинстве своем перешедшая на службу к москов­ским царям. 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708920"/>
            <a:ext cx="6336704" cy="4087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5751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39952" y="404664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Народы Кавказа</a:t>
            </a:r>
          </a:p>
          <a:p>
            <a:endParaRPr lang="ru-RU" b="1" dirty="0" smtClean="0"/>
          </a:p>
          <a:p>
            <a:r>
              <a:rPr lang="ru-RU" dirty="0" smtClean="0"/>
              <a:t>Во </a:t>
            </a:r>
            <a:r>
              <a:rPr lang="ru-RU" dirty="0"/>
              <a:t>второй половине XVII в. Россия, покончив с тяжелой внутренней смутой, укрепившись в Поволжье и Сибири, заручившись поддержкой видевших в ней потенциального избавителя от гнета польской шляхты запорожских казаков, повела решительную борьбу с Крымским ханством и предприняла первые шаги по колонизации Северного Кавказа. На Кавказе стали поселяться уже не только вольные, но и служивые казаки – находившиеся на царской службе и получавшие за это регулярное жалованье. Они по указу царя возводили в </a:t>
            </a:r>
            <a:r>
              <a:rPr lang="ru-RU" dirty="0" err="1"/>
              <a:t>Предкавказье</a:t>
            </a:r>
            <a:r>
              <a:rPr lang="ru-RU" dirty="0"/>
              <a:t> укрепления, которые российское государство использовало как опорные пункты в борьбе с </a:t>
            </a:r>
            <a:r>
              <a:rPr lang="ru-RU" dirty="0" err="1"/>
              <a:t>крымцами</a:t>
            </a:r>
            <a:r>
              <a:rPr lang="ru-RU" dirty="0"/>
              <a:t> и ногайцами, при необходимости размещало в них прибывавшие из </a:t>
            </a:r>
            <a:r>
              <a:rPr lang="ru-RU" dirty="0" smtClean="0"/>
              <a:t>России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1"/>
          <a:stretch/>
        </p:blipFill>
        <p:spPr>
          <a:xfrm>
            <a:off x="208653" y="1124744"/>
            <a:ext cx="3874175" cy="5051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490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77072"/>
            <a:ext cx="86409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Народы Сибири</a:t>
            </a:r>
          </a:p>
          <a:p>
            <a:endParaRPr lang="ru-RU" dirty="0"/>
          </a:p>
          <a:p>
            <a:r>
              <a:rPr lang="ru-RU" dirty="0" smtClean="0"/>
              <a:t>Создание </a:t>
            </a:r>
            <a:r>
              <a:rPr lang="ru-RU" dirty="0"/>
              <a:t>линии иртышских крепостей в еще большей степени способствовало заселению русскими лесостепных районов. Из таежных, неблагоприятных по климатическим условиям для хлебопашества уездов, освоенных русскими земледельцами еще в XVII в., началось переселение крестьян в лесостепи. Появляются деревни вблизи Омской крепости, куда переселились крестьяне из Тюменского уезда. Здесь возникают Омская и </a:t>
            </a:r>
            <a:r>
              <a:rPr lang="ru-RU" dirty="0" err="1"/>
              <a:t>Чернолуцкая</a:t>
            </a:r>
            <a:r>
              <a:rPr lang="ru-RU" dirty="0"/>
              <a:t> слободы, деревни Большая </a:t>
            </a:r>
            <a:r>
              <a:rPr lang="ru-RU" dirty="0" err="1"/>
              <a:t>Кулачинская</a:t>
            </a:r>
            <a:r>
              <a:rPr lang="ru-RU" dirty="0"/>
              <a:t>, Малая </a:t>
            </a:r>
            <a:r>
              <a:rPr lang="ru-RU" dirty="0" err="1"/>
              <a:t>Кулачинская</a:t>
            </a:r>
            <a:r>
              <a:rPr lang="ru-RU" dirty="0"/>
              <a:t>, Красноярская, </a:t>
            </a:r>
            <a:r>
              <a:rPr lang="ru-RU" dirty="0" err="1"/>
              <a:t>Милетина</a:t>
            </a:r>
            <a:r>
              <a:rPr lang="ru-RU" dirty="0"/>
              <a:t>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260648"/>
            <a:ext cx="5334786" cy="3816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553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404664"/>
            <a:ext cx="75608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Основные тенденции освоения новых регионов: </a:t>
            </a:r>
            <a:endParaRPr lang="ru-RU" b="1" dirty="0" smtClean="0"/>
          </a:p>
          <a:p>
            <a:r>
              <a:rPr lang="ru-RU" dirty="0" smtClean="0"/>
              <a:t>1</a:t>
            </a:r>
            <a:r>
              <a:rPr lang="ru-RU" dirty="0"/>
              <a:t>. Колонизация Поволжья и </a:t>
            </a:r>
            <a:r>
              <a:rPr lang="ru-RU" dirty="0" err="1"/>
              <a:t>Приуралья</a:t>
            </a:r>
            <a:r>
              <a:rPr lang="ru-RU" dirty="0"/>
              <a:t> русскими крестьянами.</a:t>
            </a:r>
          </a:p>
          <a:p>
            <a:r>
              <a:rPr lang="ru-RU" dirty="0"/>
              <a:t>2. Проникновение на новые территории норм российского права.</a:t>
            </a:r>
          </a:p>
          <a:p>
            <a:r>
              <a:rPr lang="ru-RU" dirty="0"/>
              <a:t>3. Стремление заручится поддержкой местной племенной знати.</a:t>
            </a:r>
          </a:p>
          <a:p>
            <a:r>
              <a:rPr lang="ru-RU" dirty="0"/>
              <a:t>4. Развитие охоты и добывающих промыслов на новых территориях.</a:t>
            </a:r>
          </a:p>
          <a:p>
            <a:r>
              <a:rPr lang="ru-RU" dirty="0"/>
              <a:t>5. Принудительная христианизация местного населения.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7" t="19452" r="5306"/>
          <a:stretch/>
        </p:blipFill>
        <p:spPr>
          <a:xfrm>
            <a:off x="1187624" y="2276872"/>
            <a:ext cx="6723334" cy="422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06519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</TotalTime>
  <Words>513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Народы России в XVII 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Народы России в XVII в.</dc:title>
  <dc:creator>стас</dc:creator>
  <cp:lastModifiedBy>стас</cp:lastModifiedBy>
  <cp:revision>7</cp:revision>
  <dcterms:created xsi:type="dcterms:W3CDTF">2022-01-04T15:01:33Z</dcterms:created>
  <dcterms:modified xsi:type="dcterms:W3CDTF">2022-01-04T16:16:06Z</dcterms:modified>
</cp:coreProperties>
</file>