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60" r:id="rId6"/>
    <p:sldId id="270" r:id="rId7"/>
    <p:sldId id="263" r:id="rId8"/>
    <p:sldId id="277" r:id="rId9"/>
    <p:sldId id="272" r:id="rId10"/>
    <p:sldId id="273" r:id="rId11"/>
    <p:sldId id="274" r:id="rId12"/>
    <p:sldId id="266" r:id="rId13"/>
    <p:sldId id="276" r:id="rId14"/>
    <p:sldId id="279" r:id="rId15"/>
    <p:sldId id="278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EF96A-878A-4E27-BB98-10A23E34C4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B1648-2C5C-48C5-BE96-A6142BEBB4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20" y="0"/>
            <a:ext cx="9144000" cy="714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72400" cy="14700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992888" cy="4797152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Урок  русского языка по теме </a:t>
            </a:r>
          </a:p>
          <a:p>
            <a:pPr>
              <a:defRPr/>
            </a:pPr>
            <a:r>
              <a:rPr lang="ru-RU" b="1" i="1" dirty="0">
                <a:solidFill>
                  <a:srgbClr val="FF0000"/>
                </a:solidFill>
                <a:cs typeface="Aharoni" pitchFamily="2" charset="-79"/>
              </a:rPr>
              <a:t>« </a:t>
            </a:r>
            <a:r>
              <a:rPr lang="ru-RU" sz="6600" b="1" i="1" dirty="0">
                <a:solidFill>
                  <a:srgbClr val="FF0000"/>
                </a:solidFill>
                <a:cs typeface="Aharoni" pitchFamily="2" charset="-79"/>
              </a:rPr>
              <a:t>Что такое суффикс? Как найти суффикс?»</a:t>
            </a:r>
          </a:p>
          <a:p>
            <a:pPr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  <a:p>
            <a:pPr>
              <a:defRPr/>
            </a:pPr>
            <a:endParaRPr lang="ru-RU" sz="5100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  <a:p>
            <a:pPr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5841" y="25152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63284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Минутка отдыха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Вновь у нас физкультминутка,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Наклонились, ну-ка, ну-ка!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Распрямились, потянулись,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 теперь назад прогнулись.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(Наклоны вперед и назад.)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Разминаем руки, плечи,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Чтоб сидеть нам было легче,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Чтоб писать, читать, считать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совсем не уставать.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(Рывки руками перед грудью.)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Голова устала тоже.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Так давайте ей поможем!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Вправо, влево, раз и два.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Думай, думай, голова.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(Вращение головой.)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Хоть зарядка коротка,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Отдохнули мы слегка.</a:t>
            </a:r>
          </a:p>
          <a:p>
            <a:pPr algn="ctr"/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330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Работа по учебнику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Знакомство с правилом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с. 89-90</a:t>
            </a: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с. 89, упр.165 </a:t>
            </a: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с. 90, упр.166 </a:t>
            </a:r>
          </a:p>
          <a:p>
            <a:pPr algn="ctr"/>
            <a:r>
              <a:rPr lang="ru-RU" sz="2800" b="1" dirty="0"/>
              <a:t>(Выпишите однокоренные слова, выделите в них корень,</a:t>
            </a:r>
          </a:p>
          <a:p>
            <a:pPr algn="ctr"/>
            <a:r>
              <a:rPr lang="ru-RU" sz="2800" b="1" dirty="0"/>
              <a:t> суффиксы –</a:t>
            </a:r>
            <a:r>
              <a:rPr lang="ru-RU" sz="2800" b="1" dirty="0" err="1"/>
              <a:t>ич</a:t>
            </a:r>
            <a:r>
              <a:rPr lang="ru-RU" sz="2800" b="1" dirty="0"/>
              <a:t>-, -</a:t>
            </a:r>
            <a:r>
              <a:rPr lang="ru-RU" sz="2800" b="1" dirty="0" err="1"/>
              <a:t>ск</a:t>
            </a:r>
            <a:r>
              <a:rPr lang="ru-RU" sz="2800" b="1" dirty="0"/>
              <a:t>- и окончание)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71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 descr="http://paplauskaja.net/wp-content/uploads/2012/10/aero_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24745"/>
            <a:ext cx="340101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saletur.ru/galery/tfoto/big/1454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77072"/>
            <a:ext cx="3760788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ttp://freelance.ru/img/portfolio/pics/00/0A/4F/6756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9040"/>
            <a:ext cx="3011487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verigrad.ru/wp-content/uploads/2012/06/%D1%82%D0%B2%D0%B5%D1%80%D1%8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1340767"/>
            <a:ext cx="1800200" cy="259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5841" y="25152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63284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 в парах</a:t>
            </a:r>
          </a:p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Лесник,  хлебное, берёзонька, лапки,  глиняный, вазочка, сварщик, жемчужина, травушка.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Выделить суффикс в словах</a:t>
            </a:r>
          </a:p>
        </p:txBody>
      </p:sp>
    </p:spTree>
    <p:extLst>
      <p:ext uri="{BB962C8B-B14F-4D97-AF65-F5344CB8AC3E}">
        <p14:creationId xmlns:p14="http://schemas.microsoft.com/office/powerpoint/2010/main" val="243156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2638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6328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Лесник,  хлебное, берёзонька, лапки,  глиняный, вазочка, сварщик, жемчужина, травушка.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B0BC3CC3-E979-0A26-8E22-73AB1DAE6980}"/>
              </a:ext>
            </a:extLst>
          </p:cNvPr>
          <p:cNvCxnSpPr>
            <a:cxnSpLocks/>
          </p:cNvCxnSpPr>
          <p:nvPr/>
        </p:nvCxnSpPr>
        <p:spPr>
          <a:xfrm flipH="1" flipV="1">
            <a:off x="4256910" y="1443994"/>
            <a:ext cx="144016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95EBA144-0EDA-F163-90AD-1CE201ADB2D7}"/>
              </a:ext>
            </a:extLst>
          </p:cNvPr>
          <p:cNvCxnSpPr>
            <a:cxnSpLocks/>
          </p:cNvCxnSpPr>
          <p:nvPr/>
        </p:nvCxnSpPr>
        <p:spPr>
          <a:xfrm flipH="1" flipV="1">
            <a:off x="6948264" y="1292341"/>
            <a:ext cx="414875" cy="41255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1B4D2A4-D862-1822-451E-F99E62F44EDF}"/>
              </a:ext>
            </a:extLst>
          </p:cNvPr>
          <p:cNvCxnSpPr>
            <a:cxnSpLocks/>
          </p:cNvCxnSpPr>
          <p:nvPr/>
        </p:nvCxnSpPr>
        <p:spPr>
          <a:xfrm flipH="1">
            <a:off x="6511514" y="1309967"/>
            <a:ext cx="432048" cy="377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2161F044-65E3-89BE-3341-3B0A2E68F838}"/>
              </a:ext>
            </a:extLst>
          </p:cNvPr>
          <p:cNvCxnSpPr>
            <a:cxnSpLocks/>
          </p:cNvCxnSpPr>
          <p:nvPr/>
        </p:nvCxnSpPr>
        <p:spPr>
          <a:xfrm flipH="1">
            <a:off x="6372200" y="2016760"/>
            <a:ext cx="360040" cy="2917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1AF737BD-3946-1387-6B18-A02BDDDF00CE}"/>
              </a:ext>
            </a:extLst>
          </p:cNvPr>
          <p:cNvCxnSpPr>
            <a:cxnSpLocks/>
          </p:cNvCxnSpPr>
          <p:nvPr/>
        </p:nvCxnSpPr>
        <p:spPr>
          <a:xfrm flipH="1">
            <a:off x="6878841" y="2660089"/>
            <a:ext cx="383094" cy="2645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9D1FEA04-56B3-CBAD-B826-F2D45136B04D}"/>
              </a:ext>
            </a:extLst>
          </p:cNvPr>
          <p:cNvCxnSpPr>
            <a:cxnSpLocks/>
          </p:cNvCxnSpPr>
          <p:nvPr/>
        </p:nvCxnSpPr>
        <p:spPr>
          <a:xfrm flipH="1">
            <a:off x="4932040" y="2660089"/>
            <a:ext cx="216024" cy="24346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46B5E98E-4F87-5B91-7D50-2652685A88A7}"/>
              </a:ext>
            </a:extLst>
          </p:cNvPr>
          <p:cNvCxnSpPr>
            <a:cxnSpLocks/>
          </p:cNvCxnSpPr>
          <p:nvPr/>
        </p:nvCxnSpPr>
        <p:spPr>
          <a:xfrm flipH="1" flipV="1">
            <a:off x="2512177" y="2050992"/>
            <a:ext cx="115607" cy="25753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32B25555-7EF8-F1F9-6F2E-689E4AF8D24A}"/>
              </a:ext>
            </a:extLst>
          </p:cNvPr>
          <p:cNvCxnSpPr>
            <a:cxnSpLocks/>
          </p:cNvCxnSpPr>
          <p:nvPr/>
        </p:nvCxnSpPr>
        <p:spPr>
          <a:xfrm flipV="1">
            <a:off x="2411760" y="2050992"/>
            <a:ext cx="100417" cy="25753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05A2F39E-1F4E-32B3-531E-517CEF287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7180452" y="2636578"/>
            <a:ext cx="414875" cy="348525"/>
          </a:xfrm>
          <a:prstGeom prst="rect">
            <a:avLst/>
          </a:prstGeom>
        </p:spPr>
      </p:pic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B085CC8A-8E7B-DE30-1F95-8D691CC2EEAF}"/>
              </a:ext>
            </a:extLst>
          </p:cNvPr>
          <p:cNvCxnSpPr>
            <a:cxnSpLocks/>
          </p:cNvCxnSpPr>
          <p:nvPr/>
        </p:nvCxnSpPr>
        <p:spPr>
          <a:xfrm flipH="1">
            <a:off x="4256910" y="2050992"/>
            <a:ext cx="243081" cy="2849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F3C8A018-39BB-91C8-8DD7-81F5E6C2C2AF}"/>
              </a:ext>
            </a:extLst>
          </p:cNvPr>
          <p:cNvCxnSpPr>
            <a:cxnSpLocks/>
          </p:cNvCxnSpPr>
          <p:nvPr/>
        </p:nvCxnSpPr>
        <p:spPr>
          <a:xfrm flipH="1">
            <a:off x="2076312" y="2649177"/>
            <a:ext cx="335448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5DC6B8EA-87AE-BBCB-4AD9-79FC9D56E1ED}"/>
              </a:ext>
            </a:extLst>
          </p:cNvPr>
          <p:cNvCxnSpPr>
            <a:cxnSpLocks/>
          </p:cNvCxnSpPr>
          <p:nvPr/>
        </p:nvCxnSpPr>
        <p:spPr>
          <a:xfrm flipH="1">
            <a:off x="4110289" y="1491890"/>
            <a:ext cx="154621" cy="2282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0E68E22E-5C52-4AE9-2555-05A7DEC97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867682">
            <a:off x="6762790" y="1976135"/>
            <a:ext cx="232103" cy="395416"/>
          </a:xfrm>
          <a:prstGeom prst="rect">
            <a:avLst/>
          </a:prstGeom>
        </p:spPr>
      </p:pic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68171885-2475-ECF8-1531-71267537A55D}"/>
              </a:ext>
            </a:extLst>
          </p:cNvPr>
          <p:cNvCxnSpPr>
            <a:cxnSpLocks/>
          </p:cNvCxnSpPr>
          <p:nvPr/>
        </p:nvCxnSpPr>
        <p:spPr>
          <a:xfrm flipH="1" flipV="1">
            <a:off x="2411760" y="2636578"/>
            <a:ext cx="366010" cy="2784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290BB46E-2C2A-D42E-50C1-9054939E794D}"/>
              </a:ext>
            </a:extLst>
          </p:cNvPr>
          <p:cNvCxnSpPr>
            <a:cxnSpLocks/>
          </p:cNvCxnSpPr>
          <p:nvPr/>
        </p:nvCxnSpPr>
        <p:spPr>
          <a:xfrm flipH="1" flipV="1">
            <a:off x="4499990" y="2032049"/>
            <a:ext cx="195238" cy="27647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728A3B7A-A419-C355-7C55-04758ACE1B6E}"/>
              </a:ext>
            </a:extLst>
          </p:cNvPr>
          <p:cNvCxnSpPr>
            <a:cxnSpLocks/>
          </p:cNvCxnSpPr>
          <p:nvPr/>
        </p:nvCxnSpPr>
        <p:spPr>
          <a:xfrm flipH="1" flipV="1">
            <a:off x="2304386" y="1329205"/>
            <a:ext cx="358724" cy="3580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>
            <a:extLst>
              <a:ext uri="{FF2B5EF4-FFF2-40B4-BE49-F238E27FC236}">
                <a16:creationId xmlns:a16="http://schemas.microsoft.com/office/drawing/2014/main" id="{3E8A2E40-570A-7621-79A3-D8F31C825ED0}"/>
              </a:ext>
            </a:extLst>
          </p:cNvPr>
          <p:cNvCxnSpPr>
            <a:cxnSpLocks/>
          </p:cNvCxnSpPr>
          <p:nvPr/>
        </p:nvCxnSpPr>
        <p:spPr>
          <a:xfrm flipH="1">
            <a:off x="2077803" y="1335024"/>
            <a:ext cx="253917" cy="37825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F10255CE-D67E-47BC-43D4-28885BA8BBF8}"/>
              </a:ext>
            </a:extLst>
          </p:cNvPr>
          <p:cNvCxnSpPr/>
          <p:nvPr/>
        </p:nvCxnSpPr>
        <p:spPr>
          <a:xfrm>
            <a:off x="2987824" y="472514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6DD80889-D7FA-AD2A-7F83-4267A7130445}"/>
              </a:ext>
            </a:extLst>
          </p:cNvPr>
          <p:cNvCxnSpPr>
            <a:cxnSpLocks/>
          </p:cNvCxnSpPr>
          <p:nvPr/>
        </p:nvCxnSpPr>
        <p:spPr>
          <a:xfrm flipH="1" flipV="1">
            <a:off x="5128390" y="2677468"/>
            <a:ext cx="216024" cy="2313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80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1257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3688" y="692696"/>
            <a:ext cx="5059527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Домашняя работа</a:t>
            </a:r>
          </a:p>
          <a:p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Правила на с.89-90</a:t>
            </a:r>
          </a:p>
          <a:p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Упр. 167, с.90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07223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3688" y="692696"/>
            <a:ext cx="601799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Ваше настроение</a:t>
            </a:r>
            <a:endParaRPr lang="ru-RU" sz="6000" dirty="0"/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8ADBE7B6-C381-0FB2-E94A-5E6429FA4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2060848"/>
            <a:ext cx="3744416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Урок  русского языка </a:t>
            </a:r>
            <a:br>
              <a:rPr lang="ru-RU" sz="44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992888" cy="47971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С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е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мнадцатое н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о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ября.</a:t>
            </a:r>
          </a:p>
          <a:p>
            <a:pPr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Кла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сс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ная работа</a:t>
            </a:r>
          </a:p>
          <a:p>
            <a:pPr>
              <a:defRPr/>
            </a:pPr>
            <a:endParaRPr lang="ru-RU" sz="4000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  <a:p>
            <a:pPr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Знания делают человека сильным.</a:t>
            </a:r>
          </a:p>
        </p:txBody>
      </p:sp>
    </p:spTree>
    <p:extLst>
      <p:ext uri="{BB962C8B-B14F-4D97-AF65-F5344CB8AC3E}">
        <p14:creationId xmlns:p14="http://schemas.microsoft.com/office/powerpoint/2010/main" val="379805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188640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Вспомните части слова. Дайте определения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14282" y="1142984"/>
            <a:ext cx="3071802" cy="1428760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70C0"/>
                </a:solidFill>
              </a:rPr>
              <a:t>корень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0" y="2780928"/>
            <a:ext cx="3143272" cy="1857388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</a:rPr>
              <a:t>приставка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23528" y="4581128"/>
            <a:ext cx="2857520" cy="1357322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70C0"/>
                </a:solidFill>
              </a:rPr>
              <a:t>окончание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09340" y="1484784"/>
            <a:ext cx="59346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Calibri" pitchFamily="34" charset="0"/>
              </a:rPr>
              <a:t>- это главная часть однокоренных слов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2996952"/>
            <a:ext cx="5715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latin typeface="Calibri" pitchFamily="34" charset="0"/>
              </a:rPr>
              <a:t>- это часть слова, которая стоит перед корнем и служит для образования новых слов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3968" y="4869160"/>
            <a:ext cx="35283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Calibri" pitchFamily="34" charset="0"/>
              </a:rPr>
              <a:t>- это изменяемая часть слова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0164341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257175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2500313"/>
            <a:ext cx="1409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САДИК</a:t>
            </a:r>
            <a:endParaRPr lang="ru-RU" sz="2800" dirty="0"/>
          </a:p>
        </p:txBody>
      </p:sp>
      <p:pic>
        <p:nvPicPr>
          <p:cNvPr id="5" name="Рисунок 4" descr="g0178408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56992"/>
            <a:ext cx="121602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51520" y="5157192"/>
            <a:ext cx="1933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ПОСАДКА</a:t>
            </a:r>
          </a:p>
        </p:txBody>
      </p:sp>
      <p:pic>
        <p:nvPicPr>
          <p:cNvPr id="8" name="Рисунок 7" descr="g0116172.W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1928813"/>
            <a:ext cx="1428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902075" y="3244850"/>
            <a:ext cx="19812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САДОВЫЙ</a:t>
            </a:r>
            <a:endParaRPr lang="ru-RU" sz="2800" dirty="0"/>
          </a:p>
        </p:txBody>
      </p:sp>
      <p:pic>
        <p:nvPicPr>
          <p:cNvPr id="10" name="Рисунок 9" descr="g0900536.W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57188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286625" y="2286000"/>
            <a:ext cx="1804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РАССАДА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12" name="Рисунок 11" descr="Z902.W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2924944"/>
            <a:ext cx="2071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0406721.W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3933056"/>
            <a:ext cx="2055892" cy="187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275856" y="5877272"/>
            <a:ext cx="2166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САДОВНИК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332656"/>
            <a:ext cx="23038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Arial Black" pitchFamily="34" charset="0"/>
              </a:rPr>
              <a:t>С А 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548680"/>
            <a:ext cx="77315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Выписать однокоренные слова, выделить в них корень и окончание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52D67-F43D-7896-A5CD-743E2BA4793C}"/>
              </a:ext>
            </a:extLst>
          </p:cNvPr>
          <p:cNvSpPr txBox="1"/>
          <p:nvPr/>
        </p:nvSpPr>
        <p:spPr>
          <a:xfrm>
            <a:off x="2411760" y="2226012"/>
            <a:ext cx="4800600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/>
              <a:t>Всей семьёй идут гулять</a:t>
            </a:r>
          </a:p>
          <a:p>
            <a:r>
              <a:rPr lang="ru-RU" sz="3200" b="1" dirty="0"/>
              <a:t>Ночью вдоль дорожек</a:t>
            </a:r>
          </a:p>
          <a:p>
            <a:r>
              <a:rPr lang="ru-RU" sz="3200" b="1" dirty="0"/>
              <a:t>Ёж – отец, ежиха – мать</a:t>
            </a:r>
          </a:p>
          <a:p>
            <a:r>
              <a:rPr lang="ru-RU" sz="3200" b="1" dirty="0"/>
              <a:t>И ребёнок – ёжик. </a:t>
            </a:r>
          </a:p>
          <a:p>
            <a:pPr algn="r"/>
            <a:r>
              <a:rPr lang="ru-RU" b="1" dirty="0"/>
              <a:t>(С.Я. Маршак)</a:t>
            </a:r>
          </a:p>
          <a:p>
            <a:pPr algn="r"/>
            <a:endParaRPr lang="ru-RU" b="1" dirty="0"/>
          </a:p>
          <a:p>
            <a:pPr algn="r"/>
            <a:endParaRPr lang="ru-RU" b="1" dirty="0"/>
          </a:p>
          <a:p>
            <a:pPr algn="ctr"/>
            <a:r>
              <a:rPr lang="ru-RU" b="1" dirty="0"/>
              <a:t>Обозначьте эту часть слова острым уголком    </a:t>
            </a:r>
            <a:r>
              <a:rPr lang="ru-RU" sz="4800" b="1" dirty="0"/>
              <a:t>^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124744"/>
            <a:ext cx="8820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Шифрограмма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5E18E7-AA6D-A522-AB8C-963DECDDB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38387"/>
            <a:ext cx="4104455" cy="3394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6204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124744"/>
            <a:ext cx="88204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 algn="ctr">
              <a:defRPr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pPr marL="914400" indent="-914400" algn="ctr"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такое су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фф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икс? </a:t>
            </a:r>
          </a:p>
          <a:p>
            <a:pPr marL="914400" indent="-914400" algn="ctr"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найти в слове су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фф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икс?»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defRPr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059832" y="4437112"/>
            <a:ext cx="1080120" cy="151216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4139952" y="4437112"/>
            <a:ext cx="1080120" cy="14401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268760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Суффикс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– это значимая часть слова, которая находится </a:t>
            </a: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корня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служит для образования </a:t>
            </a: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новых слов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лес-лесок, лесной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барабан  -  барабанщик </a:t>
            </a:r>
          </a:p>
        </p:txBody>
      </p:sp>
    </p:spTree>
    <p:extLst>
      <p:ext uri="{BB962C8B-B14F-4D97-AF65-F5344CB8AC3E}">
        <p14:creationId xmlns:p14="http://schemas.microsoft.com/office/powerpoint/2010/main" val="359721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-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893"/>
            <a:ext cx="9405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806489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Сказка</a:t>
            </a:r>
          </a:p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«Добрый и Злой Суффикс»</a:t>
            </a:r>
          </a:p>
          <a:p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600" b="1" dirty="0"/>
              <a:t>Оля </a:t>
            </a:r>
            <a:r>
              <a:rPr lang="ru-RU" sz="3600" dirty="0"/>
              <a:t>-</a:t>
            </a:r>
            <a:r>
              <a:rPr lang="ru-RU" sz="3600" b="1" dirty="0"/>
              <a:t> Олечка</a:t>
            </a:r>
          </a:p>
          <a:p>
            <a:pPr algn="ctr"/>
            <a:r>
              <a:rPr lang="ru-RU" sz="3600" b="1" dirty="0"/>
              <a:t> Лена </a:t>
            </a:r>
            <a:r>
              <a:rPr lang="ru-RU" sz="3600" dirty="0"/>
              <a:t>-</a:t>
            </a:r>
            <a:r>
              <a:rPr lang="ru-RU" sz="3600" b="1" dirty="0"/>
              <a:t> Леночка</a:t>
            </a:r>
          </a:p>
          <a:p>
            <a:pPr algn="ctr"/>
            <a:r>
              <a:rPr lang="ru-RU" sz="3600" b="1" dirty="0"/>
              <a:t> Звезда </a:t>
            </a:r>
            <a:r>
              <a:rPr lang="ru-RU" sz="3600" dirty="0"/>
              <a:t>- </a:t>
            </a:r>
            <a:r>
              <a:rPr lang="ru-RU" sz="3600" b="1" dirty="0"/>
              <a:t>звёздочка</a:t>
            </a:r>
          </a:p>
          <a:p>
            <a:pPr algn="ctr"/>
            <a:r>
              <a:rPr lang="ru-RU" sz="3600" b="1" dirty="0"/>
              <a:t> Городок </a:t>
            </a:r>
            <a:r>
              <a:rPr lang="ru-RU" sz="3600" dirty="0"/>
              <a:t>-</a:t>
            </a:r>
            <a:r>
              <a:rPr lang="ru-RU" sz="3600" b="1" dirty="0"/>
              <a:t> Городище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суффикс появился в словах?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Вывод: </a:t>
            </a:r>
            <a:r>
              <a:rPr lang="ru-RU" sz="2400" b="1" dirty="0"/>
              <a:t>суффикс служит для образования новых слов.</a:t>
            </a:r>
            <a:endParaRPr lang="ru-RU" sz="2400" dirty="0"/>
          </a:p>
          <a:p>
            <a:r>
              <a:rPr lang="ru-RU" b="1" dirty="0"/>
              <a:t> </a:t>
            </a:r>
            <a:endParaRPr lang="ru-RU" dirty="0"/>
          </a:p>
          <a:p>
            <a:pPr algn="ctr"/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483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385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Урок  русского языка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МО « Ладушкинский городской округ»</dc:title>
  <dc:creator>user</dc:creator>
  <cp:lastModifiedBy>Светлана</cp:lastModifiedBy>
  <cp:revision>13</cp:revision>
  <dcterms:created xsi:type="dcterms:W3CDTF">2014-11-11T20:25:22Z</dcterms:created>
  <dcterms:modified xsi:type="dcterms:W3CDTF">2022-11-17T07:00:03Z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440249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