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257" r:id="rId2"/>
    <p:sldId id="256" r:id="rId3"/>
    <p:sldId id="268" r:id="rId4"/>
    <p:sldId id="265" r:id="rId5"/>
    <p:sldId id="259" r:id="rId6"/>
    <p:sldId id="264" r:id="rId7"/>
    <p:sldId id="273" r:id="rId8"/>
    <p:sldId id="272" r:id="rId9"/>
    <p:sldId id="271" r:id="rId10"/>
    <p:sldId id="274" r:id="rId11"/>
    <p:sldId id="275" r:id="rId12"/>
    <p:sldId id="276" r:id="rId13"/>
    <p:sldId id="269" r:id="rId14"/>
    <p:sldId id="278" r:id="rId15"/>
    <p:sldId id="279" r:id="rId16"/>
    <p:sldId id="280" r:id="rId17"/>
    <p:sldId id="286" r:id="rId18"/>
    <p:sldId id="289" r:id="rId19"/>
    <p:sldId id="297" r:id="rId20"/>
    <p:sldId id="299" r:id="rId21"/>
    <p:sldId id="30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54191A08-E1F3-4569-959E-4759FC2C65A3}">
          <p14:sldIdLst>
            <p14:sldId id="257"/>
            <p14:sldId id="256"/>
            <p14:sldId id="268"/>
            <p14:sldId id="265"/>
            <p14:sldId id="259"/>
            <p14:sldId id="264"/>
            <p14:sldId id="273"/>
            <p14:sldId id="272"/>
            <p14:sldId id="271"/>
            <p14:sldId id="274"/>
            <p14:sldId id="275"/>
            <p14:sldId id="276"/>
            <p14:sldId id="269"/>
            <p14:sldId id="278"/>
            <p14:sldId id="279"/>
            <p14:sldId id="280"/>
            <p14:sldId id="286"/>
            <p14:sldId id="289"/>
          </p14:sldIdLst>
        </p14:section>
        <p14:section name="Раздел без заголовка" id="{D6FBC0D5-15A2-41A2-A0A7-23EE3B25051E}">
          <p14:sldIdLst>
            <p14:sldId id="297"/>
            <p14:sldId id="299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22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00066"/>
    <a:srgbClr val="660066"/>
    <a:srgbClr val="990000"/>
    <a:srgbClr val="0000FF"/>
    <a:srgbClr val="FFFF00"/>
    <a:srgbClr val="FF9900"/>
    <a:srgbClr val="990033"/>
    <a:srgbClr val="00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4660"/>
  </p:normalViewPr>
  <p:slideViewPr>
    <p:cSldViewPr>
      <p:cViewPr varScale="1">
        <p:scale>
          <a:sx n="60" d="100"/>
          <a:sy n="60" d="100"/>
        </p:scale>
        <p:origin x="1480" y="36"/>
      </p:cViewPr>
      <p:guideLst>
        <p:guide orient="horz" pos="2160"/>
        <p:guide pos="2880"/>
        <p:guide orient="horz" pos="22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678B3B-95CA-4EA2-8FA4-372B7E7C29F8}" type="datetimeFigureOut">
              <a:rPr lang="ru-RU" smtClean="0"/>
              <a:pPr/>
              <a:t>12.06.2023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D54E8D-46AB-4470-8E3A-2C1E1581404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647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fld id="{B68C4FF4-6EE1-4A76-9B8F-B2F594D6C874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CBF7A747-1B53-4B3F-B8D2-D8AB0E1281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24BD201-5F9C-4593-BEFD-74C971F0B552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22E6F0-797A-404D-B2F0-96032D2C16E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37A3035-02C7-4538-A480-C6887B19F5A6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518664C-3B03-4311-A452-8E87A1DF2E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52DDE1-E9F2-4B50-AB95-1A36B28481DE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87BA6C-DE82-4922-A007-5CB817EE4E2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011FA9-72D4-4D0D-AA04-5200C8F96D1C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4CBFCBB-F7D8-4AD9-B5F9-93687358CA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18AA105-3B9A-485F-A7BD-B3B1C1BFF994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217202-91A5-4841-8837-12B3422A9C1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003E727-7E97-4B76-A273-97C117DFD6DE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F140D1-42AB-456C-B3EB-2E58162D29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62FDA9A-A9AF-4522-BA4E-959710ABA8F2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4C3DF-49FF-4AA4-A1AB-8615103FAE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81C31E6-6AC6-4E62-806B-D0CB1E8C6262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B0E188-B191-46AC-99B7-5113417AE6A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9E59BE0-226E-4980-AAF5-F1A9DF7C7AE8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D8319C-EFFD-43A6-A723-9E31BBA50F6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194FB44-2B3A-4EA5-B708-4FEB9F41BBF1}" type="datetimeFigureOut">
              <a:rPr lang="ru-RU" smtClean="0"/>
              <a:pPr>
                <a:defRPr/>
              </a:pPr>
              <a:t>12.06.2023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C51498-F984-481A-8E8C-4DDFA9BC918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8E80666-FB37-4B36-9149-507F3B0178E3}" type="datetimeFigureOut">
              <a:rPr lang="en-US" smtClean="0"/>
              <a:pPr/>
              <a:t>6/12/2023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D7E63A33-8271-4DD0-9C48-789913D7C11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1" name="Рисунок 60" descr="Рисунок2.png"/>
          <p:cNvPicPr>
            <a:picLocks noChangeAspect="1"/>
          </p:cNvPicPr>
          <p:nvPr userDrawn="1"/>
        </p:nvPicPr>
        <p:blipFill>
          <a:blip r:embed="rId13" cstate="print">
            <a:lum/>
          </a:blip>
          <a:stretch>
            <a:fillRect/>
          </a:stretch>
        </p:blipFill>
        <p:spPr>
          <a:xfrm>
            <a:off x="0" y="357166"/>
            <a:ext cx="9144000" cy="6500834"/>
          </a:xfrm>
          <a:prstGeom prst="rect">
            <a:avLst/>
          </a:prstGeom>
          <a:effectLst>
            <a:outerShdw blurRad="50800" dist="38100" dir="16200000" rotWithShape="0">
              <a:schemeClr val="bg1">
                <a:alpha val="40000"/>
              </a:schemeClr>
            </a:outerShdw>
          </a:effectLst>
        </p:spPr>
      </p:pic>
      <p:sp>
        <p:nvSpPr>
          <p:cNvPr id="62" name="Прямоугольник 61"/>
          <p:cNvSpPr/>
          <p:nvPr userDrawn="1"/>
        </p:nvSpPr>
        <p:spPr>
          <a:xfrm>
            <a:off x="0" y="6572272"/>
            <a:ext cx="9144000" cy="285728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 userDrawn="1"/>
        </p:nvSpPr>
        <p:spPr>
          <a:xfrm>
            <a:off x="0" y="1285860"/>
            <a:ext cx="9144000" cy="5214974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  <a:effectLst>
            <a:outerShdw blurRad="1270000" dist="50800" dir="5400000" algn="ctr" rotWithShape="0">
              <a:schemeClr val="bg1">
                <a:alpha val="43000"/>
              </a:schemeClr>
            </a:outerShdw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schemeClr val="bg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push dir="u"/>
  </p:transition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9512" y="1484784"/>
            <a:ext cx="8678768" cy="4882028"/>
            <a:chOff x="1026841" y="1155999"/>
            <a:chExt cx="7254252" cy="554108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026841" y="1155999"/>
              <a:ext cx="7254252" cy="17815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9600" b="1" dirty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Звук  и буква Р</a:t>
              </a: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1628728" y="4915522"/>
              <a:ext cx="5522686" cy="17815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3200" b="1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КУТЕНКО СВЕТЛАНА  БОРИСОВНА</a:t>
              </a:r>
            </a:p>
            <a:p>
              <a:pPr algn="ctr">
                <a:defRPr/>
              </a:pPr>
              <a:r>
                <a:rPr lang="ru-RU" sz="3200" b="1" dirty="0">
                  <a:solidFill>
                    <a:srgbClr val="FF00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Учитель-логопед .</a:t>
              </a: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9819" y="2780929"/>
            <a:ext cx="1925201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246284"/>
            <a:ext cx="8136904" cy="2326731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«Лошадка»</a:t>
            </a:r>
            <a:r>
              <a:rPr lang="ru-RU" sz="2000" dirty="0">
                <a:solidFill>
                  <a:srgbClr val="003300"/>
                </a:solidFill>
              </a:rPr>
              <a:t> Улыбнуться, открыть рот, пощелкать кончиком языка (как лошадка цокает копытами).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342" y="365112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  <a:latin typeface="+mj-lt"/>
              </a:rPr>
              <a:t>«Маляр»</a:t>
            </a:r>
            <a:r>
              <a:rPr lang="ru-RU" sz="2000" dirty="0">
                <a:solidFill>
                  <a:srgbClr val="003300"/>
                </a:solidFill>
                <a:latin typeface="+mj-lt"/>
              </a:rPr>
              <a:t> Улыбнуться, открыть рот и погладить кончиком языка твердое нёбо, делая движения языком вперед-назад.</a:t>
            </a:r>
          </a:p>
        </p:txBody>
      </p:sp>
      <p:pic>
        <p:nvPicPr>
          <p:cNvPr id="6150" name="Picture 6" descr="http://marinalog.ucoz.com/risunok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4424871"/>
            <a:ext cx="2880320" cy="2037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538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28800"/>
            <a:ext cx="8280920" cy="4824536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«Барабан» ("Дятел")</a:t>
            </a:r>
            <a:r>
              <a:rPr lang="ru-RU" sz="2000" b="1" dirty="0">
                <a:solidFill>
                  <a:srgbClr val="003300"/>
                </a:solidFill>
              </a:rPr>
              <a:t> </a:t>
            </a:r>
            <a:r>
              <a:rPr lang="ru-RU" sz="2000" dirty="0">
                <a:solidFill>
                  <a:srgbClr val="003300"/>
                </a:solidFill>
              </a:rPr>
              <a:t>Улыбнуться, приоткрыть рот (достаточно широко), поставить язычок за верхние зубы, стучать языком по небу за верхними зубами со звуком «Д-Д-Д». Стучать язычком 7 – 15 секунд (на весь выдох).</a:t>
            </a:r>
          </a:p>
          <a:p>
            <a:pPr marL="0" indent="0" algn="just">
              <a:buNone/>
            </a:pPr>
            <a:endParaRPr lang="ru-RU" sz="2000" dirty="0"/>
          </a:p>
        </p:txBody>
      </p:sp>
      <p:pic>
        <p:nvPicPr>
          <p:cNvPr id="7170" name="Picture 2" descr="http://marinalog.ucoz.com/risunok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852936"/>
            <a:ext cx="5035024" cy="31648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470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b="1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Автоматизация звука в слогах</a:t>
            </a:r>
            <a:br>
              <a:rPr lang="ru-RU" b="1" dirty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3600" b="1" dirty="0">
                <a:solidFill>
                  <a:srgbClr val="006600"/>
                </a:solidFill>
              </a:rPr>
              <a:t>Ра-</a:t>
            </a:r>
            <a:r>
              <a:rPr lang="ru-RU" sz="3600" b="1" dirty="0" err="1">
                <a:solidFill>
                  <a:srgbClr val="006600"/>
                </a:solidFill>
              </a:rPr>
              <a:t>ра</a:t>
            </a:r>
            <a:r>
              <a:rPr lang="ru-RU" sz="3600" b="1" dirty="0">
                <a:solidFill>
                  <a:srgbClr val="006600"/>
                </a:solidFill>
              </a:rPr>
              <a:t>, </a:t>
            </a:r>
            <a:r>
              <a:rPr lang="ru-RU" sz="3600" b="1" dirty="0" err="1">
                <a:solidFill>
                  <a:srgbClr val="006600"/>
                </a:solidFill>
              </a:rPr>
              <a:t>ра-ра-ра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 err="1">
                <a:solidFill>
                  <a:srgbClr val="006600"/>
                </a:solidFill>
              </a:rPr>
              <a:t>Ро-ро</a:t>
            </a:r>
            <a:r>
              <a:rPr lang="ru-RU" sz="3600" b="1" dirty="0">
                <a:solidFill>
                  <a:srgbClr val="006600"/>
                </a:solidFill>
              </a:rPr>
              <a:t>, </a:t>
            </a:r>
            <a:r>
              <a:rPr lang="ru-RU" sz="3600" b="1" dirty="0" err="1">
                <a:solidFill>
                  <a:srgbClr val="006600"/>
                </a:solidFill>
              </a:rPr>
              <a:t>ро-ро-ро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 err="1">
                <a:solidFill>
                  <a:srgbClr val="006600"/>
                </a:solidFill>
              </a:rPr>
              <a:t>Ру-ру</a:t>
            </a:r>
            <a:r>
              <a:rPr lang="ru-RU" sz="3600" b="1" dirty="0">
                <a:solidFill>
                  <a:srgbClr val="006600"/>
                </a:solidFill>
              </a:rPr>
              <a:t>, </a:t>
            </a:r>
            <a:r>
              <a:rPr lang="ru-RU" sz="3600" b="1" dirty="0" err="1">
                <a:solidFill>
                  <a:srgbClr val="006600"/>
                </a:solidFill>
              </a:rPr>
              <a:t>ру-ру-ру</a:t>
            </a:r>
            <a:br>
              <a:rPr lang="ru-RU" sz="3600" b="1" dirty="0">
                <a:solidFill>
                  <a:srgbClr val="006600"/>
                </a:solidFill>
              </a:rPr>
            </a:br>
            <a:r>
              <a:rPr lang="ru-RU" sz="3600" b="1" dirty="0" err="1">
                <a:solidFill>
                  <a:srgbClr val="006600"/>
                </a:solidFill>
              </a:rPr>
              <a:t>Ры-ры</a:t>
            </a:r>
            <a:r>
              <a:rPr lang="ru-RU" sz="3600" b="1" dirty="0">
                <a:solidFill>
                  <a:srgbClr val="006600"/>
                </a:solidFill>
              </a:rPr>
              <a:t>, </a:t>
            </a:r>
            <a:r>
              <a:rPr lang="ru-RU" sz="3600" b="1" dirty="0" err="1">
                <a:solidFill>
                  <a:srgbClr val="006600"/>
                </a:solidFill>
              </a:rPr>
              <a:t>ры-ры-ры</a:t>
            </a:r>
            <a:endParaRPr lang="ru-RU" sz="3600" b="1" dirty="0">
              <a:solidFill>
                <a:srgbClr val="0066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b="1" dirty="0">
                <a:solidFill>
                  <a:srgbClr val="0000FF"/>
                </a:solidFill>
              </a:rPr>
              <a:t>Ра-</a:t>
            </a:r>
            <a:r>
              <a:rPr lang="ru-RU" sz="3600" b="1" dirty="0" err="1">
                <a:solidFill>
                  <a:srgbClr val="0000FF"/>
                </a:solidFill>
              </a:rPr>
              <a:t>ро</a:t>
            </a:r>
            <a:r>
              <a:rPr lang="ru-RU" sz="3600" b="1" dirty="0">
                <a:solidFill>
                  <a:srgbClr val="0000FF"/>
                </a:solidFill>
              </a:rPr>
              <a:t>-</a:t>
            </a:r>
            <a:r>
              <a:rPr lang="ru-RU" sz="3600" b="1" dirty="0" err="1">
                <a:solidFill>
                  <a:srgbClr val="0000FF"/>
                </a:solidFill>
              </a:rPr>
              <a:t>ру-ры</a:t>
            </a:r>
            <a:br>
              <a:rPr lang="ru-RU" sz="3600" b="1" dirty="0">
                <a:solidFill>
                  <a:srgbClr val="0000FF"/>
                </a:solidFill>
              </a:rPr>
            </a:br>
            <a:r>
              <a:rPr lang="ru-RU" sz="3600" b="1" dirty="0" err="1">
                <a:solidFill>
                  <a:srgbClr val="0000FF"/>
                </a:solidFill>
              </a:rPr>
              <a:t>Ро-ру-ры-ра</a:t>
            </a:r>
            <a:br>
              <a:rPr lang="ru-RU" sz="3600" b="1" dirty="0">
                <a:solidFill>
                  <a:srgbClr val="0000FF"/>
                </a:solidFill>
              </a:rPr>
            </a:br>
            <a:r>
              <a:rPr lang="ru-RU" sz="3600" b="1" dirty="0" err="1">
                <a:solidFill>
                  <a:srgbClr val="0000FF"/>
                </a:solidFill>
              </a:rPr>
              <a:t>Ру-ры-ра-ро</a:t>
            </a:r>
            <a:br>
              <a:rPr lang="ru-RU" sz="3600" b="1" dirty="0">
                <a:solidFill>
                  <a:srgbClr val="0000FF"/>
                </a:solidFill>
              </a:rPr>
            </a:br>
            <a:r>
              <a:rPr lang="ru-RU" sz="3600" b="1" dirty="0" err="1">
                <a:solidFill>
                  <a:srgbClr val="0000FF"/>
                </a:solidFill>
              </a:rPr>
              <a:t>Ры-ра-ро-ру</a:t>
            </a:r>
            <a:endParaRPr lang="ru-RU" sz="36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283968" y="1600200"/>
            <a:ext cx="4402832" cy="4525963"/>
          </a:xfrm>
        </p:spPr>
        <p:txBody>
          <a:bodyPr>
            <a:normAutofit fontScale="925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ru-RU" sz="3600" b="1" dirty="0" err="1">
                <a:solidFill>
                  <a:srgbClr val="990033"/>
                </a:solidFill>
              </a:rPr>
              <a:t>Дра-дры-дро-дру</a:t>
            </a:r>
            <a:r>
              <a:rPr lang="ru-RU" sz="3600" b="1" dirty="0">
                <a:solidFill>
                  <a:srgbClr val="990033"/>
                </a:solidFill>
              </a:rPr>
              <a:t>  </a:t>
            </a:r>
            <a:br>
              <a:rPr lang="ru-RU" sz="3600" b="1" dirty="0">
                <a:solidFill>
                  <a:srgbClr val="990033"/>
                </a:solidFill>
              </a:rPr>
            </a:br>
            <a:r>
              <a:rPr lang="ru-RU" sz="3600" b="1" dirty="0" err="1">
                <a:solidFill>
                  <a:srgbClr val="990033"/>
                </a:solidFill>
              </a:rPr>
              <a:t>Дры-дро-дру-дра</a:t>
            </a:r>
            <a:br>
              <a:rPr lang="ru-RU" sz="3600" b="1" dirty="0">
                <a:solidFill>
                  <a:srgbClr val="990033"/>
                </a:solidFill>
              </a:rPr>
            </a:br>
            <a:r>
              <a:rPr lang="ru-RU" sz="3600" b="1" dirty="0" err="1">
                <a:solidFill>
                  <a:srgbClr val="990033"/>
                </a:solidFill>
              </a:rPr>
              <a:t>Дро-дру-дра-дры</a:t>
            </a:r>
            <a:br>
              <a:rPr lang="ru-RU" sz="3600" b="1" dirty="0">
                <a:solidFill>
                  <a:srgbClr val="990033"/>
                </a:solidFill>
              </a:rPr>
            </a:br>
            <a:r>
              <a:rPr lang="ru-RU" sz="3600" b="1" dirty="0" err="1">
                <a:solidFill>
                  <a:srgbClr val="990033"/>
                </a:solidFill>
              </a:rPr>
              <a:t>Дру-дра-дры-дро</a:t>
            </a:r>
            <a:endParaRPr lang="ru-RU" sz="3600" b="1" dirty="0">
              <a:solidFill>
                <a:srgbClr val="990033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ru-RU" sz="3600" b="1" dirty="0" err="1">
                <a:solidFill>
                  <a:srgbClr val="FF9900"/>
                </a:solidFill>
              </a:rPr>
              <a:t>Тра</a:t>
            </a:r>
            <a:r>
              <a:rPr lang="ru-RU" sz="3600" b="1" dirty="0">
                <a:solidFill>
                  <a:srgbClr val="FF9900"/>
                </a:solidFill>
              </a:rPr>
              <a:t>-</a:t>
            </a:r>
            <a:r>
              <a:rPr lang="ru-RU" sz="3600" b="1" dirty="0" err="1">
                <a:solidFill>
                  <a:srgbClr val="FF9900"/>
                </a:solidFill>
              </a:rPr>
              <a:t>тры</a:t>
            </a:r>
            <a:r>
              <a:rPr lang="ru-RU" sz="3600" b="1" dirty="0">
                <a:solidFill>
                  <a:srgbClr val="FF9900"/>
                </a:solidFill>
              </a:rPr>
              <a:t>-</a:t>
            </a:r>
            <a:r>
              <a:rPr lang="ru-RU" sz="3600" b="1" dirty="0" err="1">
                <a:solidFill>
                  <a:srgbClr val="FF9900"/>
                </a:solidFill>
              </a:rPr>
              <a:t>тро</a:t>
            </a:r>
            <a:r>
              <a:rPr lang="ru-RU" sz="3600" b="1" dirty="0">
                <a:solidFill>
                  <a:srgbClr val="FF9900"/>
                </a:solidFill>
              </a:rPr>
              <a:t>-тру  </a:t>
            </a:r>
            <a:br>
              <a:rPr lang="ru-RU" sz="3600" b="1" dirty="0">
                <a:solidFill>
                  <a:srgbClr val="FF9900"/>
                </a:solidFill>
              </a:rPr>
            </a:br>
            <a:r>
              <a:rPr lang="ru-RU" sz="3600" b="1" dirty="0" err="1">
                <a:solidFill>
                  <a:srgbClr val="FF9900"/>
                </a:solidFill>
              </a:rPr>
              <a:t>Тры</a:t>
            </a:r>
            <a:r>
              <a:rPr lang="ru-RU" sz="3600" b="1" dirty="0">
                <a:solidFill>
                  <a:srgbClr val="FF9900"/>
                </a:solidFill>
              </a:rPr>
              <a:t>-</a:t>
            </a:r>
            <a:r>
              <a:rPr lang="ru-RU" sz="3600" b="1" dirty="0" err="1">
                <a:solidFill>
                  <a:srgbClr val="FF9900"/>
                </a:solidFill>
              </a:rPr>
              <a:t>тро</a:t>
            </a:r>
            <a:r>
              <a:rPr lang="ru-RU" sz="3600" b="1" dirty="0">
                <a:solidFill>
                  <a:srgbClr val="FF9900"/>
                </a:solidFill>
              </a:rPr>
              <a:t>-тру-</a:t>
            </a:r>
            <a:r>
              <a:rPr lang="ru-RU" sz="3600" b="1" dirty="0" err="1">
                <a:solidFill>
                  <a:srgbClr val="FF9900"/>
                </a:solidFill>
              </a:rPr>
              <a:t>тра</a:t>
            </a:r>
            <a:r>
              <a:rPr lang="ru-RU" sz="3600" b="1" dirty="0">
                <a:solidFill>
                  <a:srgbClr val="FF9900"/>
                </a:solidFill>
              </a:rPr>
              <a:t>  </a:t>
            </a:r>
            <a:br>
              <a:rPr lang="ru-RU" sz="3600" b="1" dirty="0">
                <a:solidFill>
                  <a:srgbClr val="FF9900"/>
                </a:solidFill>
              </a:rPr>
            </a:br>
            <a:r>
              <a:rPr lang="ru-RU" sz="3600" b="1" dirty="0" err="1">
                <a:solidFill>
                  <a:srgbClr val="FF9900"/>
                </a:solidFill>
              </a:rPr>
              <a:t>Тро</a:t>
            </a:r>
            <a:r>
              <a:rPr lang="ru-RU" sz="3600" b="1" dirty="0">
                <a:solidFill>
                  <a:srgbClr val="FF9900"/>
                </a:solidFill>
              </a:rPr>
              <a:t>-тру-</a:t>
            </a:r>
            <a:r>
              <a:rPr lang="ru-RU" sz="3600" b="1" dirty="0" err="1">
                <a:solidFill>
                  <a:srgbClr val="FF9900"/>
                </a:solidFill>
              </a:rPr>
              <a:t>тра</a:t>
            </a:r>
            <a:r>
              <a:rPr lang="ru-RU" sz="3600" b="1" dirty="0">
                <a:solidFill>
                  <a:srgbClr val="FF9900"/>
                </a:solidFill>
              </a:rPr>
              <a:t>-</a:t>
            </a:r>
            <a:r>
              <a:rPr lang="ru-RU" sz="3600" b="1" dirty="0" err="1">
                <a:solidFill>
                  <a:srgbClr val="FF9900"/>
                </a:solidFill>
              </a:rPr>
              <a:t>тры</a:t>
            </a:r>
            <a:br>
              <a:rPr lang="ru-RU" sz="3600" b="1" dirty="0">
                <a:solidFill>
                  <a:srgbClr val="FF9900"/>
                </a:solidFill>
              </a:rPr>
            </a:br>
            <a:r>
              <a:rPr lang="ru-RU" sz="3600" b="1" dirty="0">
                <a:solidFill>
                  <a:srgbClr val="FF9900"/>
                </a:solidFill>
              </a:rPr>
              <a:t>Тру-</a:t>
            </a:r>
            <a:r>
              <a:rPr lang="ru-RU" sz="3600" b="1" dirty="0" err="1">
                <a:solidFill>
                  <a:srgbClr val="FF9900"/>
                </a:solidFill>
              </a:rPr>
              <a:t>тра</a:t>
            </a:r>
            <a:r>
              <a:rPr lang="ru-RU" sz="3600" b="1" dirty="0">
                <a:solidFill>
                  <a:srgbClr val="FF9900"/>
                </a:solidFill>
              </a:rPr>
              <a:t>-</a:t>
            </a:r>
            <a:r>
              <a:rPr lang="ru-RU" sz="3600" b="1" dirty="0" err="1">
                <a:solidFill>
                  <a:srgbClr val="FF9900"/>
                </a:solidFill>
              </a:rPr>
              <a:t>тры-тро</a:t>
            </a:r>
            <a:endParaRPr lang="ru-RU" sz="3600" b="1" dirty="0">
              <a:solidFill>
                <a:srgbClr val="FF9900"/>
              </a:solidFill>
            </a:endParaRPr>
          </a:p>
          <a:p>
            <a:pPr>
              <a:buFont typeface="Courier New" panose="02070309020205020404" pitchFamily="49" charset="0"/>
              <a:buChar char="o"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554853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dirty="0"/>
            </a:br>
            <a:r>
              <a:rPr lang="ru-RU" sz="3600" b="1" dirty="0">
                <a:solidFill>
                  <a:srgbClr val="C00000"/>
                </a:solidFill>
              </a:rPr>
              <a:t>Автоматизация звука в слогах </a:t>
            </a:r>
            <a:br>
              <a:rPr lang="ru-RU" sz="3600" b="1" dirty="0">
                <a:solidFill>
                  <a:srgbClr val="C00000"/>
                </a:solidFill>
              </a:rPr>
            </a:b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5184576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2000" b="1" dirty="0"/>
              <a:t>       </a:t>
            </a:r>
            <a:endParaRPr lang="ru-RU" sz="2500" b="1" dirty="0">
              <a:solidFill>
                <a:srgbClr val="006600"/>
              </a:solidFill>
            </a:endParaRPr>
          </a:p>
          <a:p>
            <a:pPr marL="0" indent="0" algn="ctr">
              <a:buNone/>
            </a:pPr>
            <a:r>
              <a:rPr lang="ru-RU" sz="2800" b="1" u="sng" dirty="0">
                <a:solidFill>
                  <a:srgbClr val="0000FF"/>
                </a:solidFill>
              </a:rPr>
              <a:t>Говорит взрослый</a:t>
            </a:r>
            <a:r>
              <a:rPr lang="ru-RU" sz="2800" b="1" dirty="0">
                <a:solidFill>
                  <a:srgbClr val="006600"/>
                </a:solidFill>
              </a:rPr>
              <a:t>                       </a:t>
            </a:r>
            <a:r>
              <a:rPr lang="ru-RU" sz="2800" b="1" dirty="0">
                <a:solidFill>
                  <a:srgbClr val="0000FF"/>
                </a:solidFill>
              </a:rPr>
              <a:t> </a:t>
            </a:r>
            <a:r>
              <a:rPr lang="ru-RU" sz="2800" b="1" u="sng" dirty="0">
                <a:solidFill>
                  <a:srgbClr val="0000FF"/>
                </a:solidFill>
              </a:rPr>
              <a:t>Говорит ребенок</a:t>
            </a:r>
            <a:endParaRPr lang="ru-RU" sz="2800" u="sng" dirty="0">
              <a:solidFill>
                <a:srgbClr val="0000FF"/>
              </a:solidFill>
            </a:endParaRPr>
          </a:p>
          <a:p>
            <a:r>
              <a:rPr lang="ru-RU" sz="2800" dirty="0">
                <a:solidFill>
                  <a:srgbClr val="006600"/>
                </a:solidFill>
              </a:rPr>
              <a:t>Рая едет на базар                         </a:t>
            </a:r>
            <a:r>
              <a:rPr lang="ru-RU" sz="2800" b="1" dirty="0">
                <a:solidFill>
                  <a:srgbClr val="C00000"/>
                </a:solidFill>
              </a:rPr>
              <a:t>ар-ар-ар, ар-ар-ар.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Федор подметает двор,              </a:t>
            </a:r>
            <a:r>
              <a:rPr lang="ru-RU" sz="2800" b="1" dirty="0">
                <a:solidFill>
                  <a:srgbClr val="C00000"/>
                </a:solidFill>
              </a:rPr>
              <a:t>ор-ор-ор, ор-ор-ор.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У корыта много кур,                     </a:t>
            </a:r>
            <a:r>
              <a:rPr lang="ru-RU" sz="2800" b="1" dirty="0" err="1">
                <a:solidFill>
                  <a:srgbClr val="C00000"/>
                </a:solidFill>
              </a:rPr>
              <a:t>ур-ур-ур</a:t>
            </a:r>
            <a:r>
              <a:rPr lang="ru-RU" sz="2800" b="1" dirty="0">
                <a:solidFill>
                  <a:srgbClr val="C00000"/>
                </a:solidFill>
              </a:rPr>
              <a:t>, </a:t>
            </a:r>
            <a:r>
              <a:rPr lang="ru-RU" sz="2800" b="1" dirty="0" err="1">
                <a:solidFill>
                  <a:srgbClr val="C00000"/>
                </a:solidFill>
              </a:rPr>
              <a:t>ур-ур-ур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Ираида пьет кефир                      </a:t>
            </a:r>
            <a:r>
              <a:rPr lang="ru-RU" sz="2800" b="1" dirty="0" err="1">
                <a:solidFill>
                  <a:srgbClr val="C00000"/>
                </a:solidFill>
              </a:rPr>
              <a:t>ир-ир-ир</a:t>
            </a:r>
            <a:r>
              <a:rPr lang="ru-RU" sz="2800" b="1" dirty="0">
                <a:solidFill>
                  <a:srgbClr val="C00000"/>
                </a:solidFill>
              </a:rPr>
              <a:t>, </a:t>
            </a:r>
            <a:r>
              <a:rPr lang="ru-RU" sz="2800" b="1" dirty="0" err="1">
                <a:solidFill>
                  <a:srgbClr val="C00000"/>
                </a:solidFill>
              </a:rPr>
              <a:t>ир-ир-ир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Ровный красный помидор        </a:t>
            </a:r>
            <a:r>
              <a:rPr lang="ru-RU" sz="2800" b="1" dirty="0">
                <a:solidFill>
                  <a:srgbClr val="C00000"/>
                </a:solidFill>
              </a:rPr>
              <a:t>ор-ор-ор, ор-ор-ор.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Фермера зовут Захар,                 </a:t>
            </a:r>
            <a:r>
              <a:rPr lang="ru-RU" sz="2800" b="1" dirty="0">
                <a:solidFill>
                  <a:srgbClr val="C00000"/>
                </a:solidFill>
              </a:rPr>
              <a:t>ар-ар-ар, ар-ар-ар.</a:t>
            </a:r>
          </a:p>
          <a:p>
            <a:r>
              <a:rPr lang="ru-RU" sz="2800" dirty="0">
                <a:solidFill>
                  <a:srgbClr val="006600"/>
                </a:solidFill>
              </a:rPr>
              <a:t>Мастер разрезает шнур,            </a:t>
            </a:r>
            <a:r>
              <a:rPr lang="ru-RU" sz="2800" b="1" dirty="0" err="1">
                <a:solidFill>
                  <a:srgbClr val="C00000"/>
                </a:solidFill>
              </a:rPr>
              <a:t>ур-ур-ур</a:t>
            </a:r>
            <a:r>
              <a:rPr lang="ru-RU" sz="2800" b="1" dirty="0">
                <a:solidFill>
                  <a:srgbClr val="C00000"/>
                </a:solidFill>
              </a:rPr>
              <a:t>, </a:t>
            </a:r>
            <a:r>
              <a:rPr lang="ru-RU" sz="2800" b="1" dirty="0" err="1">
                <a:solidFill>
                  <a:srgbClr val="C00000"/>
                </a:solidFill>
              </a:rPr>
              <a:t>ур-ур-ур</a:t>
            </a:r>
            <a:r>
              <a:rPr lang="ru-RU" sz="2800" b="1" dirty="0">
                <a:solidFill>
                  <a:srgbClr val="C00000"/>
                </a:solidFill>
              </a:rPr>
              <a:t>.</a:t>
            </a:r>
          </a:p>
          <a:p>
            <a:pPr marL="0" indent="0">
              <a:buNone/>
            </a:pP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1326605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C00000"/>
                </a:solidFill>
              </a:rPr>
              <a:t>Автоматизация звука в словах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988840"/>
            <a:ext cx="6273145" cy="3843789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sz="2400" b="1" i="1" dirty="0">
                <a:solidFill>
                  <a:srgbClr val="0000FF"/>
                </a:solidFill>
              </a:rPr>
              <a:t>Произносить (читать) слова</a:t>
            </a:r>
            <a:endParaRPr lang="ru-RU" sz="2400" b="1" dirty="0">
              <a:solidFill>
                <a:srgbClr val="0000FF"/>
              </a:solidFill>
            </a:endParaRPr>
          </a:p>
          <a:p>
            <a:r>
              <a:rPr lang="ru-RU" sz="2800" b="1" dirty="0">
                <a:solidFill>
                  <a:srgbClr val="0000FF"/>
                </a:solidFill>
              </a:rPr>
              <a:t>РА-РА-РА</a:t>
            </a:r>
            <a:r>
              <a:rPr lang="ru-RU" sz="2800" dirty="0">
                <a:solidFill>
                  <a:srgbClr val="006600"/>
                </a:solidFill>
              </a:rPr>
              <a:t>- дыра, баранки, пирамида, </a:t>
            </a:r>
            <a:r>
              <a:rPr lang="ru-RU" sz="2800" dirty="0" err="1">
                <a:solidFill>
                  <a:srgbClr val="006600"/>
                </a:solidFill>
              </a:rPr>
              <a:t>детвора,гора</a:t>
            </a:r>
            <a:endParaRPr lang="ru-RU" sz="2800" dirty="0">
              <a:solidFill>
                <a:srgbClr val="006600"/>
              </a:solidFill>
            </a:endParaRPr>
          </a:p>
          <a:p>
            <a:r>
              <a:rPr lang="ru-RU" sz="2800" b="1" dirty="0">
                <a:solidFill>
                  <a:srgbClr val="0000FF"/>
                </a:solidFill>
              </a:rPr>
              <a:t>РА-РА-РА</a:t>
            </a:r>
            <a:r>
              <a:rPr lang="ru-RU" sz="2800" dirty="0">
                <a:solidFill>
                  <a:srgbClr val="006600"/>
                </a:solidFill>
              </a:rPr>
              <a:t>- рак, рама, работа, радио, рана, ракета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РО-РО-РО</a:t>
            </a:r>
            <a:r>
              <a:rPr lang="ru-RU" sz="2800" dirty="0">
                <a:solidFill>
                  <a:srgbClr val="006600"/>
                </a:solidFill>
              </a:rPr>
              <a:t>- рот, ров, робот, Родина, роза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РО-РО-РО</a:t>
            </a:r>
            <a:r>
              <a:rPr lang="ru-RU" sz="2800" dirty="0">
                <a:solidFill>
                  <a:srgbClr val="006600"/>
                </a:solidFill>
              </a:rPr>
              <a:t>- мороз, творог, ворона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РУ-РУ-РУ</a:t>
            </a:r>
            <a:r>
              <a:rPr lang="ru-RU" sz="2800" dirty="0">
                <a:solidFill>
                  <a:srgbClr val="006600"/>
                </a:solidFill>
              </a:rPr>
              <a:t>-  руль, Русь, руки, рукав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РУ-РУ-РУ</a:t>
            </a:r>
            <a:r>
              <a:rPr lang="ru-RU" sz="2800" dirty="0">
                <a:solidFill>
                  <a:srgbClr val="006600"/>
                </a:solidFill>
              </a:rPr>
              <a:t>-  парус, кукуруза, шнур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РЫ-РЫ-РЫ</a:t>
            </a:r>
            <a:r>
              <a:rPr lang="ru-RU" sz="2800" dirty="0">
                <a:solidFill>
                  <a:srgbClr val="006600"/>
                </a:solidFill>
              </a:rPr>
              <a:t>-  рыба, рыбак ,рынок, рысь</a:t>
            </a:r>
          </a:p>
          <a:p>
            <a:r>
              <a:rPr lang="ru-RU" sz="2800" b="1" dirty="0">
                <a:solidFill>
                  <a:srgbClr val="0000FF"/>
                </a:solidFill>
              </a:rPr>
              <a:t>РЫ-РЫ-РЫ</a:t>
            </a:r>
            <a:r>
              <a:rPr lang="ru-RU" sz="2800" dirty="0">
                <a:solidFill>
                  <a:srgbClr val="006600"/>
                </a:solidFill>
              </a:rPr>
              <a:t>-  корыто, перышко, бурый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59507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dirty="0"/>
            </a:br>
            <a:r>
              <a:rPr lang="ru-RU" sz="3600" b="1" dirty="0">
                <a:solidFill>
                  <a:srgbClr val="C00000"/>
                </a:solidFill>
              </a:rPr>
              <a:t>Автоматизация звука в предложениях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Проговаривать предложения, </a:t>
            </a:r>
          </a:p>
          <a:p>
            <a:pPr marL="0" indent="0" algn="ctr">
              <a:buNone/>
            </a:pP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  <a:t>чётко произнося звук [Р].</a:t>
            </a:r>
            <a:br>
              <a:rPr lang="ru-RU" sz="2800" i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ru-RU" sz="2000" dirty="0">
                <a:solidFill>
                  <a:srgbClr val="006600"/>
                </a:solidFill>
              </a:rPr>
            </a:br>
            <a:r>
              <a:rPr lang="ru-RU" sz="2000" dirty="0">
                <a:solidFill>
                  <a:srgbClr val="006600"/>
                </a:solidFill>
              </a:rPr>
              <a:t>	</a:t>
            </a:r>
            <a:r>
              <a:rPr lang="ru-RU" b="1" dirty="0">
                <a:solidFill>
                  <a:srgbClr val="006600"/>
                </a:solidFill>
              </a:rPr>
              <a:t>У Раи розовые розы. Рома собирает рыжики. Ира читает рассказ. Юра — барабанщик. Вера ест пирожное. На морозе нужны рукавицы. В огороде растёт кукуруза. У мамы оранжевый сарафан. Катя собирает помидоры.</a:t>
            </a:r>
          </a:p>
          <a:p>
            <a:pPr marL="0" indent="0">
              <a:buNone/>
            </a:pP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99065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Назови предметы. </a:t>
            </a:r>
            <a:br>
              <a:rPr lang="ru-RU" sz="2800" b="1" dirty="0">
                <a:solidFill>
                  <a:srgbClr val="C00000"/>
                </a:solidFill>
              </a:rPr>
            </a:br>
            <a:r>
              <a:rPr lang="ru-RU" sz="2800" b="1" dirty="0">
                <a:solidFill>
                  <a:srgbClr val="C00000"/>
                </a:solidFill>
              </a:rPr>
              <a:t>Определи место звука [Р] в словах</a:t>
            </a:r>
          </a:p>
        </p:txBody>
      </p:sp>
      <p:pic>
        <p:nvPicPr>
          <p:cNvPr id="1026" name="Picture 2" descr="Постановка изолированного звука р - Новинки книжного мир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05600" y="2282196"/>
            <a:ext cx="5342664" cy="381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1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i="1" dirty="0">
                <a:solidFill>
                  <a:srgbClr val="C00000"/>
                </a:solidFill>
              </a:rPr>
              <a:t>Звуки [Р] - [Р']</a:t>
            </a:r>
            <a:br>
              <a:rPr lang="ru-RU" sz="3600" i="1" dirty="0">
                <a:solidFill>
                  <a:srgbClr val="C00000"/>
                </a:solidFill>
              </a:rPr>
            </a:br>
            <a:r>
              <a:rPr lang="ru-RU" sz="3600" i="1" dirty="0">
                <a:solidFill>
                  <a:srgbClr val="C00000"/>
                </a:solidFill>
              </a:rPr>
              <a:t> обозначается вот такой буквой</a:t>
            </a:r>
            <a:br>
              <a:rPr lang="ru-RU" sz="3200" dirty="0">
                <a:solidFill>
                  <a:srgbClr val="C00000"/>
                </a:solidFill>
              </a:rPr>
            </a:b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endParaRPr lang="ru-RU" sz="4800" dirty="0">
              <a:solidFill>
                <a:srgbClr val="000066"/>
              </a:solidFill>
            </a:endParaRPr>
          </a:p>
          <a:p>
            <a:pPr marL="0" indent="0" algn="ctr">
              <a:buNone/>
            </a:pPr>
            <a:r>
              <a:rPr lang="ru-RU" sz="5000" b="1" dirty="0">
                <a:solidFill>
                  <a:srgbClr val="000066"/>
                </a:solidFill>
              </a:rPr>
              <a:t>Как запомнить букву Р?</a:t>
            </a:r>
          </a:p>
          <a:p>
            <a:pPr marL="0" indent="0" algn="ctr">
              <a:buNone/>
            </a:pPr>
            <a:r>
              <a:rPr lang="ru-RU" sz="5000" b="1" dirty="0">
                <a:solidFill>
                  <a:srgbClr val="000066"/>
                </a:solidFill>
              </a:rPr>
              <a:t>Каждый может, например,</a:t>
            </a:r>
          </a:p>
          <a:p>
            <a:pPr marL="0" indent="0" algn="ctr">
              <a:buNone/>
            </a:pPr>
            <a:r>
              <a:rPr lang="ru-RU" sz="5000" b="1" dirty="0">
                <a:solidFill>
                  <a:srgbClr val="000066"/>
                </a:solidFill>
              </a:rPr>
              <a:t>Руку на бочок поставить</a:t>
            </a:r>
          </a:p>
          <a:p>
            <a:pPr marL="0" indent="0" algn="ctr">
              <a:buNone/>
            </a:pPr>
            <a:r>
              <a:rPr lang="ru-RU" sz="5000" b="1" dirty="0">
                <a:solidFill>
                  <a:srgbClr val="000066"/>
                </a:solidFill>
              </a:rPr>
              <a:t>И друг другу Р представить.</a:t>
            </a:r>
          </a:p>
          <a:p>
            <a:pPr marL="0" indent="0" algn="ctr">
              <a:buNone/>
            </a:pPr>
            <a:endParaRPr lang="ru-RU" sz="4800" dirty="0">
              <a:solidFill>
                <a:srgbClr val="00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000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3600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Построим из пальцев рук</a:t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dirty="0">
                <a:solidFill>
                  <a:srgbClr val="C00000"/>
                </a:solidFill>
              </a:rPr>
              <a:t> букву «Р»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457200" y="1600200"/>
            <a:ext cx="2818656" cy="4525963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4"/>
          </p:nvPr>
        </p:nvSpPr>
        <p:spPr>
          <a:xfrm>
            <a:off x="539552" y="1600200"/>
            <a:ext cx="81472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200" b="1" dirty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ru-RU" sz="3200" b="1" dirty="0">
                <a:solidFill>
                  <a:srgbClr val="0000FF"/>
                </a:solidFill>
              </a:rPr>
              <a:t>Указательный с большим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00FF"/>
                </a:solidFill>
              </a:rPr>
              <a:t>Мы в кольцо соединим.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00FF"/>
                </a:solidFill>
              </a:rPr>
              <a:t>Руки правой-указательный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00FF"/>
                </a:solidFill>
              </a:rPr>
              <a:t>К кольцу слева прислоним.</a:t>
            </a:r>
          </a:p>
          <a:p>
            <a:pPr marL="0" indent="0">
              <a:buNone/>
            </a:pPr>
            <a:r>
              <a:rPr lang="ru-RU" sz="3200" b="1" dirty="0">
                <a:solidFill>
                  <a:srgbClr val="0000FF"/>
                </a:solidFill>
              </a:rPr>
              <a:t>Вот так воображенье – Буквы Р у нас творенье!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2461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en-US" sz="28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br>
              <a:rPr lang="ru-RU" sz="2800" b="1" i="1" dirty="0">
                <a:solidFill>
                  <a:srgbClr val="00B050"/>
                </a:solidFill>
                <a:latin typeface="Comic Sans MS" panose="030F0702030302020204" pitchFamily="66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Расставьте слоги по порядку. Прочти правильно текст. Выпиши слова с буквой Р.</a:t>
            </a:r>
            <a:endParaRPr lang="ru-RU" sz="24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2"/>
          <p:cNvSpPr txBox="1">
            <a:spLocks noGrp="1" noChangeArrowheads="1"/>
          </p:cNvSpPr>
          <p:nvPr>
            <p:ph idx="1"/>
          </p:nvPr>
        </p:nvSpPr>
        <p:spPr bwMode="auto">
          <a:xfrm>
            <a:off x="457200" y="1773238"/>
            <a:ext cx="8229600" cy="44012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indent="0" algn="just">
              <a:buNone/>
            </a:pPr>
            <a:r>
              <a:rPr lang="ru-RU" sz="2800" b="1" dirty="0">
                <a:latin typeface="Comic Sans MS" panose="030F0702030302020204" pitchFamily="66" charset="0"/>
              </a:rPr>
              <a:t>	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цаЗай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суле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кийвся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дитоби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томЛе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ностьбезопас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виситза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рыхбыст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ног.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мойЗи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 он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деваетна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лыйбе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рядна.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жетЛя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 елью, еле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шитды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ритсмот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ронамсто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шорохо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шитслы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буйПопро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dirty="0" err="1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динай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его!</a:t>
            </a:r>
          </a:p>
        </p:txBody>
      </p:sp>
    </p:spTree>
    <p:extLst>
      <p:ext uri="{BB962C8B-B14F-4D97-AF65-F5344CB8AC3E}">
        <p14:creationId xmlns:p14="http://schemas.microsoft.com/office/powerpoint/2010/main" val="734521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Отгадай загадки: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Кошки этой ты берегись –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Она не домашняя кошка,</a:t>
            </a:r>
          </a:p>
          <a:p>
            <a:pPr marL="0" indent="0" algn="ctr">
              <a:buNone/>
            </a:pPr>
            <a:r>
              <a:rPr lang="ru-RU" sz="5400" b="1" dirty="0">
                <a:solidFill>
                  <a:schemeClr val="accent2">
                    <a:lumMod val="50000"/>
                  </a:schemeClr>
                </a:solidFill>
              </a:rPr>
              <a:t>А хищная …</a:t>
            </a:r>
          </a:p>
          <a:p>
            <a:pPr marL="0" indent="0" algn="r">
              <a:buNone/>
            </a:pPr>
            <a:endParaRPr lang="ru-RU" sz="4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C00000"/>
                </a:solidFill>
              </a:rPr>
              <a:t>Проверяем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>
              <a:buNone/>
            </a:pPr>
            <a:r>
              <a:rPr lang="ru-RU" sz="36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Зайца в лесу всякий обидит. Летом его безопасность зависит от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быстрых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ног. Зимой же он надевает белый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наряд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Ляжет под елью, еле дышит,  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хорошо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слышит. </a:t>
            </a:r>
            <a:r>
              <a:rPr lang="ru-RU" sz="4000" b="1" u="sng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Попробуй</a:t>
            </a:r>
            <a:r>
              <a:rPr lang="ru-RU" sz="4000" b="1" dirty="0">
                <a:solidFill>
                  <a:srgbClr val="000066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найди его!</a:t>
            </a:r>
          </a:p>
          <a:p>
            <a:pPr marL="0" indent="0" algn="just">
              <a:buNone/>
            </a:pPr>
            <a:endParaRPr lang="ru-RU" sz="4000" dirty="0">
              <a:solidFill>
                <a:srgbClr val="000066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09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7715200" cy="3989040"/>
          </a:xfrm>
        </p:spPr>
        <p:txBody>
          <a:bodyPr/>
          <a:lstStyle/>
          <a:p>
            <a:pPr marL="0" indent="0" algn="ctr">
              <a:buNone/>
            </a:pPr>
            <a:r>
              <a:rPr lang="ru-RU" sz="11500" b="1" dirty="0">
                <a:solidFill>
                  <a:srgbClr val="FF0066"/>
                </a:solidFill>
                <a:latin typeface="Monotype Corsiva" panose="03010101010201010101" pitchFamily="66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11500" b="1" dirty="0">
                <a:solidFill>
                  <a:srgbClr val="FF0066"/>
                </a:solidFill>
                <a:latin typeface="Monotype Corsiva" panose="03010101010201010101" pitchFamily="66" charset="0"/>
              </a:rPr>
              <a:t>за внимание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980728"/>
            <a:ext cx="2395537" cy="1884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3408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sz="4800" b="1" dirty="0">
                <a:solidFill>
                  <a:srgbClr val="C00000"/>
                </a:solidFill>
              </a:rPr>
            </a:br>
            <a:r>
              <a:rPr lang="ru-RU" sz="4800" b="1" dirty="0">
                <a:solidFill>
                  <a:srgbClr val="C00000"/>
                </a:solidFill>
              </a:rPr>
              <a:t>Артикуляция звука </a:t>
            </a:r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2348880"/>
            <a:ext cx="3173027" cy="349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348880"/>
            <a:ext cx="4968552" cy="2849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224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Произнеси звук [Р]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429000"/>
            <a:ext cx="8280920" cy="280831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0066"/>
                </a:solidFill>
              </a:rPr>
              <a:t>Есть ли преграда, когда мы произносим звук [Р]?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0066"/>
                </a:solidFill>
              </a:rPr>
              <a:t>Где воздух встречает преграду?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0066"/>
                </a:solidFill>
              </a:rPr>
              <a:t>Значит, какой звук [Р] – гласный или согласный?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0066"/>
                </a:solidFill>
              </a:rPr>
              <a:t>Дрожит ли при произношении звука горлышко?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ru-RU" b="1" dirty="0">
                <a:solidFill>
                  <a:srgbClr val="000066"/>
                </a:solidFill>
              </a:rPr>
              <a:t>Значит, звук звонкий или глухой?</a:t>
            </a:r>
          </a:p>
        </p:txBody>
      </p:sp>
    </p:spTree>
    <p:extLst>
      <p:ext uri="{BB962C8B-B14F-4D97-AF65-F5344CB8AC3E}">
        <p14:creationId xmlns:p14="http://schemas.microsoft.com/office/powerpoint/2010/main" val="220995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rmAutofit fontScale="90000"/>
          </a:bodyPr>
          <a:lstStyle/>
          <a:p>
            <a:br>
              <a:rPr lang="ru-RU" sz="6000" b="1" dirty="0">
                <a:solidFill>
                  <a:srgbClr val="C00000"/>
                </a:solidFill>
              </a:rPr>
            </a:br>
            <a:r>
              <a:rPr lang="ru-RU" sz="6000" b="1" dirty="0">
                <a:solidFill>
                  <a:srgbClr val="C00000"/>
                </a:solidFill>
              </a:rPr>
              <a:t>ЗАПОМНИ звук [Р]: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2276872"/>
            <a:ext cx="8003232" cy="3849291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b="1" dirty="0">
                <a:solidFill>
                  <a:srgbClr val="0000FF"/>
                </a:solidFill>
              </a:rPr>
              <a:t>СОГЛАСНЫЙ</a:t>
            </a:r>
          </a:p>
          <a:p>
            <a:pPr marL="0" indent="0" algn="ctr">
              <a:buNone/>
            </a:pPr>
            <a:r>
              <a:rPr lang="ru-RU" sz="6000" b="1" dirty="0">
                <a:solidFill>
                  <a:srgbClr val="0000FF"/>
                </a:solidFill>
              </a:rPr>
              <a:t>ЗВОНКИЙ</a:t>
            </a:r>
          </a:p>
          <a:p>
            <a:pPr marL="0" indent="0" algn="ctr">
              <a:buNone/>
            </a:pPr>
            <a:r>
              <a:rPr lang="ru-RU" sz="6000" b="1" dirty="0">
                <a:solidFill>
                  <a:srgbClr val="0000FF"/>
                </a:solidFill>
              </a:rPr>
              <a:t>ТВЁРДЫЙ</a:t>
            </a:r>
          </a:p>
        </p:txBody>
      </p:sp>
    </p:spTree>
    <p:extLst>
      <p:ext uri="{BB962C8B-B14F-4D97-AF65-F5344CB8AC3E}">
        <p14:creationId xmlns:p14="http://schemas.microsoft.com/office/powerpoint/2010/main" val="3757225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>
                <a:solidFill>
                  <a:srgbClr val="C00000"/>
                </a:solidFill>
              </a:rPr>
              <a:t>Артикуляционная гимнастика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anose="05000000000000000000" pitchFamily="2" charset="2"/>
              <a:buChar char="q"/>
            </a:pPr>
            <a:endParaRPr lang="ru-RU" sz="2000" u="sng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 «Улыбка – Трубочка»</a:t>
            </a:r>
            <a:r>
              <a:rPr lang="ru-RU" sz="2000" dirty="0">
                <a:solidFill>
                  <a:srgbClr val="003300"/>
                </a:solidFill>
              </a:rPr>
              <a:t> Поставить верхние зубы на нижние, растянуть губы в улыбке, показав все зубы, удерживать улыбку 3 – 5 секунд, вытянуть губы вперед трубочкой, удерживать губы в таком положении 3 – 5 секунд. Выполнять переключения с одной позиции на другую 5 – 7 раз.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«Футбол»</a:t>
            </a:r>
            <a:r>
              <a:rPr lang="ru-RU" sz="2000" dirty="0">
                <a:solidFill>
                  <a:srgbClr val="003300"/>
                </a:solidFill>
              </a:rPr>
              <a:t> Вытянуть губы вперед трубочкой и длительно дуть на ватный шарик, лежащий на столе перед ребенком, загоняя его в «ворота».</a:t>
            </a:r>
          </a:p>
          <a:p>
            <a:pPr marL="0" indent="0">
              <a:buNone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554176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197981"/>
            <a:ext cx="7955161" cy="50405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endParaRPr lang="ru-RU" sz="2000" u="sng" dirty="0"/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«Грибок»</a:t>
            </a:r>
            <a:r>
              <a:rPr lang="ru-RU" sz="2000" dirty="0">
                <a:solidFill>
                  <a:srgbClr val="003300"/>
                </a:solidFill>
              </a:rPr>
              <a:t> Улыбнуться, показать зубы, приоткрыть рот, и прижав широкий язык всей плоскостью к нёбу, широко открыть рот. Тогда язык будет напоминать тонкую шляпку гриба, а растянутая подъязычная связка – его ножку.</a:t>
            </a:r>
          </a:p>
          <a:p>
            <a:pPr marL="0" indent="0">
              <a:buNone/>
            </a:pPr>
            <a:endParaRPr lang="ru-RU" sz="2000" dirty="0"/>
          </a:p>
        </p:txBody>
      </p:sp>
      <p:pic>
        <p:nvPicPr>
          <p:cNvPr id="2050" name="Picture 2" descr="http://marinalog.ucoz.com/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3896" y="2636912"/>
            <a:ext cx="5472608" cy="378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07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1800" b="1" u="sng" dirty="0">
                <a:solidFill>
                  <a:srgbClr val="003300"/>
                </a:solidFill>
              </a:rPr>
              <a:t>«Гармошка»</a:t>
            </a:r>
            <a:r>
              <a:rPr lang="ru-RU" sz="1800" dirty="0">
                <a:solidFill>
                  <a:srgbClr val="003300"/>
                </a:solidFill>
              </a:rPr>
              <a:t> Улыбнуться, приоткрыть рот, приклеить язык к небу и, не отпуская языка, закрывать и открывать рот (как растягиваются меха гармошки, так растягивается подъязычная уздечка). При повторении упражнения надо стараться открывать рот всё шире и всё дольше удерживать язык в верхнем положении.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b="1" u="sng" dirty="0">
                <a:solidFill>
                  <a:srgbClr val="003300"/>
                </a:solidFill>
              </a:rPr>
              <a:t>«Качели»</a:t>
            </a:r>
            <a:r>
              <a:rPr lang="ru-RU" sz="1800" dirty="0">
                <a:solidFill>
                  <a:srgbClr val="003300"/>
                </a:solidFill>
              </a:rPr>
              <a:t> Улыбнуться, показать зубы, приоткрыть рот, положить широкий язык за нижние зубы (с внутренней стороны) и удерживать в таком положении под счет от 1 до 5. Потом поднять широкий язык за верхние зубы (тоже с внутренней стороны) и удерживать под счет от 1 до 5. Так, поочередно менять положение языка 4 – 6 раз.</a:t>
            </a:r>
          </a:p>
          <a:p>
            <a:pPr marL="0" indent="0" algn="just">
              <a:buNone/>
            </a:pPr>
            <a:endParaRPr lang="ru-RU" sz="2000" dirty="0"/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51230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000" b="1" u="sng" dirty="0">
                <a:solidFill>
                  <a:srgbClr val="003300"/>
                </a:solidFill>
              </a:rPr>
              <a:t>«Чистим зубки»</a:t>
            </a:r>
            <a:r>
              <a:rPr lang="ru-RU" sz="2000" dirty="0">
                <a:solidFill>
                  <a:srgbClr val="003300"/>
                </a:solidFill>
              </a:rPr>
              <a:t> Открыть рот и кончиком языка «почистить» верхние зубы с внутренней стороны, делая движения языком из стороны в сторону.</a:t>
            </a:r>
          </a:p>
          <a:p>
            <a:pPr marL="0" indent="0" algn="just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44097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962</TotalTime>
  <Words>865</Words>
  <Application>Microsoft Office PowerPoint</Application>
  <PresentationFormat>Экран (4:3)</PresentationFormat>
  <Paragraphs>80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31" baseType="lpstr">
      <vt:lpstr>Arial</vt:lpstr>
      <vt:lpstr>Calibri</vt:lpstr>
      <vt:lpstr>Century Gothic</vt:lpstr>
      <vt:lpstr>Comic Sans MS</vt:lpstr>
      <vt:lpstr>Courier New</vt:lpstr>
      <vt:lpstr>Monotype Corsiva</vt:lpstr>
      <vt:lpstr>Times New Roman</vt:lpstr>
      <vt:lpstr>Wingdings</vt:lpstr>
      <vt:lpstr>Wingdings 2</vt:lpstr>
      <vt:lpstr>Остин</vt:lpstr>
      <vt:lpstr>Презентация PowerPoint</vt:lpstr>
      <vt:lpstr> Отгадай загадки:</vt:lpstr>
      <vt:lpstr> Артикуляция звука </vt:lpstr>
      <vt:lpstr> Произнеси звук [Р]</vt:lpstr>
      <vt:lpstr> ЗАПОМНИ звук [Р]:</vt:lpstr>
      <vt:lpstr> Артикуляционная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Автоматизация звука в слогах </vt:lpstr>
      <vt:lpstr> Автоматизация звука в слогах  </vt:lpstr>
      <vt:lpstr> Автоматизация звука в словах  </vt:lpstr>
      <vt:lpstr> Автоматизация звука в предложениях</vt:lpstr>
      <vt:lpstr> Назови предметы.  Определи место звука [Р] в словах</vt:lpstr>
      <vt:lpstr> Звуки [Р] - [Р']  обозначается вот такой буквой </vt:lpstr>
      <vt:lpstr> Построим из пальцев рук  букву «Р»</vt:lpstr>
      <vt:lpstr>  Расставьте слоги по порядку. Прочти правильно текст. Выпиши слова с буквой Р.</vt:lpstr>
      <vt:lpstr> Проверяем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Дарина Журавлёва</cp:lastModifiedBy>
  <cp:revision>84</cp:revision>
  <dcterms:created xsi:type="dcterms:W3CDTF">2014-06-24T15:51:35Z</dcterms:created>
  <dcterms:modified xsi:type="dcterms:W3CDTF">2023-06-12T10:57:24Z</dcterms:modified>
</cp:coreProperties>
</file>