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59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7" name="Google Shape;17;p2"/>
            <p:cNvSpPr/>
            <p:nvPr/>
          </p:nvSpPr>
          <p:spPr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"/>
            <p:cNvSpPr txBox="1"/>
            <p:nvPr/>
          </p:nvSpPr>
          <p:spPr>
            <a:xfrm>
              <a:off x="144" y="584"/>
              <a:ext cx="4512" cy="624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0" y="872"/>
              <a:ext cx="5664" cy="1152"/>
            </a:xfrm>
            <a:custGeom>
              <a:avLst/>
              <a:gdLst/>
              <a:ahLst/>
              <a:cxnLst/>
              <a:rect l="l" t="t" r="r" b="b"/>
              <a:pathLst>
                <a:path w="1000" h="1000" extrusionOk="0">
                  <a:moveTo>
                    <a:pt x="0" y="0"/>
                  </a:moveTo>
                  <a:lnTo>
                    <a:pt x="500" y="0"/>
                  </a:lnTo>
                  <a:cubicBezTo>
                    <a:pt x="632" y="0"/>
                    <a:pt x="759" y="52"/>
                    <a:pt x="853" y="146"/>
                  </a:cubicBezTo>
                  <a:cubicBezTo>
                    <a:pt x="947" y="240"/>
                    <a:pt x="1000" y="367"/>
                    <a:pt x="1000" y="500"/>
                  </a:cubicBezTo>
                  <a:cubicBezTo>
                    <a:pt x="1000" y="632"/>
                    <a:pt x="947" y="759"/>
                    <a:pt x="853" y="853"/>
                  </a:cubicBezTo>
                  <a:cubicBezTo>
                    <a:pt x="759" y="947"/>
                    <a:pt x="632" y="1000"/>
                    <a:pt x="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0" name="Google Shape;20;p2"/>
            <p:cNvCxnSpPr/>
            <p:nvPr/>
          </p:nvCxnSpPr>
          <p:spPr>
            <a:xfrm>
              <a:off x="0" y="1928"/>
              <a:ext cx="5232" cy="0"/>
            </a:xfrm>
            <a:prstGeom prst="straightConnector1">
              <a:avLst/>
            </a:prstGeom>
            <a:noFill/>
            <a:ln w="5080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228600" y="1427162"/>
            <a:ext cx="8077200" cy="160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●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08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600" cy="47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ftr" idx="11"/>
          </p:nvPr>
        </p:nvSpPr>
        <p:spPr>
          <a:xfrm>
            <a:off x="3124200" y="625316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7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289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3pPr>
            <a:lvl4pPr marL="1828800" lvl="3" indent="-29718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080"/>
              <a:buChar char="●"/>
              <a:defRPr/>
            </a:lvl4pPr>
            <a:lvl5pPr marL="2286000" lvl="4" indent="-27432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5pPr>
            <a:lvl6pPr marL="2743200" lvl="5" indent="-27432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6pPr>
            <a:lvl7pPr marL="3200400" lvl="6" indent="-27432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7pPr>
            <a:lvl8pPr marL="3657600" lvl="7" indent="-27432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8pPr>
            <a:lvl9pPr marL="4114800" lvl="8" indent="-27432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720"/>
              <a:buChar char="●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7" name="Google Shape;7;p1"/>
            <p:cNvSpPr/>
            <p:nvPr/>
          </p:nvSpPr>
          <p:spPr>
            <a:xfrm>
              <a:off x="240" y="336"/>
              <a:ext cx="5232" cy="3600"/>
            </a:xfrm>
            <a:prstGeom prst="roundRect">
              <a:avLst>
                <a:gd name="adj" fmla="val 2965"/>
              </a:avLst>
            </a:prstGeom>
            <a:noFill/>
            <a:ln w="508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0" y="96"/>
              <a:ext cx="5376" cy="768"/>
            </a:xfrm>
            <a:custGeom>
              <a:avLst/>
              <a:gdLst/>
              <a:ahLst/>
              <a:cxnLst/>
              <a:rect l="l" t="t" r="r" b="b"/>
              <a:pathLst>
                <a:path w="1000" h="1000" extrusionOk="0">
                  <a:moveTo>
                    <a:pt x="0" y="0"/>
                  </a:moveTo>
                  <a:lnTo>
                    <a:pt x="500" y="0"/>
                  </a:lnTo>
                  <a:cubicBezTo>
                    <a:pt x="632" y="0"/>
                    <a:pt x="759" y="52"/>
                    <a:pt x="853" y="146"/>
                  </a:cubicBezTo>
                  <a:cubicBezTo>
                    <a:pt x="947" y="240"/>
                    <a:pt x="1000" y="367"/>
                    <a:pt x="1000" y="500"/>
                  </a:cubicBezTo>
                  <a:cubicBezTo>
                    <a:pt x="1000" y="632"/>
                    <a:pt x="947" y="759"/>
                    <a:pt x="853" y="853"/>
                  </a:cubicBezTo>
                  <a:cubicBezTo>
                    <a:pt x="759" y="947"/>
                    <a:pt x="632" y="1000"/>
                    <a:pt x="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9" name="Google Shape;9;p1"/>
            <p:cNvCxnSpPr/>
            <p:nvPr/>
          </p:nvCxnSpPr>
          <p:spPr>
            <a:xfrm>
              <a:off x="0" y="768"/>
              <a:ext cx="5088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306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●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766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156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2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79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 Black"/>
              <a:buNone/>
              <a:defRPr sz="12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school-kid.ru/" TargetMode="External"/><Relationship Id="rId13" Type="http://schemas.openxmlformats.org/officeDocument/2006/relationships/hyperlink" Target="http://forum.smallgames.ws/index.php?showtopic=18149&amp;pid=192954&amp;st=10" TargetMode="External"/><Relationship Id="rId18" Type="http://schemas.openxmlformats.org/officeDocument/2006/relationships/hyperlink" Target="http://www.deltashop.ru/kat/g3697-1.htm" TargetMode="External"/><Relationship Id="rId3" Type="http://schemas.openxmlformats.org/officeDocument/2006/relationships/hyperlink" Target="http://med-isida.ru/stomatology/hygiene/personal/" TargetMode="External"/><Relationship Id="rId7" Type="http://schemas.openxmlformats.org/officeDocument/2006/relationships/hyperlink" Target="http://www.freshmemory.ru/catalog/index.php?SECTION_ID=98&amp;ELEMENT_ID=675" TargetMode="External"/><Relationship Id="rId12" Type="http://schemas.openxmlformats.org/officeDocument/2006/relationships/hyperlink" Target="http://www.weblancer.net/users/beluza/portfolio/516548.html" TargetMode="External"/><Relationship Id="rId17" Type="http://schemas.openxmlformats.org/officeDocument/2006/relationships/hyperlink" Target="http://www.dava.ru/index.php?cPath=227_388_390_391&amp;page=1&amp;sort=4a&amp;" TargetMode="External"/><Relationship Id="rId2" Type="http://schemas.openxmlformats.org/officeDocument/2006/relationships/notesSlide" Target="../notesSlides/notesSlide31.xml"/><Relationship Id="rId16" Type="http://schemas.openxmlformats.org/officeDocument/2006/relationships/hyperlink" Target="http://nn-sp.ru/asp/sbor.php?page=7&amp;brend_id=1358&amp;brend=%D0%9D%D0%B0%D1%88%D0%B0+%D0%BC%D0%B0%D0%BC%D0%B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my-shop.ru/shop/producer/252.html" TargetMode="External"/><Relationship Id="rId11" Type="http://schemas.openxmlformats.org/officeDocument/2006/relationships/hyperlink" Target="http://www.kids-price.ru/dzhemper_ddk366001n_solnechnaya_dolina_biryuza_557403.html" TargetMode="External"/><Relationship Id="rId5" Type="http://schemas.openxmlformats.org/officeDocument/2006/relationships/hyperlink" Target="http://www.zone-x.ru/showTov.asp?FND=&amp;Cat_id=692605" TargetMode="External"/><Relationship Id="rId15" Type="http://schemas.openxmlformats.org/officeDocument/2006/relationships/hyperlink" Target="http://www.v-sp.ru/shop/category/bytovaja-himija/offset80/" TargetMode="External"/><Relationship Id="rId10" Type="http://schemas.openxmlformats.org/officeDocument/2006/relationships/hyperlink" Target="http://www.photoshopstar.com/effects/fantastic-glowing-effect/" TargetMode="External"/><Relationship Id="rId19" Type="http://schemas.openxmlformats.org/officeDocument/2006/relationships/hyperlink" Target="http://www.leksad.ru/imixmar-1000817-2.htm" TargetMode="External"/><Relationship Id="rId4" Type="http://schemas.openxmlformats.org/officeDocument/2006/relationships/hyperlink" Target="about:blank" TargetMode="External"/><Relationship Id="rId9" Type="http://schemas.openxmlformats.org/officeDocument/2006/relationships/hyperlink" Target="http://wsh.mybb.ru/viewtopic.php?id=1540&amp;p=3" TargetMode="External"/><Relationship Id="rId14" Type="http://schemas.openxmlformats.org/officeDocument/2006/relationships/hyperlink" Target="http://900igr.net/photo/predmety/Predmety-10.files/018-Zubnaja-schjotka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ctrTitle"/>
          </p:nvPr>
        </p:nvSpPr>
        <p:spPr>
          <a:xfrm>
            <a:off x="228600" y="1427162"/>
            <a:ext cx="8077200" cy="160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Arial"/>
              <a:buNone/>
            </a:pPr>
            <a:r>
              <a:rPr lang="en-US" sz="4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Урок здоровья</a:t>
            </a:r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ubTitle" idx="1"/>
          </p:nvPr>
        </p:nvSpPr>
        <p:spPr>
          <a:xfrm>
            <a:off x="1072484" y="3426388"/>
            <a:ext cx="662940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lnSpc>
                <a:spcPct val="80000"/>
              </a:lnSpc>
              <a:spcBef>
                <a:spcPts val="0"/>
              </a:spcBef>
              <a:buSzPts val="1280"/>
              <a:buNone/>
            </a:pPr>
            <a:r>
              <a:rPr lang="ru-RU" sz="1600" dirty="0" smtClean="0"/>
              <a:t>Работу </a:t>
            </a:r>
            <a:r>
              <a:rPr lang="ru-RU" sz="1600" dirty="0"/>
              <a:t>выполнила </a:t>
            </a:r>
          </a:p>
          <a:p>
            <a:pPr marL="0" lvl="0" indent="0" algn="ctr">
              <a:lnSpc>
                <a:spcPct val="80000"/>
              </a:lnSpc>
              <a:spcBef>
                <a:spcPts val="0"/>
              </a:spcBef>
              <a:buSzPts val="1280"/>
              <a:buNone/>
            </a:pPr>
            <a:r>
              <a:rPr lang="ru-RU" sz="1600" dirty="0"/>
              <a:t>Колесникова </a:t>
            </a:r>
          </a:p>
          <a:p>
            <a:pPr marL="0" lvl="0" indent="0" algn="ctr">
              <a:lnSpc>
                <a:spcPct val="80000"/>
              </a:lnSpc>
              <a:spcBef>
                <a:spcPts val="0"/>
              </a:spcBef>
              <a:buSzPts val="1280"/>
              <a:buNone/>
            </a:pPr>
            <a:r>
              <a:rPr lang="ru-RU" sz="1600" dirty="0"/>
              <a:t>Елена Александровна </a:t>
            </a:r>
          </a:p>
          <a:p>
            <a:pPr marL="0" lvl="0" indent="0" algn="ctr">
              <a:lnSpc>
                <a:spcPct val="80000"/>
              </a:lnSpc>
              <a:spcBef>
                <a:spcPts val="0"/>
              </a:spcBef>
              <a:buSzPts val="1280"/>
              <a:buNone/>
            </a:pPr>
            <a:r>
              <a:rPr lang="ru-RU" sz="1600" dirty="0"/>
              <a:t> воспитатель</a:t>
            </a:r>
          </a:p>
          <a:p>
            <a:pPr marL="0" lvl="0" indent="0" algn="ctr">
              <a:lnSpc>
                <a:spcPct val="80000"/>
              </a:lnSpc>
              <a:spcBef>
                <a:spcPts val="0"/>
              </a:spcBef>
              <a:buSzPts val="1280"/>
              <a:buNone/>
            </a:pPr>
            <a:r>
              <a:rPr lang="ru-RU" sz="1600" dirty="0"/>
              <a:t>КГОБУ Лесозаводская</a:t>
            </a:r>
          </a:p>
          <a:p>
            <a:pPr marL="0" lvl="0" indent="0" algn="ctr">
              <a:lnSpc>
                <a:spcPct val="80000"/>
              </a:lnSpc>
              <a:spcBef>
                <a:spcPts val="0"/>
              </a:spcBef>
              <a:buSzPts val="1280"/>
              <a:buNone/>
            </a:pPr>
            <a:r>
              <a:rPr lang="ru-RU" sz="1600" dirty="0"/>
              <a:t>КШИ   </a:t>
            </a:r>
          </a:p>
          <a:p>
            <a:pPr marL="0" lvl="0" indent="0" algn="ctr">
              <a:lnSpc>
                <a:spcPct val="80000"/>
              </a:lnSpc>
              <a:spcBef>
                <a:spcPts val="0"/>
              </a:spcBef>
              <a:buSzPts val="1280"/>
              <a:buNone/>
            </a:pPr>
            <a:r>
              <a:rPr lang="ru-RU" sz="1600" dirty="0"/>
              <a:t>Города  Лесозаводска </a:t>
            </a:r>
          </a:p>
          <a:p>
            <a:pPr marL="0" lvl="0" indent="0" algn="ctr">
              <a:lnSpc>
                <a:spcPct val="80000"/>
              </a:lnSpc>
              <a:spcBef>
                <a:spcPts val="0"/>
              </a:spcBef>
              <a:buSzPts val="1280"/>
              <a:buNone/>
            </a:pPr>
            <a:r>
              <a:rPr lang="ru-RU" sz="1600" dirty="0"/>
              <a:t>2023  год.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</a:pPr>
            <a:r>
              <a:rPr lang="en-US" sz="25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Микробы — это мельчайшие живые  существа.  </a:t>
            </a:r>
            <a:br>
              <a:rPr lang="en-US" sz="25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body" idx="1"/>
          </p:nvPr>
        </p:nvSpPr>
        <p:spPr>
          <a:xfrm>
            <a:off x="468312" y="1484312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80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4" descr="Картинка 9 из 22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51050" y="2276475"/>
            <a:ext cx="4457700" cy="367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5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960"/>
              <a:buFont typeface="Noto Sans Symbols"/>
              <a:buChar char="●"/>
            </a:pPr>
            <a:r>
              <a:rPr lang="en-US" sz="37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одном квадратном сантиметре поверхности телефонного аппарата умещается до 25 127 бактерий</a:t>
            </a:r>
            <a:endParaRPr/>
          </a:p>
          <a:p>
            <a:pPr marL="342900" marR="0" lvl="0" indent="-154940" algn="l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Clr>
                <a:schemeClr val="hlink"/>
              </a:buClr>
              <a:buSzPts val="2960"/>
              <a:buFont typeface="Noto Sans Symbols"/>
              <a:buNone/>
            </a:pPr>
            <a:endParaRPr sz="37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15" descr="visa-announces-mobile-payment-trials-in-nyc-this-year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0425" y="4149725"/>
            <a:ext cx="2736850" cy="2433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</a:pPr>
            <a:r>
              <a:rPr lang="en-US" sz="3800" b="1" i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800" b="1" i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800" b="1" i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800" b="1" i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8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Вопросы для обсуждения в паре:</a:t>
            </a:r>
            <a:br>
              <a:rPr lang="en-US" sz="38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8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8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●"/>
            </a:pPr>
            <a:r>
              <a:rPr lang="en-US" sz="2400" b="1" i="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Кто такие микробы и где они живут?</a:t>
            </a:r>
            <a:endParaRPr/>
          </a:p>
          <a:p>
            <a:pPr marL="342900" marR="0" lvl="0" indent="-22098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</a:pPr>
            <a:endParaRPr sz="2400" b="1" i="0" u="none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●"/>
            </a:pPr>
            <a:r>
              <a:rPr lang="en-US" sz="2400" b="1" i="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Полезны или вредны они для человека?</a:t>
            </a:r>
            <a:endParaRPr/>
          </a:p>
          <a:p>
            <a:pPr marL="342900" marR="0" lvl="0" indent="-22098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</a:pPr>
            <a:endParaRPr sz="2400" b="1" i="0" u="none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●"/>
            </a:pPr>
            <a:r>
              <a:rPr lang="en-US" sz="2400" b="1" i="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Чего боятся микробы?</a:t>
            </a:r>
            <a:endParaRPr/>
          </a:p>
          <a:p>
            <a:pPr marL="342900" marR="0" lvl="0" indent="-22098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</a:pPr>
            <a:endParaRPr sz="2400" b="1" i="0" u="none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●"/>
            </a:pPr>
            <a:r>
              <a:rPr lang="en-US" sz="2400" b="1" i="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Как они  попадают в наш организм?</a:t>
            </a:r>
            <a:endParaRPr/>
          </a:p>
          <a:p>
            <a:pPr marL="342900" marR="0" lvl="0" indent="-22098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</a:pPr>
            <a:endParaRPr sz="2400" b="1" i="0" u="none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●"/>
            </a:pPr>
            <a:r>
              <a:rPr lang="en-US" sz="2400" b="1" i="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Как уберечь от них своё здоровье?</a:t>
            </a:r>
            <a:endParaRPr/>
          </a:p>
          <a:p>
            <a:pPr marL="342900" marR="0" lvl="0" indent="-22098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</a:pPr>
            <a:endParaRPr sz="2400" b="1" i="0" u="none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0787" y="4941887"/>
            <a:ext cx="2600325" cy="147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Пословицы</a:t>
            </a:r>
            <a:endParaRPr/>
          </a:p>
        </p:txBody>
      </p:sp>
      <p:sp>
        <p:nvSpPr>
          <p:cNvPr id="127" name="Google Shape;127;p17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</a:pPr>
            <a:r>
              <a:rPr lang="en-US" sz="2400" b="1" i="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  Чистая вода для хвори беда.</a:t>
            </a:r>
            <a:endParaRPr/>
          </a:p>
        </p:txBody>
      </p:sp>
      <p:sp>
        <p:nvSpPr>
          <p:cNvPr id="128" name="Google Shape;128;p17"/>
          <p:cNvSpPr txBox="1"/>
          <p:nvPr/>
        </p:nvSpPr>
        <p:spPr>
          <a:xfrm>
            <a:off x="971550" y="3532187"/>
            <a:ext cx="52387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Чисто жить – здоровым быть.</a:t>
            </a:r>
            <a:endParaRPr/>
          </a:p>
        </p:txBody>
      </p:sp>
      <p:sp>
        <p:nvSpPr>
          <p:cNvPr id="129" name="Google Shape;129;p17"/>
          <p:cNvSpPr txBox="1"/>
          <p:nvPr/>
        </p:nvSpPr>
        <p:spPr>
          <a:xfrm>
            <a:off x="827087" y="2492375"/>
            <a:ext cx="6499225" cy="7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52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Arial"/>
              <a:buChar char="•"/>
            </a:pPr>
            <a:r>
              <a:rPr lang="en-US" sz="2400" b="1" i="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Жить в бедности не стыдно, а в грязи — позорно.</a:t>
            </a:r>
            <a:endParaRPr/>
          </a:p>
        </p:txBody>
      </p:sp>
      <p:pic>
        <p:nvPicPr>
          <p:cNvPr id="130" name="Google Shape;13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0787" y="4005262"/>
            <a:ext cx="1871662" cy="164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Три правила чистки зубов</a:t>
            </a:r>
            <a:endParaRPr/>
          </a:p>
        </p:txBody>
      </p:sp>
      <p:sp>
        <p:nvSpPr>
          <p:cNvPr id="136" name="Google Shape;136;p18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Надо чистить все зубы - и передние и боковые; чистить со всех сторон -- снаружи и изнутри.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Верхние зубы надо чистить сверху вниз, нижние -снизу вверх.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Надо также водить щеткой вправо и влево. </a:t>
            </a:r>
            <a:endParaRPr/>
          </a:p>
          <a:p>
            <a:pPr marL="342900" marR="0" lvl="0" indent="-22098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18" descr="Фото к объявлению  Зубні щітки для дітей"/>
          <p:cNvPicPr preferRelativeResize="0"/>
          <p:nvPr/>
        </p:nvPicPr>
        <p:blipFill rotWithShape="1">
          <a:blip r:embed="rId3">
            <a:alphaModFix/>
          </a:blip>
          <a:srcRect t="10551" b="19006"/>
          <a:stretch/>
        </p:blipFill>
        <p:spPr>
          <a:xfrm>
            <a:off x="6227762" y="4365625"/>
            <a:ext cx="1668462" cy="144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9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803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4" name="Google Shape;144;p19"/>
          <p:cNvGrpSpPr/>
          <p:nvPr/>
        </p:nvGrpSpPr>
        <p:grpSpPr>
          <a:xfrm>
            <a:off x="395287" y="2060575"/>
            <a:ext cx="8207375" cy="2965450"/>
            <a:chOff x="295" y="935"/>
            <a:chExt cx="5170" cy="1868"/>
          </a:xfrm>
        </p:grpSpPr>
        <p:pic>
          <p:nvPicPr>
            <p:cNvPr id="145" name="Google Shape;145;p1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95" y="935"/>
              <a:ext cx="2494" cy="1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1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925" y="935"/>
              <a:ext cx="2540" cy="185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</a:pPr>
            <a:r>
              <a:rPr lang="en-US" sz="38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Поддерживайте чистоту в комнате и в классе:</a:t>
            </a:r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Очищайте обувь от пыли, грязи и снега при входе в помещение.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Не сорите на пол.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Держите в порядке все вещи.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Стирайте мел с доски влажной тряпкой.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Пол подметайте влажным веником или щеткой, обернутой влажной тряпкой.</a:t>
            </a:r>
            <a:endParaRPr/>
          </a:p>
          <a:p>
            <a:pPr marL="342900" marR="0" lvl="0" indent="-20066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</a:pPr>
            <a:r>
              <a:rPr lang="en-US" sz="38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Предметы для уборки помещения</a:t>
            </a:r>
            <a:endParaRPr/>
          </a:p>
        </p:txBody>
      </p:sp>
      <p:pic>
        <p:nvPicPr>
          <p:cNvPr id="158" name="Google Shape;158;p21" descr="Пылесос Bosch BSA 2800RU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43212" y="2997200"/>
            <a:ext cx="273685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0112" y="2492375"/>
            <a:ext cx="1687512" cy="144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95962" y="2276475"/>
            <a:ext cx="1911350" cy="165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Физпауза</a:t>
            </a:r>
            <a:endParaRPr/>
          </a:p>
        </p:txBody>
      </p:sp>
      <p:pic>
        <p:nvPicPr>
          <p:cNvPr id="166" name="Google Shape;166;p22" descr="C:\рисунки\анимашки\танцы спорт\sporta-490.gif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908175" y="3068637"/>
            <a:ext cx="5616575" cy="2881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3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 значит быть чистым внутри?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 idx="4294967295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"/>
              <a:buNone/>
            </a:pPr>
            <a:r>
              <a:rPr lang="en-US" sz="4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ТЕМА УРОКА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4294967295"/>
          </p:nvPr>
        </p:nvSpPr>
        <p:spPr>
          <a:xfrm>
            <a:off x="611187" y="2565400"/>
            <a:ext cx="7848600" cy="286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4320"/>
              <a:buFont typeface="Noto Sans Symbols"/>
              <a:buNone/>
            </a:pPr>
            <a:r>
              <a:rPr lang="en-US" sz="5400" b="1" i="0" u="none" strike="noStrike" cap="none">
                <a:solidFill>
                  <a:srgbClr val="0D0D29"/>
                </a:solidFill>
                <a:latin typeface="Arial"/>
                <a:ea typeface="Arial"/>
                <a:cs typeface="Arial"/>
                <a:sym typeface="Arial"/>
              </a:rPr>
              <a:t>ЧИСТОТА-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chemeClr val="hlink"/>
              </a:buClr>
              <a:buSzPts val="4320"/>
              <a:buFont typeface="Noto Sans Symbols"/>
              <a:buNone/>
            </a:pPr>
            <a:r>
              <a:rPr lang="en-US" sz="5400" b="1" i="0" u="none" strike="noStrike" cap="none">
                <a:solidFill>
                  <a:srgbClr val="0D0D29"/>
                </a:solidFill>
                <a:latin typeface="Arial"/>
                <a:ea typeface="Arial"/>
                <a:cs typeface="Arial"/>
                <a:sym typeface="Arial"/>
              </a:rPr>
              <a:t>ЗАЛОГ ЗДОРОВЬЯ</a:t>
            </a:r>
            <a:endParaRPr sz="6600" b="1" i="0" u="none" strike="noStrike" cap="none">
              <a:solidFill>
                <a:srgbClr val="0D0D2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hlink"/>
              </a:buClr>
              <a:buSzPts val="5280"/>
              <a:buFont typeface="Noto Sans Symbols"/>
              <a:buNone/>
            </a:pPr>
            <a:endParaRPr sz="66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7620" algn="l" rtl="0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>
                <a:schemeClr val="hlink"/>
              </a:buClr>
              <a:buSzPts val="5280"/>
              <a:buFont typeface="Noto Sans Symbols"/>
              <a:buNone/>
            </a:pPr>
            <a:endParaRPr sz="6600" b="1" i="0" u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4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4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 значит быть чистым внутри? Внутренняя чистота  определяется  добротой мыслей человека, состоянием его души. Быть чистым человеком – значит быть добрее в отношениях с людьми, с природой и со всем окружающим тебя.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5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Физпауза</a:t>
            </a:r>
            <a:endParaRPr/>
          </a:p>
        </p:txBody>
      </p:sp>
      <p:pic>
        <p:nvPicPr>
          <p:cNvPr id="184" name="Google Shape;184;p25" descr="C:\рисунки\анимашки\танцы спорт\sports-373.gif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333875" y="3571875"/>
            <a:ext cx="47625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5" descr="C:\рисунки\анимашки\танцы спорт\sporta-490.gi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437" y="1928812"/>
            <a:ext cx="5972175" cy="2538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Кроссворд</a:t>
            </a:r>
            <a:endParaRPr/>
          </a:p>
        </p:txBody>
      </p:sp>
      <p:sp>
        <p:nvSpPr>
          <p:cNvPr id="191" name="Google Shape;191;p26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1)Гладкое, душистое,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Моет очень чисто.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pic>
        <p:nvPicPr>
          <p:cNvPr id="192" name="Google Shape;192;p26" descr="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57750" y="3000375"/>
            <a:ext cx="2522537" cy="287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7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 Вроде нежная на вид,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Но не просит пищи,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По одежде пробежит,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Она станет чище. 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 Мудрец в нем видит мудреца,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Глупец – глупца, баран – барана,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Овцу в нем видела овца,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обезьяну – обезьяна: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Вот подвели к нему Федю Баратова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Федя увидел неряху лохматого.</a:t>
            </a:r>
            <a:endParaRPr/>
          </a:p>
          <a:p>
            <a:pPr marL="342900" marR="0" lvl="0" indent="-18034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9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9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 Целых 25 зубков,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кудрей и хохолков.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под каждым под зубком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Лягут волосы рядком. </a:t>
            </a:r>
            <a:endParaRPr/>
          </a:p>
          <a:p>
            <a:pPr marL="342900" marR="0" lvl="0" indent="-18034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0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5) Говорит дорожка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Два вышитых конца: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Помойся ты немножко,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Чернила смой с лица!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Иначе ты в полдня</a:t>
            </a:r>
            <a:b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Испачкаешь меня.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1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Самопроверка</a:t>
            </a:r>
            <a:endParaRPr/>
          </a:p>
        </p:txBody>
      </p:sp>
      <p:sp>
        <p:nvSpPr>
          <p:cNvPr id="222" name="Google Shape;222;p3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1.мыло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2.щетка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3.зеркало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4.расческа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5.полотенце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 правильно относиться к предметам личной гигиены?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2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Анкетирование</a:t>
            </a:r>
            <a:endParaRPr/>
          </a:p>
        </p:txBody>
      </p:sp>
      <p:pic>
        <p:nvPicPr>
          <p:cNvPr id="228" name="Google Shape;228;p32" descr="0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805237" y="3105150"/>
            <a:ext cx="2927350" cy="262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3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Итог урока</a:t>
            </a:r>
            <a:endParaRPr/>
          </a:p>
        </p:txBody>
      </p:sp>
      <p:sp>
        <p:nvSpPr>
          <p:cNvPr id="234" name="Google Shape;234;p33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 Вам было интересно на уроке?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 Вы запомнили по данной теме?</a:t>
            </a:r>
            <a:endParaRPr/>
          </a:p>
        </p:txBody>
      </p:sp>
      <p:pic>
        <p:nvPicPr>
          <p:cNvPr id="235" name="Google Shape;235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92725" y="4292600"/>
            <a:ext cx="2600325" cy="147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Font typeface="Arial"/>
              <a:buNone/>
            </a:pPr>
            <a:r>
              <a:rPr lang="en-US" sz="55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Цель урока:</a:t>
            </a:r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Noto Sans Symbols"/>
              <a:buNone/>
            </a:pPr>
            <a:r>
              <a:rPr lang="en-US" sz="4000" b="1" i="0" u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формирование  здорового образа жизни</a:t>
            </a:r>
            <a:endParaRPr sz="4000" b="0" i="0" u="none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Noto Sans Symbols"/>
              <a:buNone/>
            </a:pPr>
            <a:endParaRPr sz="4000" b="0" i="0" u="none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4"/>
          <p:cNvSpPr txBox="1">
            <a:spLocks noGrp="1"/>
          </p:cNvSpPr>
          <p:nvPr>
            <p:ph type="title" idx="4294967295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1" name="Google Shape;241;p34" descr="42912780_Untitled1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84212" y="620712"/>
            <a:ext cx="7632700" cy="5662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5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omic Sans MS"/>
              <a:buNone/>
            </a:pPr>
            <a:r>
              <a:rPr lang="en-US" sz="4200" b="0" i="0" u="none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Источники:</a:t>
            </a:r>
            <a:endParaRPr/>
          </a:p>
        </p:txBody>
      </p:sp>
      <p:sp>
        <p:nvSpPr>
          <p:cNvPr id="247" name="Google Shape;247;p35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http://med-isida.ru/stomatology/hygiene/personal/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http://www.xn--80amkeaq.net/photoscard/insert231.html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http://www.zone-x.ru/showTov.asp?FND=&amp;Cat_id=692605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http://my-shop.ru/shop/producer/252.html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http://www.freshmemory.ru/catalog/index.php?SECTION_ID=98&amp;ELEMENT_ID=675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http://school-kid.ru/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http://wsh.mybb.ru/viewtopic.php?id=1540&amp;p=3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http://www.photoshopstar.com/effects/fantastic-glowing-effect/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http://www.kids-price.ru/dzhemper_ddk366001n_solnechnaya_dolina_biryuza_557403.html</a:t>
            </a:r>
            <a:r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http://www.weblancer.net/users/beluza/portfolio/516548.html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http://forum.smallgames.ws/index.php?showtopic=18149&amp;pid=192954&amp;st=10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4"/>
              </a:rPr>
              <a:t>http://900igr.net/photo/predmety/Predmety-10.files/018-Zubnaja-schjotka.html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5"/>
              </a:rPr>
              <a:t>http://www.v-sp.ru/shop/category/bytovaja-himija/offset80/</a:t>
            </a:r>
            <a:r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6"/>
              </a:rPr>
              <a:t>http://nn-sp.ru/asp/sbor.php?page=7&amp;brend_id=1358&amp;brend=Наша+мама</a:t>
            </a:r>
            <a:r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7"/>
              </a:rPr>
              <a:t>http://www.dava.ru/index.php?cPath=227_388_390_391&amp;page=1&amp;sort=4a&amp;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8"/>
              </a:rPr>
              <a:t>http://www.deltashop.ru/kat/g3697-1.htm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Char char="●"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9"/>
              </a:rPr>
              <a:t>http://www.leksad.ru/imixmar-1000817-2.htm</a:t>
            </a:r>
            <a:r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342900" marR="0" lvl="0" indent="-2717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hlink"/>
              </a:buClr>
              <a:buSzPts val="1120"/>
              <a:buFont typeface="Noto Sans Symbols"/>
              <a:buNone/>
            </a:pPr>
            <a:endParaRPr sz="1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Задачи:</a:t>
            </a:r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познакомить с основными правилами личной гигиены;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анализировать результаты наблюдений, делать выводы;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формировать гигиенические навыки здорового человека.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9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Гигиена (греч. - приносящий здоровье) - меры, обеспечивающие сохранение здоровья, условий жизни, влияющих на здоровье, предупреждающие заболевания.</a:t>
            </a:r>
            <a:endParaRPr/>
          </a:p>
        </p:txBody>
      </p:sp>
      <p:pic>
        <p:nvPicPr>
          <p:cNvPr id="66" name="Google Shape;6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56325" y="4005262"/>
            <a:ext cx="1655762" cy="1500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</a:pPr>
            <a:r>
              <a:rPr lang="en-US" sz="4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Совет ребятам:</a:t>
            </a:r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960"/>
              <a:buFont typeface="Noto Sans Symbols"/>
              <a:buNone/>
            </a:pPr>
            <a:r>
              <a:rPr lang="en-US" sz="37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Нужно мыться непременно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Clr>
                <a:schemeClr val="hlink"/>
              </a:buClr>
              <a:buSzPts val="2960"/>
              <a:buFont typeface="Noto Sans Symbols"/>
              <a:buNone/>
            </a:pPr>
            <a:r>
              <a:rPr lang="en-US" sz="37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Утром, вечером и днем –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Clr>
                <a:schemeClr val="hlink"/>
              </a:buClr>
              <a:buSzPts val="2960"/>
              <a:buFont typeface="Noto Sans Symbols"/>
              <a:buNone/>
            </a:pPr>
            <a:r>
              <a:rPr lang="en-US" sz="37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Перед каждою едою,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Clr>
                <a:schemeClr val="hlink"/>
              </a:buClr>
              <a:buSzPts val="2960"/>
              <a:buFont typeface="Noto Sans Symbols"/>
              <a:buNone/>
            </a:pPr>
            <a:r>
              <a:rPr lang="en-US" sz="37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После сна и перед сном!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Clr>
                <a:schemeClr val="hlink"/>
              </a:buClr>
              <a:buSzPts val="2960"/>
              <a:buFont typeface="Noto Sans Symbols"/>
              <a:buNone/>
            </a:pPr>
            <a:r>
              <a:rPr lang="en-US" sz="37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Clr>
                <a:schemeClr val="hlink"/>
              </a:buClr>
              <a:buSzPts val="2960"/>
              <a:buFont typeface="Noto Sans Symbols"/>
              <a:buNone/>
            </a:pPr>
            <a:r>
              <a:rPr lang="en-US" sz="37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Ю. Тувим</a:t>
            </a:r>
            <a:endParaRPr/>
          </a:p>
          <a:p>
            <a:pPr marL="342900" marR="0" lvl="0" indent="-154940" algn="l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Clr>
                <a:schemeClr val="hlink"/>
              </a:buClr>
              <a:buSzPts val="2960"/>
              <a:buFont typeface="Noto Sans Symbols"/>
              <a:buNone/>
            </a:pPr>
            <a:endParaRPr sz="37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3675" y="4941887"/>
            <a:ext cx="2600325" cy="147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</a:pPr>
            <a:r>
              <a:rPr lang="en-US" sz="38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Основные средства для очищения кожи</a:t>
            </a:r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Мыло и вода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мытья пользуются туалетным мылом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Душ желательно принимать ежедневно, особенно после работы, связанной с загрязнением кожи и сильным потоотделением, а также людям, страдающим потливостью; </a:t>
            </a:r>
            <a:endParaRPr/>
          </a:p>
          <a:p>
            <a:pPr marL="342900" marR="0" lvl="0" indent="-18034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p11" descr="MCj02909510000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64387" y="1196975"/>
            <a:ext cx="1447800" cy="1058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>
            <a:spLocks noGrp="1"/>
          </p:cNvSpPr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2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2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мыться в ванне или бане с применением мыла и мочалки необходимо не реже одного раза в неделю;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после мытья обязательно меняют нательное белье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●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волосы лучше мыть в мягкой воде. </a:t>
            </a:r>
            <a:endParaRPr/>
          </a:p>
          <a:p>
            <a:pPr marL="342900" marR="0" lvl="0" indent="-18034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2" descr="000803_1073_0765_vnvv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77050" y="5300662"/>
            <a:ext cx="2133600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/>
          <p:nvPr/>
        </p:nvSpPr>
        <p:spPr>
          <a:xfrm>
            <a:off x="2678112" y="620712"/>
            <a:ext cx="3024187" cy="143986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МИКРОБЫ</a:t>
            </a:r>
            <a:endParaRPr/>
          </a:p>
        </p:txBody>
      </p:sp>
      <p:cxnSp>
        <p:nvCxnSpPr>
          <p:cNvPr id="93" name="Google Shape;93;p13"/>
          <p:cNvCxnSpPr/>
          <p:nvPr/>
        </p:nvCxnSpPr>
        <p:spPr>
          <a:xfrm>
            <a:off x="4716462" y="2060575"/>
            <a:ext cx="554037" cy="230505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94" name="Google Shape;94;p13"/>
          <p:cNvCxnSpPr/>
          <p:nvPr/>
        </p:nvCxnSpPr>
        <p:spPr>
          <a:xfrm>
            <a:off x="5256212" y="1941512"/>
            <a:ext cx="790575" cy="1079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95" name="Google Shape;95;p13"/>
          <p:cNvCxnSpPr/>
          <p:nvPr/>
        </p:nvCxnSpPr>
        <p:spPr>
          <a:xfrm flipH="1">
            <a:off x="2268537" y="1941512"/>
            <a:ext cx="1079500" cy="1092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96" name="Google Shape;96;p13"/>
          <p:cNvCxnSpPr/>
          <p:nvPr/>
        </p:nvCxnSpPr>
        <p:spPr>
          <a:xfrm flipH="1">
            <a:off x="3348037" y="2060575"/>
            <a:ext cx="647700" cy="230505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97" name="Google Shape;97;p13"/>
          <p:cNvSpPr/>
          <p:nvPr/>
        </p:nvSpPr>
        <p:spPr>
          <a:xfrm>
            <a:off x="863600" y="3021012"/>
            <a:ext cx="1943100" cy="11303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БАКТЕРИИ</a:t>
            </a:r>
            <a:endParaRPr/>
          </a:p>
        </p:txBody>
      </p:sp>
      <p:sp>
        <p:nvSpPr>
          <p:cNvPr id="98" name="Google Shape;98;p13"/>
          <p:cNvSpPr/>
          <p:nvPr/>
        </p:nvSpPr>
        <p:spPr>
          <a:xfrm>
            <a:off x="4546600" y="4365625"/>
            <a:ext cx="2449512" cy="1544637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ГРИБКИ</a:t>
            </a:r>
            <a:endParaRPr/>
          </a:p>
        </p:txBody>
      </p:sp>
      <p:sp>
        <p:nvSpPr>
          <p:cNvPr id="99" name="Google Shape;99;p13"/>
          <p:cNvSpPr/>
          <p:nvPr/>
        </p:nvSpPr>
        <p:spPr>
          <a:xfrm>
            <a:off x="1563687" y="4445000"/>
            <a:ext cx="2486025" cy="1584325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ВИРУСЫ</a:t>
            </a:r>
            <a:endParaRPr/>
          </a:p>
        </p:txBody>
      </p:sp>
      <p:sp>
        <p:nvSpPr>
          <p:cNvPr id="100" name="Google Shape;100;p13"/>
          <p:cNvSpPr/>
          <p:nvPr/>
        </p:nvSpPr>
        <p:spPr>
          <a:xfrm>
            <a:off x="5735637" y="2740025"/>
            <a:ext cx="2520950" cy="143986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ДРОЖЖИ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default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99CCFF"/>
      </a:accent4>
      <a:accent5>
        <a:srgbClr val="9999FF"/>
      </a:accent5>
      <a:accent6>
        <a:srgbClr val="FFFFFF"/>
      </a:accent6>
      <a:hlink>
        <a:srgbClr val="996666"/>
      </a:hlink>
      <a:folHlink>
        <a:srgbClr val="6666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</Words>
  <Application>Microsoft Office PowerPoint</Application>
  <PresentationFormat>Экран (4:3)</PresentationFormat>
  <Paragraphs>106</Paragraphs>
  <Slides>31</Slides>
  <Notes>31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Arial Black</vt:lpstr>
      <vt:lpstr>Comic Sans MS</vt:lpstr>
      <vt:lpstr>Noto Sans Symbols</vt:lpstr>
      <vt:lpstr>Скругленный</vt:lpstr>
      <vt:lpstr>Урок здоровья</vt:lpstr>
      <vt:lpstr>ТЕМА УРОКА</vt:lpstr>
      <vt:lpstr>Цель урока:</vt:lpstr>
      <vt:lpstr>Задачи:</vt:lpstr>
      <vt:lpstr>Презентация PowerPoint</vt:lpstr>
      <vt:lpstr>Совет ребятам:</vt:lpstr>
      <vt:lpstr>Основные средства для очищения кожи</vt:lpstr>
      <vt:lpstr>Презентация PowerPoint</vt:lpstr>
      <vt:lpstr>Презентация PowerPoint</vt:lpstr>
      <vt:lpstr>Микробы — это мельчайшие живые  существа.   </vt:lpstr>
      <vt:lpstr>Презентация PowerPoint</vt:lpstr>
      <vt:lpstr>  Вопросы для обсуждения в паре:  </vt:lpstr>
      <vt:lpstr>Пословицы</vt:lpstr>
      <vt:lpstr>Три правила чистки зубов</vt:lpstr>
      <vt:lpstr>Презентация PowerPoint</vt:lpstr>
      <vt:lpstr>Поддерживайте чистоту в комнате и в классе:</vt:lpstr>
      <vt:lpstr>Предметы для уборки помещения</vt:lpstr>
      <vt:lpstr>Физпауза</vt:lpstr>
      <vt:lpstr>Презентация PowerPoint</vt:lpstr>
      <vt:lpstr>Презентация PowerPoint</vt:lpstr>
      <vt:lpstr>Физпауза</vt:lpstr>
      <vt:lpstr>Кроссворд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Самопроверка</vt:lpstr>
      <vt:lpstr>Анкетирование</vt:lpstr>
      <vt:lpstr>Итог урока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здоровья</dc:title>
  <cp:lastModifiedBy>Admin</cp:lastModifiedBy>
  <cp:revision>1</cp:revision>
  <dcterms:modified xsi:type="dcterms:W3CDTF">2023-06-12T04:46:32Z</dcterms:modified>
</cp:coreProperties>
</file>