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70" r:id="rId4"/>
    <p:sldId id="257" r:id="rId5"/>
    <p:sldId id="258" r:id="rId6"/>
    <p:sldId id="260" r:id="rId7"/>
    <p:sldId id="259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71" r:id="rId16"/>
    <p:sldId id="272" r:id="rId17"/>
    <p:sldId id="274" r:id="rId18"/>
    <p:sldId id="273" r:id="rId19"/>
    <p:sldId id="275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0EC8A-727D-4E9F-AA27-E6D3B8772647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A6EEB-66A9-4043-8562-18431FC280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0221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0EC8A-727D-4E9F-AA27-E6D3B8772647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A6EEB-66A9-4043-8562-18431FC280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094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0EC8A-727D-4E9F-AA27-E6D3B8772647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A6EEB-66A9-4043-8562-18431FC280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3022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0EC8A-727D-4E9F-AA27-E6D3B8772647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A6EEB-66A9-4043-8562-18431FC280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88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0EC8A-727D-4E9F-AA27-E6D3B8772647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A6EEB-66A9-4043-8562-18431FC280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649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0EC8A-727D-4E9F-AA27-E6D3B8772647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A6EEB-66A9-4043-8562-18431FC280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0384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0EC8A-727D-4E9F-AA27-E6D3B8772647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A6EEB-66A9-4043-8562-18431FC280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576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0EC8A-727D-4E9F-AA27-E6D3B8772647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A6EEB-66A9-4043-8562-18431FC280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326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0EC8A-727D-4E9F-AA27-E6D3B8772647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A6EEB-66A9-4043-8562-18431FC280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8905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0EC8A-727D-4E9F-AA27-E6D3B8772647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A6EEB-66A9-4043-8562-18431FC280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841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0EC8A-727D-4E9F-AA27-E6D3B8772647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A6EEB-66A9-4043-8562-18431FC280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880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8000">
              <a:srgbClr val="E3E6DB"/>
            </a:gs>
            <a:gs pos="0">
              <a:schemeClr val="accent4">
                <a:lumMod val="20000"/>
                <a:lumOff val="80000"/>
              </a:schemeClr>
            </a:gs>
            <a:gs pos="87000">
              <a:srgbClr val="92D050"/>
            </a:gs>
            <a:gs pos="100000">
              <a:schemeClr val="accent2">
                <a:lumMod val="40000"/>
                <a:lumOff val="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00EC8A-727D-4E9F-AA27-E6D3B8772647}" type="datetimeFigureOut">
              <a:rPr lang="ru-RU" smtClean="0"/>
              <a:t>15.11.2022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FA6EEB-66A9-4043-8562-18431FC280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183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Решение задач на концентрацию и сплавы «методом стаканов»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47483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/>
              <a:t>Сме­шав 30-про­цент­ный и 60-про­цент­ный рас­тво­ры кис­ло­ты и до­ба­вив 10 кг чи­стой воды, по­лу­чи­ли 36-про­цент­ный рас­твор кис­ло­ты. Если бы вме­сто 10 кг воды до­ба­ви­ли 10 кг 50-про­цент­но­го рас­тво­ра той же кис­ло­ты, то по­лу­чи­ли бы 41-про­цент­ный рас­твор кис­ло­ты. Сколь­ко ки­ло­грам­мов 30-про­цент­но­го рас­тво­ра ис­поль­зо­ва­ли для по­лу­че­ния смеси?</a:t>
            </a:r>
          </a:p>
        </p:txBody>
      </p:sp>
      <p:sp>
        <p:nvSpPr>
          <p:cNvPr id="5" name="Блок-схема: магнитный диск 4"/>
          <p:cNvSpPr/>
          <p:nvPr/>
        </p:nvSpPr>
        <p:spPr>
          <a:xfrm>
            <a:off x="2339386" y="4071950"/>
            <a:ext cx="1761217" cy="1522025"/>
          </a:xfrm>
          <a:prstGeom prst="flowChartMagneticDisk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6" name="Блок-схема: магнитный диск 5"/>
          <p:cNvSpPr/>
          <p:nvPr/>
        </p:nvSpPr>
        <p:spPr>
          <a:xfrm>
            <a:off x="2339386" y="2777001"/>
            <a:ext cx="1747239" cy="1826487"/>
          </a:xfrm>
          <a:prstGeom prst="flowChartMagneticDisk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Выноска со стрелкой вниз 6"/>
          <p:cNvSpPr/>
          <p:nvPr/>
        </p:nvSpPr>
        <p:spPr>
          <a:xfrm>
            <a:off x="2352290" y="2115095"/>
            <a:ext cx="1719283" cy="784713"/>
          </a:xfrm>
          <a:prstGeom prst="downArrow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2400" b="1" i="1" dirty="0" smtClean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Х </a:t>
            </a:r>
            <a:r>
              <a:rPr lang="ru-RU" sz="2400" b="1" i="1" dirty="0" smtClean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кг</a:t>
            </a:r>
            <a:endParaRPr lang="ru-RU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Надпись 15"/>
          <p:cNvSpPr txBox="1"/>
          <p:nvPr/>
        </p:nvSpPr>
        <p:spPr>
          <a:xfrm>
            <a:off x="2455511" y="3588773"/>
            <a:ext cx="1509615" cy="424620"/>
          </a:xfrm>
          <a:prstGeom prst="rect">
            <a:avLst/>
          </a:prstGeom>
          <a:solidFill>
            <a:schemeClr val="lt1"/>
          </a:solidFill>
          <a:ln w="6350">
            <a:solidFill>
              <a:srgbClr val="7030A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30</a:t>
            </a:r>
            <a:r>
              <a:rPr lang="en-US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%=0</a:t>
            </a: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ru-RU" sz="20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21500" y="4771026"/>
            <a:ext cx="13776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0,3х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Блок-схема: магнитный диск 10"/>
          <p:cNvSpPr/>
          <p:nvPr/>
        </p:nvSpPr>
        <p:spPr>
          <a:xfrm>
            <a:off x="4813896" y="4073195"/>
            <a:ext cx="1761217" cy="1530415"/>
          </a:xfrm>
          <a:prstGeom prst="flowChartMagneticDisk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магнитный диск 11"/>
          <p:cNvSpPr/>
          <p:nvPr/>
        </p:nvSpPr>
        <p:spPr>
          <a:xfrm>
            <a:off x="4827874" y="2777001"/>
            <a:ext cx="1747239" cy="1826487"/>
          </a:xfrm>
          <a:prstGeom prst="flowChartMagneticDisk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Выноска со стрелкой вниз 12"/>
          <p:cNvSpPr/>
          <p:nvPr/>
        </p:nvSpPr>
        <p:spPr>
          <a:xfrm>
            <a:off x="4840778" y="2115095"/>
            <a:ext cx="1719283" cy="784713"/>
          </a:xfrm>
          <a:prstGeom prst="downArrow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2400" b="1" i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ru-RU" sz="2400" b="1" i="1" dirty="0" smtClean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кг</a:t>
            </a:r>
            <a:endParaRPr lang="ru-RU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Надпись 15"/>
          <p:cNvSpPr txBox="1"/>
          <p:nvPr/>
        </p:nvSpPr>
        <p:spPr>
          <a:xfrm>
            <a:off x="4943999" y="3588773"/>
            <a:ext cx="1509615" cy="424620"/>
          </a:xfrm>
          <a:prstGeom prst="rect">
            <a:avLst/>
          </a:prstGeom>
          <a:solidFill>
            <a:schemeClr val="lt1"/>
          </a:solidFill>
          <a:ln w="6350">
            <a:solidFill>
              <a:srgbClr val="7030A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60</a:t>
            </a:r>
            <a:r>
              <a:rPr lang="en-US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%=0</a:t>
            </a: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,6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Блок-схема: магнитный диск 15"/>
          <p:cNvSpPr/>
          <p:nvPr/>
        </p:nvSpPr>
        <p:spPr>
          <a:xfrm>
            <a:off x="10097743" y="4000937"/>
            <a:ext cx="1761217" cy="1552697"/>
          </a:xfrm>
          <a:prstGeom prst="flowChartMagneticDisk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Блок-схема: магнитный диск 16"/>
          <p:cNvSpPr/>
          <p:nvPr/>
        </p:nvSpPr>
        <p:spPr>
          <a:xfrm>
            <a:off x="10097743" y="2709766"/>
            <a:ext cx="1747239" cy="1826487"/>
          </a:xfrm>
          <a:prstGeom prst="flowChartMagneticDisk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8" name="Выноска со стрелкой вниз 17"/>
          <p:cNvSpPr/>
          <p:nvPr/>
        </p:nvSpPr>
        <p:spPr>
          <a:xfrm>
            <a:off x="10110647" y="2047860"/>
            <a:ext cx="1719283" cy="784713"/>
          </a:xfrm>
          <a:prstGeom prst="downArrow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2400" b="1" i="1" dirty="0" smtClean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(Х+У+10)кг</a:t>
            </a:r>
            <a:endParaRPr lang="ru-RU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Надпись 15"/>
          <p:cNvSpPr txBox="1"/>
          <p:nvPr/>
        </p:nvSpPr>
        <p:spPr>
          <a:xfrm>
            <a:off x="10213868" y="3521538"/>
            <a:ext cx="1509615" cy="424620"/>
          </a:xfrm>
          <a:prstGeom prst="rect">
            <a:avLst/>
          </a:prstGeom>
          <a:solidFill>
            <a:schemeClr val="lt1"/>
          </a:solidFill>
          <a:ln w="6350">
            <a:solidFill>
              <a:srgbClr val="7030A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36</a:t>
            </a:r>
            <a:r>
              <a:rPr lang="en-US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%=</a:t>
            </a: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0,36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137909" y="3352238"/>
            <a:ext cx="6228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+</a:t>
            </a:r>
            <a:endParaRPr lang="ru-RU" sz="4800" dirty="0"/>
          </a:p>
        </p:txBody>
      </p:sp>
      <p:sp>
        <p:nvSpPr>
          <p:cNvPr id="21" name="TextBox 20"/>
          <p:cNvSpPr txBox="1"/>
          <p:nvPr/>
        </p:nvSpPr>
        <p:spPr>
          <a:xfrm>
            <a:off x="9281576" y="3385583"/>
            <a:ext cx="6228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=</a:t>
            </a:r>
            <a:endParaRPr lang="ru-RU" sz="4800" dirty="0"/>
          </a:p>
        </p:txBody>
      </p:sp>
      <p:sp>
        <p:nvSpPr>
          <p:cNvPr id="22" name="TextBox 21"/>
          <p:cNvSpPr txBox="1"/>
          <p:nvPr/>
        </p:nvSpPr>
        <p:spPr>
          <a:xfrm>
            <a:off x="4997878" y="4771025"/>
            <a:ext cx="1499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0,6у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977718" y="4679751"/>
            <a:ext cx="1991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0,36∙(х+у+10)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6878" y="1583393"/>
            <a:ext cx="2683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Заполняем схему:</a:t>
            </a:r>
            <a:endParaRPr lang="ru-RU" sz="2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121759" y="4554467"/>
            <a:ext cx="8275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Тогда вещества </a:t>
            </a:r>
          </a:p>
          <a:p>
            <a:r>
              <a:rPr lang="ru-RU" b="1" dirty="0" smtClean="0"/>
              <a:t>в каждом стакане:</a:t>
            </a:r>
            <a:endParaRPr lang="ru-RU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2227296" y="5864375"/>
            <a:ext cx="8275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Составим уравнение: </a:t>
            </a:r>
            <a:r>
              <a:rPr lang="en-US" b="1" dirty="0" smtClean="0"/>
              <a:t>0,3</a:t>
            </a:r>
            <a:r>
              <a:rPr lang="ru-RU" b="1" dirty="0" smtClean="0"/>
              <a:t>х+0,</a:t>
            </a:r>
            <a:r>
              <a:rPr lang="en-US" b="1" dirty="0" smtClean="0"/>
              <a:t>6</a:t>
            </a:r>
            <a:r>
              <a:rPr lang="ru-RU" b="1" dirty="0" smtClean="0"/>
              <a:t>у=0,36∙(х+у+10)</a:t>
            </a:r>
            <a:endParaRPr lang="ru-RU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121759" y="2143928"/>
            <a:ext cx="20938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Первая смесь:</a:t>
            </a:r>
            <a:endParaRPr lang="ru-RU" sz="2400" b="1" dirty="0"/>
          </a:p>
        </p:txBody>
      </p:sp>
      <p:sp>
        <p:nvSpPr>
          <p:cNvPr id="25" name="Блок-схема: магнитный диск 24"/>
          <p:cNvSpPr/>
          <p:nvPr/>
        </p:nvSpPr>
        <p:spPr>
          <a:xfrm>
            <a:off x="7475574" y="4014384"/>
            <a:ext cx="1761217" cy="1552697"/>
          </a:xfrm>
          <a:prstGeom prst="flowChartMagneticDisk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6" name="Блок-схема: магнитный диск 25"/>
          <p:cNvSpPr/>
          <p:nvPr/>
        </p:nvSpPr>
        <p:spPr>
          <a:xfrm>
            <a:off x="7475574" y="2723213"/>
            <a:ext cx="1747239" cy="1826487"/>
          </a:xfrm>
          <a:prstGeom prst="flowChartMagneticDisk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7" name="Выноска со стрелкой вниз 26"/>
          <p:cNvSpPr/>
          <p:nvPr/>
        </p:nvSpPr>
        <p:spPr>
          <a:xfrm>
            <a:off x="7488478" y="2061307"/>
            <a:ext cx="1719283" cy="784713"/>
          </a:xfrm>
          <a:prstGeom prst="downArrow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2400" b="1" i="1" dirty="0" smtClean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10 кг</a:t>
            </a:r>
            <a:endParaRPr lang="ru-RU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0" name="Надпись 15"/>
          <p:cNvSpPr txBox="1"/>
          <p:nvPr/>
        </p:nvSpPr>
        <p:spPr>
          <a:xfrm>
            <a:off x="7591699" y="3534985"/>
            <a:ext cx="1509615" cy="424620"/>
          </a:xfrm>
          <a:prstGeom prst="rect">
            <a:avLst/>
          </a:prstGeom>
          <a:solidFill>
            <a:schemeClr val="lt1"/>
          </a:solidFill>
          <a:ln w="6350">
            <a:solidFill>
              <a:srgbClr val="7030A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en-US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%=</a:t>
            </a: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681597" y="4720092"/>
            <a:ext cx="1477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0∙10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710776" y="3356721"/>
            <a:ext cx="6228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+</a:t>
            </a:r>
            <a:endParaRPr lang="ru-RU" sz="4800" dirty="0"/>
          </a:p>
        </p:txBody>
      </p:sp>
      <p:sp>
        <p:nvSpPr>
          <p:cNvPr id="34" name="Десятиугольник 33"/>
          <p:cNvSpPr/>
          <p:nvPr/>
        </p:nvSpPr>
        <p:spPr>
          <a:xfrm>
            <a:off x="156754" y="222442"/>
            <a:ext cx="681446" cy="549275"/>
          </a:xfrm>
          <a:prstGeom prst="decagon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5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084392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4.44444E-6 L -0.00104 0.17268 " pathEditMode="relative" rAng="0" ptsTypes="AA">
                                      <p:cBhvr>
                                        <p:cTn id="7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8634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0 L -0.00013 0.17269 " pathEditMode="relative" rAng="0" ptsTypes="AA">
                                      <p:cBhvr>
                                        <p:cTn id="7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863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3.33333E-6 L 0.00065 0.16551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82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0" grpId="0"/>
      <p:bldP spid="20" grpId="1"/>
      <p:bldP spid="21" grpId="0"/>
      <p:bldP spid="21" grpId="1"/>
      <p:bldP spid="22" grpId="0"/>
      <p:bldP spid="23" grpId="0"/>
      <p:bldP spid="24" grpId="0"/>
      <p:bldP spid="28" grpId="0"/>
      <p:bldP spid="29" grpId="0"/>
      <p:bldP spid="31" grpId="0"/>
      <p:bldP spid="25" grpId="0" animBg="1"/>
      <p:bldP spid="26" grpId="0" animBg="1"/>
      <p:bldP spid="27" grpId="0" animBg="1"/>
      <p:bldP spid="30" grpId="0" animBg="1"/>
      <p:bldP spid="32" grpId="0"/>
      <p:bldP spid="33" grpId="0"/>
      <p:bldP spid="3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/>
              <a:t>Сме­шав 30-про­цент­ный и 60-про­цент­ный рас­тво­ры кис­ло­ты и до­ба­вив 10 кг чи­стой воды, по­лу­чи­ли 36-про­цент­ный рас­твор кис­ло­ты. Если бы вме­сто 10 кг воды до­ба­ви­ли 10 кг 50-про­цент­но­го рас­тво­ра той же кис­ло­ты, то по­лу­чи­ли бы 41-про­цент­ный рас­твор кис­ло­ты. Сколь­ко ки­ло­грам­мов 30-про­цент­но­го рас­тво­ра ис­поль­зо­ва­ли для по­лу­че­ния смеси?</a:t>
            </a:r>
          </a:p>
        </p:txBody>
      </p:sp>
      <p:sp>
        <p:nvSpPr>
          <p:cNvPr id="5" name="Блок-схема: магнитный диск 4"/>
          <p:cNvSpPr/>
          <p:nvPr/>
        </p:nvSpPr>
        <p:spPr>
          <a:xfrm>
            <a:off x="2339386" y="4071950"/>
            <a:ext cx="1761217" cy="1522025"/>
          </a:xfrm>
          <a:prstGeom prst="flowChartMagneticDisk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6" name="Блок-схема: магнитный диск 5"/>
          <p:cNvSpPr/>
          <p:nvPr/>
        </p:nvSpPr>
        <p:spPr>
          <a:xfrm>
            <a:off x="2339386" y="2777001"/>
            <a:ext cx="1747239" cy="1826487"/>
          </a:xfrm>
          <a:prstGeom prst="flowChartMagneticDisk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Выноска со стрелкой вниз 6"/>
          <p:cNvSpPr/>
          <p:nvPr/>
        </p:nvSpPr>
        <p:spPr>
          <a:xfrm>
            <a:off x="2352290" y="2115095"/>
            <a:ext cx="1719283" cy="784713"/>
          </a:xfrm>
          <a:prstGeom prst="downArrow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2400" b="1" i="1" dirty="0" smtClean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Х </a:t>
            </a:r>
            <a:r>
              <a:rPr lang="ru-RU" sz="2400" b="1" i="1" dirty="0" smtClean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кг</a:t>
            </a:r>
            <a:endParaRPr lang="ru-RU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Надпись 15"/>
          <p:cNvSpPr txBox="1"/>
          <p:nvPr/>
        </p:nvSpPr>
        <p:spPr>
          <a:xfrm>
            <a:off x="2455511" y="3588773"/>
            <a:ext cx="1509615" cy="424620"/>
          </a:xfrm>
          <a:prstGeom prst="rect">
            <a:avLst/>
          </a:prstGeom>
          <a:solidFill>
            <a:schemeClr val="lt1"/>
          </a:solidFill>
          <a:ln w="6350">
            <a:solidFill>
              <a:srgbClr val="7030A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30</a:t>
            </a:r>
            <a:r>
              <a:rPr lang="en-US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%=0</a:t>
            </a: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ru-RU" sz="20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21500" y="4771026"/>
            <a:ext cx="13776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0,3х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Блок-схема: магнитный диск 10"/>
          <p:cNvSpPr/>
          <p:nvPr/>
        </p:nvSpPr>
        <p:spPr>
          <a:xfrm>
            <a:off x="4813896" y="4073195"/>
            <a:ext cx="1761217" cy="1530415"/>
          </a:xfrm>
          <a:prstGeom prst="flowChartMagneticDisk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магнитный диск 11"/>
          <p:cNvSpPr/>
          <p:nvPr/>
        </p:nvSpPr>
        <p:spPr>
          <a:xfrm>
            <a:off x="4827874" y="2777001"/>
            <a:ext cx="1747239" cy="1826487"/>
          </a:xfrm>
          <a:prstGeom prst="flowChartMagneticDisk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Выноска со стрелкой вниз 12"/>
          <p:cNvSpPr/>
          <p:nvPr/>
        </p:nvSpPr>
        <p:spPr>
          <a:xfrm>
            <a:off x="4840778" y="2115095"/>
            <a:ext cx="1719283" cy="784713"/>
          </a:xfrm>
          <a:prstGeom prst="downArrow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2400" b="1" i="1" dirty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ru-RU" sz="2400" b="1" i="1" dirty="0" smtClean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кг</a:t>
            </a:r>
            <a:endParaRPr lang="ru-RU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Надпись 15"/>
          <p:cNvSpPr txBox="1"/>
          <p:nvPr/>
        </p:nvSpPr>
        <p:spPr>
          <a:xfrm>
            <a:off x="4943999" y="3588773"/>
            <a:ext cx="1509615" cy="424620"/>
          </a:xfrm>
          <a:prstGeom prst="rect">
            <a:avLst/>
          </a:prstGeom>
          <a:solidFill>
            <a:schemeClr val="lt1"/>
          </a:solidFill>
          <a:ln w="6350">
            <a:solidFill>
              <a:srgbClr val="7030A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60</a:t>
            </a:r>
            <a:r>
              <a:rPr lang="en-US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%=0</a:t>
            </a: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,6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Блок-схема: магнитный диск 15"/>
          <p:cNvSpPr/>
          <p:nvPr/>
        </p:nvSpPr>
        <p:spPr>
          <a:xfrm>
            <a:off x="10097743" y="4000937"/>
            <a:ext cx="1761217" cy="1552697"/>
          </a:xfrm>
          <a:prstGeom prst="flowChartMagneticDisk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Блок-схема: магнитный диск 16"/>
          <p:cNvSpPr/>
          <p:nvPr/>
        </p:nvSpPr>
        <p:spPr>
          <a:xfrm>
            <a:off x="10097743" y="2709766"/>
            <a:ext cx="1747239" cy="1826487"/>
          </a:xfrm>
          <a:prstGeom prst="flowChartMagneticDisk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8" name="Выноска со стрелкой вниз 17"/>
          <p:cNvSpPr/>
          <p:nvPr/>
        </p:nvSpPr>
        <p:spPr>
          <a:xfrm>
            <a:off x="10110647" y="2047860"/>
            <a:ext cx="1719283" cy="784713"/>
          </a:xfrm>
          <a:prstGeom prst="downArrow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2400" b="1" i="1" dirty="0" smtClean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(Х+У+10)кг</a:t>
            </a:r>
            <a:endParaRPr lang="ru-RU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Надпись 15"/>
          <p:cNvSpPr txBox="1"/>
          <p:nvPr/>
        </p:nvSpPr>
        <p:spPr>
          <a:xfrm>
            <a:off x="10213868" y="3521538"/>
            <a:ext cx="1509615" cy="424620"/>
          </a:xfrm>
          <a:prstGeom prst="rect">
            <a:avLst/>
          </a:prstGeom>
          <a:solidFill>
            <a:schemeClr val="lt1"/>
          </a:solidFill>
          <a:ln w="6350">
            <a:solidFill>
              <a:srgbClr val="7030A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41</a:t>
            </a:r>
            <a:r>
              <a:rPr lang="en-US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%=</a:t>
            </a: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0,41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137909" y="3352238"/>
            <a:ext cx="6228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+</a:t>
            </a:r>
            <a:endParaRPr lang="ru-RU" sz="4800" dirty="0"/>
          </a:p>
        </p:txBody>
      </p:sp>
      <p:sp>
        <p:nvSpPr>
          <p:cNvPr id="21" name="TextBox 20"/>
          <p:cNvSpPr txBox="1"/>
          <p:nvPr/>
        </p:nvSpPr>
        <p:spPr>
          <a:xfrm>
            <a:off x="9281576" y="3385583"/>
            <a:ext cx="6228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=</a:t>
            </a:r>
            <a:endParaRPr lang="ru-RU" sz="4800" dirty="0"/>
          </a:p>
        </p:txBody>
      </p:sp>
      <p:sp>
        <p:nvSpPr>
          <p:cNvPr id="22" name="TextBox 21"/>
          <p:cNvSpPr txBox="1"/>
          <p:nvPr/>
        </p:nvSpPr>
        <p:spPr>
          <a:xfrm>
            <a:off x="4997878" y="4771025"/>
            <a:ext cx="1499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0,6у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977718" y="4679751"/>
            <a:ext cx="19918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0,41∙(х+у+10)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6878" y="1583393"/>
            <a:ext cx="2683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Заполняем схему:</a:t>
            </a:r>
            <a:endParaRPr lang="ru-RU" sz="2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121759" y="4554467"/>
            <a:ext cx="8275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Тогда вещества </a:t>
            </a:r>
          </a:p>
          <a:p>
            <a:r>
              <a:rPr lang="ru-RU" b="1" dirty="0" smtClean="0"/>
              <a:t>в каждом стакане:</a:t>
            </a:r>
            <a:endParaRPr lang="ru-RU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2227296" y="5864375"/>
            <a:ext cx="8275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Составим уравнение: </a:t>
            </a:r>
            <a:r>
              <a:rPr lang="en-US" b="1" dirty="0" smtClean="0"/>
              <a:t>0,3</a:t>
            </a:r>
            <a:r>
              <a:rPr lang="ru-RU" b="1" dirty="0" smtClean="0"/>
              <a:t>х+0,</a:t>
            </a:r>
            <a:r>
              <a:rPr lang="en-US" b="1" dirty="0" smtClean="0"/>
              <a:t>6</a:t>
            </a:r>
            <a:r>
              <a:rPr lang="ru-RU" b="1" dirty="0" smtClean="0"/>
              <a:t>у+5=0,41∙(х+у+10)</a:t>
            </a:r>
            <a:endParaRPr lang="ru-RU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121759" y="2143928"/>
            <a:ext cx="20938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Вторая смесь:</a:t>
            </a:r>
            <a:endParaRPr lang="ru-RU" sz="2400" b="1" dirty="0"/>
          </a:p>
        </p:txBody>
      </p:sp>
      <p:sp>
        <p:nvSpPr>
          <p:cNvPr id="25" name="Блок-схема: магнитный диск 24"/>
          <p:cNvSpPr/>
          <p:nvPr/>
        </p:nvSpPr>
        <p:spPr>
          <a:xfrm>
            <a:off x="7475574" y="4014384"/>
            <a:ext cx="1761217" cy="1552697"/>
          </a:xfrm>
          <a:prstGeom prst="flowChartMagneticDisk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6" name="Блок-схема: магнитный диск 25"/>
          <p:cNvSpPr/>
          <p:nvPr/>
        </p:nvSpPr>
        <p:spPr>
          <a:xfrm>
            <a:off x="7475574" y="2723213"/>
            <a:ext cx="1747239" cy="1826487"/>
          </a:xfrm>
          <a:prstGeom prst="flowChartMagneticDisk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7" name="Выноска со стрелкой вниз 26"/>
          <p:cNvSpPr/>
          <p:nvPr/>
        </p:nvSpPr>
        <p:spPr>
          <a:xfrm>
            <a:off x="7488478" y="2061307"/>
            <a:ext cx="1719283" cy="784713"/>
          </a:xfrm>
          <a:prstGeom prst="downArrow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2400" b="1" i="1" dirty="0" smtClean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10 кг</a:t>
            </a:r>
            <a:endParaRPr lang="ru-RU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0" name="Надпись 15"/>
          <p:cNvSpPr txBox="1"/>
          <p:nvPr/>
        </p:nvSpPr>
        <p:spPr>
          <a:xfrm>
            <a:off x="7591699" y="3534985"/>
            <a:ext cx="1509615" cy="424620"/>
          </a:xfrm>
          <a:prstGeom prst="rect">
            <a:avLst/>
          </a:prstGeom>
          <a:solidFill>
            <a:schemeClr val="lt1"/>
          </a:solidFill>
          <a:ln w="6350">
            <a:solidFill>
              <a:srgbClr val="7030A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50</a:t>
            </a:r>
            <a:r>
              <a:rPr lang="en-US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%=</a:t>
            </a: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0,5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681597" y="4720092"/>
            <a:ext cx="1477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0,5∙10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710776" y="3356721"/>
            <a:ext cx="6228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+</a:t>
            </a:r>
            <a:endParaRPr lang="ru-RU" sz="4800" dirty="0"/>
          </a:p>
        </p:txBody>
      </p:sp>
      <p:sp>
        <p:nvSpPr>
          <p:cNvPr id="34" name="Десятиугольник 33"/>
          <p:cNvSpPr/>
          <p:nvPr/>
        </p:nvSpPr>
        <p:spPr>
          <a:xfrm>
            <a:off x="156754" y="222442"/>
            <a:ext cx="681446" cy="549275"/>
          </a:xfrm>
          <a:prstGeom prst="decagon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5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884490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4.44444E-6 L -0.00104 0.17268 " pathEditMode="relative" rAng="0" ptsTypes="AA">
                                      <p:cBhvr>
                                        <p:cTn id="7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8634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0 L -0.00013 0.17269 " pathEditMode="relative" rAng="0" ptsTypes="AA">
                                      <p:cBhvr>
                                        <p:cTn id="7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8634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3.33333E-6 L 0.00065 0.16551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82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0" grpId="0"/>
      <p:bldP spid="20" grpId="1"/>
      <p:bldP spid="21" grpId="0"/>
      <p:bldP spid="21" grpId="1"/>
      <p:bldP spid="22" grpId="0"/>
      <p:bldP spid="23" grpId="0"/>
      <p:bldP spid="24" grpId="0"/>
      <p:bldP spid="28" grpId="0"/>
      <p:bldP spid="29" grpId="0"/>
      <p:bldP spid="31" grpId="0"/>
      <p:bldP spid="25" grpId="0" animBg="1"/>
      <p:bldP spid="26" grpId="0" animBg="1"/>
      <p:bldP spid="27" grpId="0" animBg="1"/>
      <p:bldP spid="30" grpId="0" animBg="1"/>
      <p:bldP spid="32" grpId="0"/>
      <p:bldP spid="33" grpId="0"/>
      <p:bldP spid="3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 smtClean="0"/>
              <a:t>Сме­шав 30-про­цент­ный и 60-про­цент­ный рас­тво­ры кис­ло­ты и до­ба­вив 10 кг чи­стой воды, по­лу­чи­ли 36-про­цент­ный рас­твор кис­ло­ты. Если бы вме­сто 10 кг воды до­ба­ви­ли 10 кг 50-про­цент­но­го рас­тво­ра той же кис­ло­ты, то по­лу­чи­ли бы 41-про­цент­ный рас­твор кис­ло­ты. Сколь­ко ки­ло­грам­мов 30-про­цент­но­го рас­тво­ра ис­поль­зо­ва­ли для по­лу­че­ния смеси?</a:t>
            </a:r>
            <a:endParaRPr lang="ru-RU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972017" y="1940435"/>
                <a:ext cx="8275604" cy="7101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b="1" dirty="0" smtClean="0"/>
                  <a:t>Получаем систему уравнений: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1" i="1" dirty="0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m:rPr>
                                <m:nor/>
                              </m:rPr>
                              <a:rPr lang="en-US" b="1" dirty="0" smtClean="0"/>
                              <m:t>0,3</m:t>
                            </m:r>
                            <m:r>
                              <m:rPr>
                                <m:nor/>
                              </m:rPr>
                              <a:rPr lang="ru-RU" b="1" dirty="0" smtClean="0"/>
                              <m:t>х+0,</m:t>
                            </m:r>
                            <m:r>
                              <m:rPr>
                                <m:nor/>
                              </m:rPr>
                              <a:rPr lang="en-US" b="1" dirty="0" smtClean="0"/>
                              <m:t>6</m:t>
                            </m:r>
                            <m:r>
                              <m:rPr>
                                <m:nor/>
                              </m:rPr>
                              <a:rPr lang="ru-RU" b="1" dirty="0" smtClean="0"/>
                              <m:t>у=0,36∙(х+у+10) </m:t>
                            </m:r>
                          </m:e>
                          <m:e>
                            <m:r>
                              <m:rPr>
                                <m:nor/>
                              </m:rPr>
                              <a:rPr lang="en-US" b="1" dirty="0" smtClean="0"/>
                              <m:t>0,3</m:t>
                            </m:r>
                            <m:r>
                              <m:rPr>
                                <m:nor/>
                              </m:rPr>
                              <a:rPr lang="ru-RU" b="1" dirty="0" smtClean="0"/>
                              <m:t>х+0,</m:t>
                            </m:r>
                            <m:r>
                              <m:rPr>
                                <m:nor/>
                              </m:rPr>
                              <a:rPr lang="en-US" b="1" dirty="0" smtClean="0"/>
                              <m:t>6</m:t>
                            </m:r>
                            <m:r>
                              <m:rPr>
                                <m:nor/>
                              </m:rPr>
                              <a:rPr lang="ru-RU" b="1" dirty="0" smtClean="0"/>
                              <m:t>у+5=0,41∙(х+у+10) </m:t>
                            </m:r>
                          </m:e>
                        </m:eqArr>
                      </m:e>
                    </m:d>
                  </m:oMath>
                </a14:m>
                <a:endParaRPr lang="ru-RU" b="1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2017" y="1940435"/>
                <a:ext cx="8275604" cy="710194"/>
              </a:xfrm>
              <a:prstGeom prst="rect">
                <a:avLst/>
              </a:prstGeom>
              <a:blipFill>
                <a:blip r:embed="rId2"/>
                <a:stretch>
                  <a:fillRect l="-58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4010525" y="2634665"/>
                <a:ext cx="8275604" cy="7101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b="1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1" i="1" dirty="0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m:rPr>
                                <m:nor/>
                              </m:rPr>
                              <a:rPr lang="en-US" b="1" dirty="0" smtClean="0"/>
                              <m:t>0,3</m:t>
                            </m:r>
                            <m:r>
                              <m:rPr>
                                <m:nor/>
                              </m:rPr>
                              <a:rPr lang="ru-RU" b="1" dirty="0" smtClean="0"/>
                              <m:t>х+0,</m:t>
                            </m:r>
                            <m:r>
                              <m:rPr>
                                <m:nor/>
                              </m:rPr>
                              <a:rPr lang="en-US" b="1" dirty="0" smtClean="0"/>
                              <m:t>6</m:t>
                            </m:r>
                            <m:r>
                              <m:rPr>
                                <m:nor/>
                              </m:rPr>
                              <a:rPr lang="ru-RU" b="1" dirty="0" smtClean="0"/>
                              <m:t>у=0,36х+</m:t>
                            </m:r>
                            <m:r>
                              <m:rPr>
                                <m:nor/>
                              </m:rPr>
                              <a:rPr lang="ru-RU" b="1" i="0" dirty="0" smtClean="0"/>
                              <m:t>0,36</m:t>
                            </m:r>
                            <m:r>
                              <m:rPr>
                                <m:nor/>
                              </m:rPr>
                              <a:rPr lang="ru-RU" b="1" dirty="0" smtClean="0"/>
                              <m:t>у+</m:t>
                            </m:r>
                            <m:r>
                              <m:rPr>
                                <m:nor/>
                              </m:rPr>
                              <a:rPr lang="ru-RU" b="1" i="0" dirty="0" smtClean="0"/>
                              <m:t>3,6</m:t>
                            </m:r>
                            <m:r>
                              <m:rPr>
                                <m:nor/>
                              </m:rPr>
                              <a:rPr lang="ru-RU" b="1" dirty="0" smtClean="0"/>
                              <m:t> </m:t>
                            </m:r>
                          </m:e>
                          <m:e>
                            <m:r>
                              <m:rPr>
                                <m:nor/>
                              </m:rPr>
                              <a:rPr lang="en-US" b="1" dirty="0" smtClean="0"/>
                              <m:t>0,3</m:t>
                            </m:r>
                            <m:r>
                              <m:rPr>
                                <m:nor/>
                              </m:rPr>
                              <a:rPr lang="ru-RU" b="1" dirty="0" smtClean="0"/>
                              <m:t>х+0,</m:t>
                            </m:r>
                            <m:r>
                              <m:rPr>
                                <m:nor/>
                              </m:rPr>
                              <a:rPr lang="en-US" b="1" dirty="0" smtClean="0"/>
                              <m:t>6</m:t>
                            </m:r>
                            <m:r>
                              <m:rPr>
                                <m:nor/>
                              </m:rPr>
                              <a:rPr lang="ru-RU" b="1" dirty="0" smtClean="0"/>
                              <m:t>у+5=0,41х+</m:t>
                            </m:r>
                            <m:r>
                              <m:rPr>
                                <m:nor/>
                              </m:rPr>
                              <a:rPr lang="ru-RU" b="1" i="0" dirty="0" smtClean="0"/>
                              <m:t>0,41</m:t>
                            </m:r>
                            <m:r>
                              <m:rPr>
                                <m:nor/>
                              </m:rPr>
                              <a:rPr lang="ru-RU" b="1" dirty="0" smtClean="0"/>
                              <m:t>у+</m:t>
                            </m:r>
                            <m:r>
                              <m:rPr>
                                <m:nor/>
                              </m:rPr>
                              <a:rPr lang="ru-RU" b="1" i="0" dirty="0" smtClean="0"/>
                              <m:t>4,</m:t>
                            </m:r>
                            <m:r>
                              <m:rPr>
                                <m:nor/>
                              </m:rPr>
                              <a:rPr lang="ru-RU" b="1" dirty="0" smtClean="0"/>
                              <m:t>1 </m:t>
                            </m:r>
                          </m:e>
                        </m:eqArr>
                      </m:e>
                    </m:d>
                  </m:oMath>
                </a14:m>
                <a:endParaRPr lang="ru-RU" b="1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0525" y="2634665"/>
                <a:ext cx="8275604" cy="71019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7498386" y="5726697"/>
            <a:ext cx="8275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Тогда раствора в первом сосуде: 60 кг</a:t>
            </a:r>
            <a:endParaRPr lang="ru-RU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4010525" y="3321692"/>
                <a:ext cx="8275604" cy="7101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b="1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1" i="1" dirty="0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b="1" i="1" dirty="0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m:rPr>
                                <m:nor/>
                              </m:rPr>
                              <a:rPr lang="en-US" b="1" dirty="0" smtClean="0"/>
                              <m:t>0,</m:t>
                            </m:r>
                            <m:r>
                              <m:rPr>
                                <m:nor/>
                              </m:rPr>
                              <a:rPr lang="ru-RU" b="1" i="0" dirty="0" smtClean="0"/>
                              <m:t>06</m:t>
                            </m:r>
                            <m:r>
                              <m:rPr>
                                <m:nor/>
                              </m:rPr>
                              <a:rPr lang="ru-RU" b="1" dirty="0" smtClean="0"/>
                              <m:t>х</m:t>
                            </m:r>
                            <m:r>
                              <m:rPr>
                                <m:nor/>
                              </m:rPr>
                              <a:rPr lang="ru-RU" b="1" i="0" dirty="0" smtClean="0"/>
                              <m:t>+</m:t>
                            </m:r>
                            <m:r>
                              <m:rPr>
                                <m:nor/>
                              </m:rPr>
                              <a:rPr lang="ru-RU" b="1" dirty="0" smtClean="0"/>
                              <m:t>0,</m:t>
                            </m:r>
                            <m:r>
                              <m:rPr>
                                <m:nor/>
                              </m:rPr>
                              <a:rPr lang="ru-RU" b="1" i="0" dirty="0" smtClean="0"/>
                              <m:t>24</m:t>
                            </m:r>
                            <m:r>
                              <m:rPr>
                                <m:nor/>
                              </m:rPr>
                              <a:rPr lang="ru-RU" b="1" dirty="0" smtClean="0"/>
                              <m:t>у=3</m:t>
                            </m:r>
                            <m:r>
                              <m:rPr>
                                <m:nor/>
                              </m:rPr>
                              <a:rPr lang="ru-RU" b="1" i="0" dirty="0" smtClean="0"/>
                              <m:t>,</m:t>
                            </m:r>
                            <m:r>
                              <m:rPr>
                                <m:nor/>
                              </m:rPr>
                              <a:rPr lang="ru-RU" b="1" dirty="0" smtClean="0"/>
                              <m:t>6</m:t>
                            </m:r>
                          </m:e>
                          <m:e>
                            <m:r>
                              <a:rPr lang="en-US" b="1" i="1" dirty="0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m:rPr>
                                <m:nor/>
                              </m:rPr>
                              <a:rPr lang="en-US" b="1" dirty="0" smtClean="0"/>
                              <m:t>0,</m:t>
                            </m:r>
                            <m:r>
                              <m:rPr>
                                <m:nor/>
                              </m:rPr>
                              <a:rPr lang="ru-RU" b="1" i="0" dirty="0" smtClean="0"/>
                              <m:t>11</m:t>
                            </m:r>
                            <m:r>
                              <m:rPr>
                                <m:nor/>
                              </m:rPr>
                              <a:rPr lang="ru-RU" b="1" dirty="0" smtClean="0"/>
                              <m:t>х+0,</m:t>
                            </m:r>
                            <m:r>
                              <m:rPr>
                                <m:nor/>
                              </m:rPr>
                              <a:rPr lang="ru-RU" b="1" i="0" dirty="0" smtClean="0"/>
                              <m:t>19</m:t>
                            </m:r>
                            <m:r>
                              <m:rPr>
                                <m:nor/>
                              </m:rPr>
                              <a:rPr lang="ru-RU" b="1" dirty="0" smtClean="0"/>
                              <m:t>у=</m:t>
                            </m:r>
                            <m:r>
                              <m:rPr>
                                <m:nor/>
                              </m:rPr>
                              <a:rPr lang="ru-RU" b="1" i="0" dirty="0" smtClean="0"/>
                              <m:t>−0,9</m:t>
                            </m:r>
                            <m:r>
                              <m:rPr>
                                <m:nor/>
                              </m:rPr>
                              <a:rPr lang="ru-RU" b="1" dirty="0" smtClean="0"/>
                              <m:t> </m:t>
                            </m:r>
                          </m:e>
                        </m:eqArr>
                      </m:e>
                    </m:d>
                  </m:oMath>
                </a14:m>
                <a:endParaRPr lang="ru-RU" b="1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0525" y="3321692"/>
                <a:ext cx="8275604" cy="71019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4010525" y="4008719"/>
                <a:ext cx="8275604" cy="7101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b="1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en-US" b="1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𝟔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𝟐𝟒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𝒚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=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𝟑𝟔𝟎</m:t>
                            </m:r>
                          </m:e>
                          <m:e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𝟏𝟏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𝒙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𝟏𝟗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𝒚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=−</m:t>
                            </m:r>
                            <m:r>
                              <a:rPr lang="en-US" b="1" i="1" smtClean="0">
                                <a:latin typeface="Cambria Math" panose="02040503050406030204" pitchFamily="18" charset="0"/>
                              </a:rPr>
                              <m:t>𝟗𝟎</m:t>
                            </m:r>
                          </m:e>
                        </m:eqArr>
                      </m:e>
                    </m:d>
                  </m:oMath>
                </a14:m>
                <a:endParaRPr lang="ru-RU" b="1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0525" y="4008719"/>
                <a:ext cx="8275604" cy="71019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4010525" y="4695746"/>
                <a:ext cx="8275604" cy="7101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b="1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b="1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m:rPr>
                                <m:nor/>
                              </m:rPr>
                              <a:rPr lang="en-US" b="1" i="0" smtClean="0">
                                <a:latin typeface="Cambria Math" panose="02040503050406030204" pitchFamily="18" charset="0"/>
                              </a:rPr>
                              <m:t>x</m:t>
                            </m:r>
                            <m:r>
                              <m:rPr>
                                <m:nor/>
                              </m:rPr>
                              <a:rPr lang="en-US" b="1" i="0" smtClean="0">
                                <a:latin typeface="Cambria Math" panose="02040503050406030204" pitchFamily="18" charset="0"/>
                              </a:rPr>
                              <m:t> − 4</m:t>
                            </m:r>
                            <m:r>
                              <m:rPr>
                                <m:nor/>
                              </m:rPr>
                              <a:rPr lang="ru-RU" b="1" i="0" smtClean="0">
                                <a:latin typeface="Cambria Math" panose="02040503050406030204" pitchFamily="18" charset="0"/>
                              </a:rPr>
                              <m:t>у</m:t>
                            </m:r>
                            <m:r>
                              <m:rPr>
                                <m:nor/>
                              </m:rPr>
                              <a:rPr lang="en-US" b="1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nor/>
                              </m:rPr>
                              <a:rPr lang="ru-RU" b="1" dirty="0" smtClean="0"/>
                              <m:t>=</m:t>
                            </m:r>
                            <m:r>
                              <m:rPr>
                                <m:nor/>
                              </m:rPr>
                              <a:rPr lang="en-US" b="1" i="0" dirty="0" smtClean="0"/>
                              <m:t> </m:t>
                            </m:r>
                            <m:r>
                              <m:rPr>
                                <m:nor/>
                              </m:rPr>
                              <a:rPr lang="ru-RU" b="1" i="0" dirty="0" smtClean="0"/>
                              <m:t>−</m:t>
                            </m:r>
                            <m:r>
                              <a:rPr lang="en-US" b="1" i="1" dirty="0" smtClean="0">
                                <a:latin typeface="Cambria Math" panose="02040503050406030204" pitchFamily="18" charset="0"/>
                              </a:rPr>
                              <m:t>𝟔𝟎</m:t>
                            </m:r>
                          </m:e>
                          <m:e>
                            <m:r>
                              <a:rPr lang="en-US" b="1" i="1" dirty="0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ru-RU" b="1" i="1" dirty="0" smtClean="0">
                                <a:latin typeface="Cambria Math" panose="02040503050406030204" pitchFamily="18" charset="0"/>
                              </a:rPr>
                              <m:t>𝟏𝟏</m:t>
                            </m:r>
                            <m:r>
                              <m:rPr>
                                <m:nor/>
                              </m:rPr>
                              <a:rPr lang="ru-RU" b="1" dirty="0" smtClean="0"/>
                              <m:t>х</m:t>
                            </m:r>
                            <m:r>
                              <m:rPr>
                                <m:nor/>
                              </m:rPr>
                              <a:rPr lang="en-US" b="1" i="0" dirty="0" smtClean="0"/>
                              <m:t> + </m:t>
                            </m:r>
                            <m:r>
                              <m:rPr>
                                <m:nor/>
                              </m:rPr>
                              <a:rPr lang="ru-RU" b="1" i="0" dirty="0" smtClean="0"/>
                              <m:t>19</m:t>
                            </m:r>
                            <m:r>
                              <m:rPr>
                                <m:nor/>
                              </m:rPr>
                              <a:rPr lang="en-US" b="1" i="0" dirty="0" smtClean="0"/>
                              <m:t>y</m:t>
                            </m:r>
                            <m:r>
                              <m:rPr>
                                <m:nor/>
                              </m:rPr>
                              <a:rPr lang="en-US" b="1" i="0" dirty="0" smtClean="0"/>
                              <m:t> </m:t>
                            </m:r>
                            <m:r>
                              <m:rPr>
                                <m:nor/>
                              </m:rPr>
                              <a:rPr lang="ru-RU" b="1" dirty="0" smtClean="0"/>
                              <m:t>=</m:t>
                            </m:r>
                            <m:r>
                              <m:rPr>
                                <m:nor/>
                              </m:rPr>
                              <a:rPr lang="en-US" b="1" i="0" dirty="0" smtClean="0"/>
                              <m:t> −</m:t>
                            </m:r>
                            <m:r>
                              <m:rPr>
                                <m:nor/>
                              </m:rPr>
                              <a:rPr lang="ru-RU" b="1" i="0" dirty="0" smtClean="0"/>
                              <m:t>9</m:t>
                            </m:r>
                            <m:r>
                              <m:rPr>
                                <m:nor/>
                              </m:rPr>
                              <a:rPr lang="en-US" b="1" i="0" dirty="0" smtClean="0"/>
                              <m:t>0</m:t>
                            </m:r>
                            <m:r>
                              <m:rPr>
                                <m:nor/>
                              </m:rPr>
                              <a:rPr lang="ru-RU" b="1" dirty="0" smtClean="0"/>
                              <m:t> </m:t>
                            </m:r>
                          </m:e>
                        </m:eqArr>
                      </m:e>
                    </m:d>
                  </m:oMath>
                </a14:m>
                <a:endParaRPr lang="ru-RU" b="1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0525" y="4695746"/>
                <a:ext cx="8275604" cy="71019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4010525" y="5366399"/>
                <a:ext cx="8275604" cy="7101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b="1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b="1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b="1" i="1" smtClean="0">
                                <a:latin typeface="Cambria Math" panose="02040503050406030204" pitchFamily="18" charset="0"/>
                              </a:rPr>
                              <m:t>х=</m:t>
                            </m:r>
                            <m:r>
                              <a:rPr lang="ru-RU" b="1" i="1" smtClean="0">
                                <a:latin typeface="Cambria Math" panose="02040503050406030204" pitchFamily="18" charset="0"/>
                              </a:rPr>
                              <m:t>𝟒</m:t>
                            </m:r>
                            <m:r>
                              <a:rPr lang="ru-RU" b="1" i="1" smtClean="0">
                                <a:latin typeface="Cambria Math" panose="02040503050406030204" pitchFamily="18" charset="0"/>
                              </a:rPr>
                              <m:t>у−</m:t>
                            </m:r>
                            <m:r>
                              <a:rPr lang="ru-RU" b="1" i="1" smtClean="0">
                                <a:latin typeface="Cambria Math" panose="02040503050406030204" pitchFamily="18" charset="0"/>
                              </a:rPr>
                              <m:t>𝟔𝟎</m:t>
                            </m:r>
                          </m:e>
                          <m:e>
                            <m:r>
                              <m:rPr>
                                <m:nor/>
                              </m:rPr>
                              <a:rPr lang="ru-RU" b="1" i="0" dirty="0" smtClean="0">
                                <a:latin typeface="Cambria Math" panose="02040503050406030204" pitchFamily="18" charset="0"/>
                              </a:rPr>
                              <m:t>−44у+660+19у=−90</m:t>
                            </m:r>
                            <m:r>
                              <m:rPr>
                                <m:nor/>
                              </m:rPr>
                              <a:rPr lang="ru-RU" b="1" dirty="0" smtClean="0"/>
                              <m:t> </m:t>
                            </m:r>
                          </m:e>
                        </m:eqArr>
                      </m:e>
                    </m:d>
                  </m:oMath>
                </a14:m>
                <a:endParaRPr lang="ru-RU" b="1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10525" y="5366399"/>
                <a:ext cx="8275604" cy="71019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Блок-схема: магнитный диск 38"/>
          <p:cNvSpPr/>
          <p:nvPr/>
        </p:nvSpPr>
        <p:spPr>
          <a:xfrm>
            <a:off x="8471253" y="4071950"/>
            <a:ext cx="1761217" cy="1522025"/>
          </a:xfrm>
          <a:prstGeom prst="flowChartMagneticDisk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40" name="Блок-схема: магнитный диск 39"/>
          <p:cNvSpPr/>
          <p:nvPr/>
        </p:nvSpPr>
        <p:spPr>
          <a:xfrm>
            <a:off x="8471253" y="2777001"/>
            <a:ext cx="1747239" cy="1826487"/>
          </a:xfrm>
          <a:prstGeom prst="flowChartMagneticDisk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41" name="Выноска со стрелкой вниз 40"/>
          <p:cNvSpPr/>
          <p:nvPr/>
        </p:nvSpPr>
        <p:spPr>
          <a:xfrm>
            <a:off x="8484157" y="2115095"/>
            <a:ext cx="1719283" cy="784713"/>
          </a:xfrm>
          <a:prstGeom prst="downArrow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2400" b="1" i="1" dirty="0" smtClean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х кг</a:t>
            </a:r>
            <a:endParaRPr lang="ru-RU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2" name="Надпись 15"/>
          <p:cNvSpPr txBox="1"/>
          <p:nvPr/>
        </p:nvSpPr>
        <p:spPr>
          <a:xfrm>
            <a:off x="8587378" y="3588773"/>
            <a:ext cx="1509615" cy="424620"/>
          </a:xfrm>
          <a:prstGeom prst="rect">
            <a:avLst/>
          </a:prstGeom>
          <a:solidFill>
            <a:schemeClr val="lt1"/>
          </a:solidFill>
          <a:ln w="6350">
            <a:solidFill>
              <a:srgbClr val="7030A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30</a:t>
            </a:r>
            <a:r>
              <a:rPr lang="en-US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%=0</a:t>
            </a: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ru-RU" sz="20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653367" y="4771026"/>
            <a:ext cx="13776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30∙х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4032127" y="6053677"/>
                <a:ext cx="8275604" cy="7101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b="1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b="1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a:rPr lang="ru-RU" b="1" i="1" smtClean="0">
                                <a:latin typeface="Cambria Math" panose="02040503050406030204" pitchFamily="18" charset="0"/>
                              </a:rPr>
                              <m:t>х=</m:t>
                            </m:r>
                            <m:r>
                              <a:rPr lang="ru-RU" b="1" i="1" smtClean="0">
                                <a:latin typeface="Cambria Math" panose="02040503050406030204" pitchFamily="18" charset="0"/>
                              </a:rPr>
                              <m:t>𝟔𝟎</m:t>
                            </m:r>
                          </m:e>
                          <m:e>
                            <m:r>
                              <m:rPr>
                                <m:nor/>
                              </m:rPr>
                              <a:rPr lang="ru-RU" b="1" i="0" dirty="0" smtClean="0">
                                <a:latin typeface="Cambria Math" panose="02040503050406030204" pitchFamily="18" charset="0"/>
                              </a:rPr>
                              <m:t>у=30</m:t>
                            </m:r>
                          </m:e>
                        </m:eqArr>
                      </m:e>
                    </m:d>
                  </m:oMath>
                </a14:m>
                <a:endParaRPr lang="ru-RU" b="1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2127" y="6053677"/>
                <a:ext cx="8275604" cy="71019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Десятиугольник 15"/>
          <p:cNvSpPr/>
          <p:nvPr/>
        </p:nvSpPr>
        <p:spPr>
          <a:xfrm>
            <a:off x="156754" y="222442"/>
            <a:ext cx="681446" cy="549275"/>
          </a:xfrm>
          <a:prstGeom prst="decagon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5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53385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30" grpId="0"/>
      <p:bldP spid="32" grpId="0"/>
      <p:bldP spid="33" grpId="0"/>
      <p:bldP spid="34" grpId="0"/>
      <p:bldP spid="39" grpId="0" animBg="1"/>
      <p:bldP spid="40" grpId="0" animBg="1"/>
      <p:bldP spid="41" grpId="0" animBg="1"/>
      <p:bldP spid="42" grpId="0" animBg="1"/>
      <p:bldP spid="43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/>
              <a:t>Изюм по­лу­ча­ет­ся в про­цес­се сушки ви­но­гра­да. Сколь­ко ки­ло­грам­мов ви­но­гра­да по­тре­бу­ет­ся для по­лу­че­ния 20 ки­ло­грам­мов изюма, если ви­но­град со­дер­жит 90% воды, а изюм со­дер­жит 5% воды?</a:t>
            </a:r>
            <a:br>
              <a:rPr lang="ru-RU" sz="2800" b="1" dirty="0"/>
            </a:br>
            <a:r>
              <a:rPr lang="ru-RU" sz="1600" b="1" dirty="0"/>
              <a:t/>
            </a:r>
            <a:br>
              <a:rPr lang="ru-RU" sz="1600" b="1" dirty="0"/>
            </a:br>
            <a:endParaRPr lang="ru-RU" sz="1600" b="1" dirty="0"/>
          </a:p>
        </p:txBody>
      </p:sp>
      <p:sp>
        <p:nvSpPr>
          <p:cNvPr id="5" name="Блок-схема: магнитный диск 4"/>
          <p:cNvSpPr/>
          <p:nvPr/>
        </p:nvSpPr>
        <p:spPr>
          <a:xfrm>
            <a:off x="2339386" y="4071950"/>
            <a:ext cx="1761217" cy="1522025"/>
          </a:xfrm>
          <a:prstGeom prst="flowChartMagneticDisk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6" name="Блок-схема: магнитный диск 5"/>
          <p:cNvSpPr/>
          <p:nvPr/>
        </p:nvSpPr>
        <p:spPr>
          <a:xfrm>
            <a:off x="2339386" y="2777001"/>
            <a:ext cx="1747239" cy="1826487"/>
          </a:xfrm>
          <a:prstGeom prst="flowChartMagneticDisk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Выноска со стрелкой вниз 6"/>
          <p:cNvSpPr/>
          <p:nvPr/>
        </p:nvSpPr>
        <p:spPr>
          <a:xfrm>
            <a:off x="2352290" y="2115095"/>
            <a:ext cx="1719283" cy="784713"/>
          </a:xfrm>
          <a:prstGeom prst="downArrow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2400" b="1" i="1" dirty="0" smtClean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х кг</a:t>
            </a:r>
            <a:endParaRPr lang="ru-RU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Надпись 15"/>
          <p:cNvSpPr txBox="1"/>
          <p:nvPr/>
        </p:nvSpPr>
        <p:spPr>
          <a:xfrm>
            <a:off x="2455511" y="3588773"/>
            <a:ext cx="1509615" cy="424620"/>
          </a:xfrm>
          <a:prstGeom prst="rect">
            <a:avLst/>
          </a:prstGeom>
          <a:solidFill>
            <a:schemeClr val="lt1"/>
          </a:solidFill>
          <a:ln w="6350">
            <a:solidFill>
              <a:srgbClr val="7030A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</a:t>
            </a:r>
            <a:r>
              <a:rPr lang="en-US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%=0</a:t>
            </a: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en-US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87491" y="4702358"/>
            <a:ext cx="1251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0,1х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Блок-схема: магнитный диск 10"/>
          <p:cNvSpPr/>
          <p:nvPr/>
        </p:nvSpPr>
        <p:spPr>
          <a:xfrm>
            <a:off x="5472799" y="4073195"/>
            <a:ext cx="1761217" cy="1530415"/>
          </a:xfrm>
          <a:prstGeom prst="flowChartMagneticDisk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магнитный диск 11"/>
          <p:cNvSpPr/>
          <p:nvPr/>
        </p:nvSpPr>
        <p:spPr>
          <a:xfrm>
            <a:off x="5486777" y="2777001"/>
            <a:ext cx="1747239" cy="1826487"/>
          </a:xfrm>
          <a:prstGeom prst="flowChartMagneticDisk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Выноска со стрелкой вниз 12"/>
          <p:cNvSpPr/>
          <p:nvPr/>
        </p:nvSpPr>
        <p:spPr>
          <a:xfrm>
            <a:off x="5499681" y="2115095"/>
            <a:ext cx="1719283" cy="784713"/>
          </a:xfrm>
          <a:prstGeom prst="downArrow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2400" b="1" i="1" dirty="0" smtClean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у кг</a:t>
            </a:r>
            <a:endParaRPr lang="ru-RU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Надпись 15"/>
          <p:cNvSpPr txBox="1"/>
          <p:nvPr/>
        </p:nvSpPr>
        <p:spPr>
          <a:xfrm>
            <a:off x="5602902" y="3588773"/>
            <a:ext cx="1509615" cy="424620"/>
          </a:xfrm>
          <a:prstGeom prst="rect">
            <a:avLst/>
          </a:prstGeom>
          <a:solidFill>
            <a:schemeClr val="lt1"/>
          </a:solidFill>
          <a:ln w="6350">
            <a:solidFill>
              <a:srgbClr val="7030A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en-US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%=0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Блок-схема: магнитный диск 15"/>
          <p:cNvSpPr/>
          <p:nvPr/>
        </p:nvSpPr>
        <p:spPr>
          <a:xfrm>
            <a:off x="8632020" y="4068172"/>
            <a:ext cx="1761217" cy="1552697"/>
          </a:xfrm>
          <a:prstGeom prst="flowChartMagneticDisk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Блок-схема: магнитный диск 16"/>
          <p:cNvSpPr/>
          <p:nvPr/>
        </p:nvSpPr>
        <p:spPr>
          <a:xfrm>
            <a:off x="8632020" y="2777001"/>
            <a:ext cx="1747239" cy="1826487"/>
          </a:xfrm>
          <a:prstGeom prst="flowChartMagneticDisk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8" name="Выноска со стрелкой вниз 17"/>
          <p:cNvSpPr/>
          <p:nvPr/>
        </p:nvSpPr>
        <p:spPr>
          <a:xfrm>
            <a:off x="8644924" y="2115095"/>
            <a:ext cx="1719283" cy="784713"/>
          </a:xfrm>
          <a:prstGeom prst="downArrow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2400" b="1" i="1" dirty="0" smtClean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20 кг</a:t>
            </a:r>
            <a:endParaRPr lang="ru-RU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Надпись 15"/>
          <p:cNvSpPr txBox="1"/>
          <p:nvPr/>
        </p:nvSpPr>
        <p:spPr>
          <a:xfrm>
            <a:off x="8748145" y="3588773"/>
            <a:ext cx="1509615" cy="424620"/>
          </a:xfrm>
          <a:prstGeom prst="rect">
            <a:avLst/>
          </a:prstGeom>
          <a:solidFill>
            <a:schemeClr val="lt1"/>
          </a:solidFill>
          <a:ln w="6350">
            <a:solidFill>
              <a:srgbClr val="7030A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95</a:t>
            </a:r>
            <a:r>
              <a:rPr lang="en-US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%=</a:t>
            </a: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0,95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94437" y="3385584"/>
            <a:ext cx="6228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-</a:t>
            </a:r>
            <a:endParaRPr lang="ru-RU" sz="4800" dirty="0"/>
          </a:p>
        </p:txBody>
      </p:sp>
      <p:sp>
        <p:nvSpPr>
          <p:cNvPr id="21" name="TextBox 20"/>
          <p:cNvSpPr txBox="1"/>
          <p:nvPr/>
        </p:nvSpPr>
        <p:spPr>
          <a:xfrm>
            <a:off x="7681383" y="3385583"/>
            <a:ext cx="6228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=</a:t>
            </a:r>
            <a:endParaRPr lang="ru-RU" sz="4800" dirty="0"/>
          </a:p>
        </p:txBody>
      </p:sp>
      <p:sp>
        <p:nvSpPr>
          <p:cNvPr id="22" name="TextBox 21"/>
          <p:cNvSpPr txBox="1"/>
          <p:nvPr/>
        </p:nvSpPr>
        <p:spPr>
          <a:xfrm>
            <a:off x="5741457" y="4702356"/>
            <a:ext cx="1251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5">
                    <a:lumMod val="75000"/>
                  </a:schemeClr>
                </a:solidFill>
              </a:rPr>
              <a:t>у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∙0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820439" y="4702356"/>
            <a:ext cx="1477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20∙0,95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6878" y="1583393"/>
            <a:ext cx="2683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Заполняем схему:</a:t>
            </a:r>
            <a:endParaRPr lang="ru-RU" sz="2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838200" y="5582223"/>
            <a:ext cx="35516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Первый стакан:</a:t>
            </a:r>
          </a:p>
          <a:p>
            <a:pPr algn="ctr"/>
            <a:r>
              <a:rPr lang="ru-RU" b="1" dirty="0" smtClean="0"/>
              <a:t>Х кг винограда</a:t>
            </a:r>
          </a:p>
          <a:p>
            <a:pPr algn="ctr"/>
            <a:r>
              <a:rPr lang="ru-RU" b="1" dirty="0" smtClean="0"/>
              <a:t>100% - 90%=10%- сухого вещества</a:t>
            </a:r>
            <a:endParaRPr lang="ru-RU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5117289" y="5600787"/>
            <a:ext cx="25114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Второй  стакан:</a:t>
            </a:r>
          </a:p>
          <a:p>
            <a:pPr algn="ctr"/>
            <a:r>
              <a:rPr lang="ru-RU" b="1" dirty="0" smtClean="0"/>
              <a:t>У кг воды</a:t>
            </a:r>
          </a:p>
          <a:p>
            <a:pPr algn="ctr"/>
            <a:r>
              <a:rPr lang="ru-RU" b="1" dirty="0" smtClean="0"/>
              <a:t>0% - вещества</a:t>
            </a:r>
            <a:endParaRPr lang="ru-RU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8256896" y="5567683"/>
            <a:ext cx="36975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Третий  стакан:</a:t>
            </a:r>
          </a:p>
          <a:p>
            <a:pPr algn="ctr"/>
            <a:r>
              <a:rPr lang="ru-RU" b="1" dirty="0" smtClean="0"/>
              <a:t>20 кг изюма</a:t>
            </a:r>
          </a:p>
          <a:p>
            <a:pPr algn="ctr"/>
            <a:r>
              <a:rPr lang="ru-RU" b="1" dirty="0" smtClean="0"/>
              <a:t>100% - 5%=95%- сухого вещества</a:t>
            </a:r>
            <a:endParaRPr lang="ru-RU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276863" y="4433046"/>
            <a:ext cx="17732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Тогда сухого </a:t>
            </a:r>
          </a:p>
          <a:p>
            <a:r>
              <a:rPr lang="ru-RU" b="1" dirty="0" smtClean="0"/>
              <a:t>вещества:</a:t>
            </a:r>
            <a:endParaRPr lang="ru-RU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1812092" y="5593975"/>
            <a:ext cx="8275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Составим уравнение: 0,1х-0=20∙0,95</a:t>
            </a:r>
            <a:endParaRPr lang="ru-RU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3965126" y="5831536"/>
            <a:ext cx="82756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0,1х=19</a:t>
            </a:r>
          </a:p>
          <a:p>
            <a:r>
              <a:rPr lang="ru-RU" b="1" dirty="0" smtClean="0"/>
              <a:t>х=190</a:t>
            </a:r>
          </a:p>
          <a:p>
            <a:r>
              <a:rPr lang="ru-RU" b="1" dirty="0" smtClean="0"/>
              <a:t>Ответ: 190 кг.</a:t>
            </a:r>
            <a:endParaRPr lang="ru-RU" b="1" dirty="0"/>
          </a:p>
        </p:txBody>
      </p:sp>
      <p:sp>
        <p:nvSpPr>
          <p:cNvPr id="31" name="Десятиугольник 30"/>
          <p:cNvSpPr/>
          <p:nvPr/>
        </p:nvSpPr>
        <p:spPr>
          <a:xfrm>
            <a:off x="156754" y="222442"/>
            <a:ext cx="681446" cy="549275"/>
          </a:xfrm>
          <a:prstGeom prst="decagon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6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665132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3.33333E-6 L -0.00065 0.15115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7546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3.33333E-6 L -0.00013 0.15301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7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0" grpId="0"/>
      <p:bldP spid="20" grpId="1"/>
      <p:bldP spid="21" grpId="0"/>
      <p:bldP spid="21" grpId="1"/>
      <p:bldP spid="22" grpId="0"/>
      <p:bldP spid="23" grpId="0"/>
      <p:bldP spid="24" grpId="0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/>
              <a:t>Име­ет­ся два спла­ва. Пер­вый сплав со­дер­жит 10% меди, вто­рой — 40% меди. Масса вто­ро­го спла­ва боль­ше массы пер­во­го на 3 кг. Из этих двух спла­вов по­лу­чи­ли тре­тий сплав, со­дер­жа­щий 30% меди. Най­ди­те массу тре­тье­го спла­ва. Ответ дайте в ки­ло­грам­мах.</a:t>
            </a:r>
            <a:br>
              <a:rPr lang="ru-RU" sz="2800" b="1" dirty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050" b="1" dirty="0"/>
              <a:t/>
            </a:r>
            <a:br>
              <a:rPr lang="ru-RU" sz="1050" b="1" dirty="0"/>
            </a:br>
            <a:r>
              <a:rPr lang="ru-RU" sz="700" b="1" dirty="0"/>
              <a:t/>
            </a:r>
            <a:br>
              <a:rPr lang="ru-RU" sz="700" b="1" dirty="0"/>
            </a:br>
            <a:endParaRPr lang="ru-RU" sz="700" b="1" dirty="0"/>
          </a:p>
        </p:txBody>
      </p:sp>
      <p:sp>
        <p:nvSpPr>
          <p:cNvPr id="5" name="Блок-схема: магнитный диск 4"/>
          <p:cNvSpPr/>
          <p:nvPr/>
        </p:nvSpPr>
        <p:spPr>
          <a:xfrm>
            <a:off x="2339386" y="4071950"/>
            <a:ext cx="1761217" cy="1522025"/>
          </a:xfrm>
          <a:prstGeom prst="flowChartMagneticDisk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6" name="Блок-схема: магнитный диск 5"/>
          <p:cNvSpPr/>
          <p:nvPr/>
        </p:nvSpPr>
        <p:spPr>
          <a:xfrm>
            <a:off x="2339386" y="2777001"/>
            <a:ext cx="1747239" cy="1826487"/>
          </a:xfrm>
          <a:prstGeom prst="flowChartMagneticDisk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Выноска со стрелкой вниз 6"/>
          <p:cNvSpPr/>
          <p:nvPr/>
        </p:nvSpPr>
        <p:spPr>
          <a:xfrm>
            <a:off x="2352290" y="2115095"/>
            <a:ext cx="1719283" cy="784713"/>
          </a:xfrm>
          <a:prstGeom prst="downArrow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2400" b="1" i="1" dirty="0" smtClean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х кг</a:t>
            </a:r>
            <a:endParaRPr lang="ru-RU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Надпись 15"/>
          <p:cNvSpPr txBox="1"/>
          <p:nvPr/>
        </p:nvSpPr>
        <p:spPr>
          <a:xfrm>
            <a:off x="2455511" y="3588773"/>
            <a:ext cx="1509615" cy="424620"/>
          </a:xfrm>
          <a:prstGeom prst="rect">
            <a:avLst/>
          </a:prstGeom>
          <a:solidFill>
            <a:schemeClr val="lt1"/>
          </a:solidFill>
          <a:ln w="6350">
            <a:solidFill>
              <a:srgbClr val="7030A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</a:t>
            </a:r>
            <a:r>
              <a:rPr lang="en-US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%=0</a:t>
            </a: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en-US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87491" y="4702358"/>
            <a:ext cx="1251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0,1х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Блок-схема: магнитный диск 10"/>
          <p:cNvSpPr/>
          <p:nvPr/>
        </p:nvSpPr>
        <p:spPr>
          <a:xfrm>
            <a:off x="5472799" y="4073195"/>
            <a:ext cx="1761217" cy="1530415"/>
          </a:xfrm>
          <a:prstGeom prst="flowChartMagneticDisk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магнитный диск 11"/>
          <p:cNvSpPr/>
          <p:nvPr/>
        </p:nvSpPr>
        <p:spPr>
          <a:xfrm>
            <a:off x="5486777" y="2777001"/>
            <a:ext cx="1747239" cy="1826487"/>
          </a:xfrm>
          <a:prstGeom prst="flowChartMagneticDisk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Выноска со стрелкой вниз 12"/>
          <p:cNvSpPr/>
          <p:nvPr/>
        </p:nvSpPr>
        <p:spPr>
          <a:xfrm>
            <a:off x="5499681" y="2115095"/>
            <a:ext cx="1719283" cy="784713"/>
          </a:xfrm>
          <a:prstGeom prst="downArrow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1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20</a:t>
            </a:r>
            <a:r>
              <a:rPr lang="ru-RU" sz="2400" b="1" i="1" dirty="0" smtClean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ru-RU" sz="2400" b="1" i="1" dirty="0" smtClean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х+3)кг</a:t>
            </a:r>
            <a:endParaRPr lang="ru-RU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Надпись 15"/>
          <p:cNvSpPr txBox="1"/>
          <p:nvPr/>
        </p:nvSpPr>
        <p:spPr>
          <a:xfrm>
            <a:off x="5602902" y="3588773"/>
            <a:ext cx="1509615" cy="424620"/>
          </a:xfrm>
          <a:prstGeom prst="rect">
            <a:avLst/>
          </a:prstGeom>
          <a:solidFill>
            <a:schemeClr val="lt1"/>
          </a:solidFill>
          <a:ln w="6350">
            <a:solidFill>
              <a:srgbClr val="7030A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en-US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%=0</a:t>
            </a: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,4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Блок-схема: магнитный диск 15"/>
          <p:cNvSpPr/>
          <p:nvPr/>
        </p:nvSpPr>
        <p:spPr>
          <a:xfrm>
            <a:off x="8632020" y="4068172"/>
            <a:ext cx="1761217" cy="1552697"/>
          </a:xfrm>
          <a:prstGeom prst="flowChartMagneticDisk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Блок-схема: магнитный диск 16"/>
          <p:cNvSpPr/>
          <p:nvPr/>
        </p:nvSpPr>
        <p:spPr>
          <a:xfrm>
            <a:off x="8632020" y="2777001"/>
            <a:ext cx="1747239" cy="1826487"/>
          </a:xfrm>
          <a:prstGeom prst="flowChartMagneticDisk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8" name="Выноска со стрелкой вниз 17"/>
          <p:cNvSpPr/>
          <p:nvPr/>
        </p:nvSpPr>
        <p:spPr>
          <a:xfrm>
            <a:off x="8644924" y="2115095"/>
            <a:ext cx="1719283" cy="784713"/>
          </a:xfrm>
          <a:prstGeom prst="downArrow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2400" b="1" i="1" dirty="0" smtClean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(2х+3) кг</a:t>
            </a:r>
            <a:endParaRPr lang="ru-RU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Надпись 15"/>
          <p:cNvSpPr txBox="1"/>
          <p:nvPr/>
        </p:nvSpPr>
        <p:spPr>
          <a:xfrm>
            <a:off x="8748145" y="3588773"/>
            <a:ext cx="1509615" cy="424620"/>
          </a:xfrm>
          <a:prstGeom prst="rect">
            <a:avLst/>
          </a:prstGeom>
          <a:solidFill>
            <a:schemeClr val="lt1"/>
          </a:solidFill>
          <a:ln w="6350">
            <a:solidFill>
              <a:srgbClr val="7030A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30</a:t>
            </a:r>
            <a:r>
              <a:rPr lang="en-US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%=</a:t>
            </a: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0,3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94437" y="3385584"/>
            <a:ext cx="6228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/>
              <a:t>+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681383" y="3385583"/>
            <a:ext cx="6228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=</a:t>
            </a:r>
            <a:endParaRPr lang="ru-RU" sz="4800" dirty="0"/>
          </a:p>
        </p:txBody>
      </p:sp>
      <p:sp>
        <p:nvSpPr>
          <p:cNvPr id="22" name="TextBox 21"/>
          <p:cNvSpPr txBox="1"/>
          <p:nvPr/>
        </p:nvSpPr>
        <p:spPr>
          <a:xfrm>
            <a:off x="5633077" y="4702356"/>
            <a:ext cx="14947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0,4(х+3)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820439" y="4702356"/>
            <a:ext cx="1477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0,3(2х+3)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6878" y="1583393"/>
            <a:ext cx="2683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Заполняем схему:</a:t>
            </a:r>
            <a:endParaRPr lang="ru-RU" sz="2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276863" y="4433046"/>
            <a:ext cx="17732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Тогда меди в сплаве:</a:t>
            </a:r>
            <a:endParaRPr lang="ru-RU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1812092" y="5593975"/>
            <a:ext cx="8275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Составим уравнение: 0,1х+0,4(х+3)=0,3(2х+3)</a:t>
            </a:r>
            <a:endParaRPr lang="ru-RU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3965126" y="5898372"/>
            <a:ext cx="82756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0,1х+0,4х+1,2=0,6х+0,9</a:t>
            </a:r>
          </a:p>
          <a:p>
            <a:r>
              <a:rPr lang="ru-RU" b="1" dirty="0" smtClean="0"/>
              <a:t>0,1х=0,3</a:t>
            </a:r>
          </a:p>
          <a:p>
            <a:r>
              <a:rPr lang="ru-RU" b="1" dirty="0" smtClean="0"/>
              <a:t>х=3                           2∙3+3=12 кг.                             Ответ: 12 кг.</a:t>
            </a:r>
            <a:endParaRPr lang="ru-RU" b="1" dirty="0"/>
          </a:p>
        </p:txBody>
      </p:sp>
      <p:sp>
        <p:nvSpPr>
          <p:cNvPr id="25" name="Десятиугольник 24"/>
          <p:cNvSpPr/>
          <p:nvPr/>
        </p:nvSpPr>
        <p:spPr>
          <a:xfrm>
            <a:off x="156754" y="222442"/>
            <a:ext cx="681446" cy="549275"/>
          </a:xfrm>
          <a:prstGeom prst="decagon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7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783485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3.33333E-6 L -0.00065 0.15115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7546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3.33333E-6 L -0.00013 0.15301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7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0" grpId="0"/>
      <p:bldP spid="20" grpId="1"/>
      <p:bldP spid="21" grpId="0"/>
      <p:bldP spid="21" grpId="1"/>
      <p:bldP spid="22" grpId="0"/>
      <p:bldP spid="23" grpId="0"/>
      <p:bldP spid="24" grpId="0"/>
      <p:bldP spid="28" grpId="0"/>
      <p:bldP spid="28" grpId="1"/>
      <p:bldP spid="29" grpId="0"/>
      <p:bldP spid="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263980" y="439443"/>
            <a:ext cx="3432313" cy="62264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810" y="68004"/>
            <a:ext cx="10515600" cy="1325563"/>
          </a:xfrm>
        </p:spPr>
        <p:txBody>
          <a:bodyPr/>
          <a:lstStyle/>
          <a:p>
            <a:r>
              <a:rPr lang="ru-RU" b="1" dirty="0" smtClean="0"/>
              <a:t>Обобщение изученного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825625"/>
            <a:ext cx="4542183" cy="2560845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>
                <a:solidFill>
                  <a:srgbClr val="FF0000"/>
                </a:solidFill>
              </a:rPr>
              <a:t>Концентрация раствора — это часть, которую составляет масса растворённого вещества от массы всего раствора.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Блок-схема: магнитный диск 3"/>
          <p:cNvSpPr/>
          <p:nvPr/>
        </p:nvSpPr>
        <p:spPr>
          <a:xfrm>
            <a:off x="6764024" y="3890569"/>
            <a:ext cx="2432227" cy="2659198"/>
          </a:xfrm>
          <a:prstGeom prst="flowChartMagneticDisk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5" name="Блок-схема: магнитный диск 4"/>
          <p:cNvSpPr/>
          <p:nvPr/>
        </p:nvSpPr>
        <p:spPr>
          <a:xfrm>
            <a:off x="6764024" y="1852086"/>
            <a:ext cx="2432227" cy="2916608"/>
          </a:xfrm>
          <a:prstGeom prst="flowChartMagneticDisk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6751657" y="954880"/>
            <a:ext cx="2374316" cy="1343924"/>
          </a:xfrm>
          <a:prstGeom prst="downArrow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2400" b="1" i="1" dirty="0" smtClean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масса раствора</a:t>
            </a:r>
            <a:endParaRPr lang="ru-RU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Надпись 15"/>
          <p:cNvSpPr txBox="1"/>
          <p:nvPr/>
        </p:nvSpPr>
        <p:spPr>
          <a:xfrm>
            <a:off x="6966709" y="2928196"/>
            <a:ext cx="2084767" cy="905397"/>
          </a:xfrm>
          <a:prstGeom prst="rect">
            <a:avLst/>
          </a:prstGeom>
          <a:solidFill>
            <a:schemeClr val="lt1"/>
          </a:solidFill>
          <a:ln w="6350">
            <a:solidFill>
              <a:srgbClr val="7030A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Концентрация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раствора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40772" y="5033247"/>
            <a:ext cx="21852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Масса растворенного вещества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6592056" y="439443"/>
            <a:ext cx="3028406" cy="548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mtClean="0"/>
              <a:t>Схема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825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Проверочная работа.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49531"/>
            <a:ext cx="10515600" cy="5027432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/>
              <a:t>№1. В сосуд, со­дер­жа­щий 8 лит­ров 11-про­цент­но­го вод­но­го рас­тво­ра не­ко­то­ро­го ве­ще­ства, до­ба­ви­ли 3 литра воды. Сколь­ко про­цен­тов со­став­ля­ет кон­цен­тра­ция по­лу­чив­ше­го­ся рас­тво­ра</a:t>
            </a:r>
            <a:r>
              <a:rPr lang="ru-RU" b="1" dirty="0" smtClean="0"/>
              <a:t>?</a:t>
            </a:r>
          </a:p>
          <a:p>
            <a:pPr marL="0" indent="0" algn="just">
              <a:buNone/>
            </a:pPr>
            <a:r>
              <a:rPr lang="ru-RU" dirty="0" smtClean="0"/>
              <a:t>№2. </a:t>
            </a:r>
            <a:r>
              <a:rPr lang="ru-RU" dirty="0"/>
              <a:t>Сме­ша­ли не­ко­то­рое ко­ли­че­ство 14-про­цент­но­го рас­тво­ра не­ко­то­ро­го ве­ще­ства с таким же ко­ли­че­ством 18-про­цент­но­го рас­тво­ра этого ве­ще­ства. Сколь­ко про­цен­тов со­став­ля­ет кон­цен­тра­ция по­лу­чив­ше­го­ся рас­тво­ра</a:t>
            </a:r>
            <a:r>
              <a:rPr lang="ru-RU" dirty="0" smtClean="0"/>
              <a:t>?</a:t>
            </a:r>
          </a:p>
          <a:p>
            <a:pPr marL="0" indent="0" algn="just">
              <a:buNone/>
            </a:pPr>
            <a:r>
              <a:rPr lang="ru-RU" b="1" dirty="0" smtClean="0"/>
              <a:t>№3. Сме­ша­ли </a:t>
            </a:r>
            <a:r>
              <a:rPr lang="ru-RU" b="1" dirty="0"/>
              <a:t>9 лит­ров 20-про­цент­но­го вод­но­го рас­тво­ра не­ко­то­ро­го ве­ще­ства с 11 лит­ра­ми 40-про­цент­но­го вод­но­го рас­тво­ра этого же ве­ще­ства. Сколь­ко про­цен­тов со­став­ля­ет кон­цен­тра­ция по­лу­чив­ше­го­ся рас­тво­ра?</a:t>
            </a:r>
          </a:p>
        </p:txBody>
      </p:sp>
    </p:spTree>
    <p:extLst>
      <p:ext uri="{BB962C8B-B14F-4D97-AF65-F5344CB8AC3E}">
        <p14:creationId xmlns:p14="http://schemas.microsoft.com/office/powerpoint/2010/main" val="2933333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Проверочная работа.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49531"/>
            <a:ext cx="10515600" cy="502743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b="1" dirty="0" smtClean="0"/>
              <a:t>№4. </a:t>
            </a:r>
            <a:r>
              <a:rPr lang="ru-RU" b="1" dirty="0"/>
              <a:t>Име­ет­ся два спла­ва. Пер­вый сплав со­дер­жит 5% меди, вто­рой  — 13% меди. Масса вто­ро­го спла­ва боль­ше массы пер­во­го на 9 кг. Из этих двух спла­вов по­лу­чи­ли тре­тий сплав, со­дер­жа­щий 12% меди. Най­ди­те массу тре­тье­го спла­ва. Ответ дайте в ки­ло­грам­мах</a:t>
            </a:r>
            <a:r>
              <a:rPr lang="ru-RU" b="1" dirty="0" smtClean="0"/>
              <a:t>.</a:t>
            </a:r>
          </a:p>
          <a:p>
            <a:pPr marL="0" indent="0" algn="just">
              <a:buNone/>
            </a:pPr>
            <a:r>
              <a:rPr lang="ru-RU" dirty="0" smtClean="0"/>
              <a:t>№5. </a:t>
            </a:r>
            <a:r>
              <a:rPr lang="ru-RU" dirty="0"/>
              <a:t>Изюм по­лу­ча­ет­ся в про­цес­се сушки ви­но­гра­да. Сколь­ко ки­ло­грам­мов ви­но­гра­да по­тре­бу­ет­ся для по­лу­че­ния 40 ки­ло­грам­мов изюма, если ви­но­град со­дер­жит 90% воды, а изюм со­дер­жит 5% воды</a:t>
            </a:r>
            <a:r>
              <a:rPr lang="ru-RU" dirty="0" smtClean="0"/>
              <a:t>?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96291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10086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Ответы к проверочной работе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1182" y="849085"/>
            <a:ext cx="3446417" cy="5301751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№1.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0,88+0=0,11х</a:t>
            </a:r>
          </a:p>
          <a:p>
            <a:pPr marL="0" indent="0">
              <a:buNone/>
            </a:pPr>
            <a:r>
              <a:rPr lang="ru-RU" dirty="0" smtClean="0"/>
              <a:t>Х=8</a:t>
            </a:r>
          </a:p>
          <a:p>
            <a:pPr marL="0" indent="0">
              <a:buNone/>
            </a:pPr>
            <a:r>
              <a:rPr lang="ru-RU" dirty="0" smtClean="0"/>
              <a:t>Ответ: 8%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075610" y="875211"/>
            <a:ext cx="3692434" cy="530175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№2.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  <a:p>
            <a:pPr marL="0" indent="0">
              <a:buFont typeface="Arial" panose="020B0604020202020204" pitchFamily="34" charset="0"/>
              <a:buNone/>
            </a:pPr>
            <a:endParaRPr lang="ru-RU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0,14Х+0,18Х=0,02ХУ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0,32Х=0,02ХУ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0,32=0,02У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У=16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Ответ:16%</a:t>
            </a: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8186055" y="875211"/>
            <a:ext cx="3657601" cy="530175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№3.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  <a:p>
            <a:pPr marL="0" indent="0">
              <a:buFont typeface="Arial" panose="020B0604020202020204" pitchFamily="34" charset="0"/>
              <a:buNone/>
            </a:pPr>
            <a:endParaRPr lang="ru-RU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1,8+4,4=0,2х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6,2=0,2х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Х=31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Ответ: 31%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48344" y="1724296"/>
            <a:ext cx="605245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8390" y="1733003"/>
            <a:ext cx="605245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238107" y="1733003"/>
            <a:ext cx="605245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00744" y="1381091"/>
            <a:ext cx="605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395552" y="1381091"/>
            <a:ext cx="605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331722" y="1389798"/>
            <a:ext cx="605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11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50522" y="1908962"/>
            <a:ext cx="605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11%</a:t>
            </a:r>
          </a:p>
          <a:p>
            <a:r>
              <a:rPr lang="ru-RU" sz="1400" dirty="0" smtClean="0"/>
              <a:t>=0,11</a:t>
            </a:r>
            <a:endParaRPr lang="ru-RU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1286692" y="1886186"/>
            <a:ext cx="6052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0%=</a:t>
            </a:r>
          </a:p>
          <a:p>
            <a:r>
              <a:rPr lang="ru-RU" dirty="0"/>
              <a:t>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248996" y="1917671"/>
            <a:ext cx="605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Х%=</a:t>
            </a:r>
          </a:p>
          <a:p>
            <a:r>
              <a:rPr lang="ru-RU" sz="1400" dirty="0" smtClean="0"/>
              <a:t>0,01х</a:t>
            </a:r>
            <a:endParaRPr lang="ru-RU" sz="1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615549" y="1733005"/>
            <a:ext cx="605245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525595" y="1741712"/>
            <a:ext cx="605245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505312" y="1741712"/>
            <a:ext cx="605245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4767949" y="1389800"/>
            <a:ext cx="605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5662757" y="1389800"/>
            <a:ext cx="605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6598927" y="1398507"/>
            <a:ext cx="605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2Х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4617727" y="1917671"/>
            <a:ext cx="605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14%</a:t>
            </a:r>
          </a:p>
          <a:p>
            <a:r>
              <a:rPr lang="ru-RU" sz="1400" dirty="0" smtClean="0"/>
              <a:t>=0,14</a:t>
            </a:r>
            <a:endParaRPr lang="ru-RU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5553897" y="1894895"/>
            <a:ext cx="605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18%</a:t>
            </a:r>
            <a:r>
              <a:rPr lang="ru-RU" sz="1400" dirty="0" smtClean="0"/>
              <a:t>=0,18</a:t>
            </a:r>
            <a:endParaRPr lang="ru-RU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6490067" y="1889108"/>
            <a:ext cx="605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У%=</a:t>
            </a:r>
          </a:p>
          <a:p>
            <a:r>
              <a:rPr lang="ru-RU" sz="1400" dirty="0" smtClean="0"/>
              <a:t>0,01У</a:t>
            </a:r>
            <a:endParaRPr lang="ru-RU" sz="14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8556187" y="1728649"/>
            <a:ext cx="605245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9466233" y="1737356"/>
            <a:ext cx="605245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10445950" y="1737356"/>
            <a:ext cx="605245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TextBox 26"/>
          <p:cNvSpPr txBox="1"/>
          <p:nvPr/>
        </p:nvSpPr>
        <p:spPr>
          <a:xfrm>
            <a:off x="8708587" y="1385444"/>
            <a:ext cx="605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</a:t>
            </a:r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9603395" y="1385444"/>
            <a:ext cx="605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11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10539565" y="1394151"/>
            <a:ext cx="605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8558365" y="1913315"/>
            <a:ext cx="605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20%</a:t>
            </a:r>
          </a:p>
          <a:p>
            <a:r>
              <a:rPr lang="ru-RU" sz="1400" dirty="0" smtClean="0"/>
              <a:t>=0,2</a:t>
            </a:r>
            <a:endParaRPr lang="ru-RU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9494535" y="1890539"/>
            <a:ext cx="6052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40%=</a:t>
            </a:r>
            <a:r>
              <a:rPr lang="ru-RU" sz="1400" dirty="0" smtClean="0"/>
              <a:t>0,4</a:t>
            </a:r>
            <a:endParaRPr lang="ru-RU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10425284" y="1886186"/>
            <a:ext cx="605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Х%=</a:t>
            </a:r>
          </a:p>
          <a:p>
            <a:r>
              <a:rPr lang="ru-RU" sz="1400" dirty="0" smtClean="0"/>
              <a:t>0,01х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4008460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10086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Ответы к проверочной работе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1182" y="849085"/>
            <a:ext cx="3446417" cy="5301751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№4.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0,88+0=0,11х</a:t>
            </a:r>
          </a:p>
          <a:p>
            <a:pPr marL="0" indent="0">
              <a:buNone/>
            </a:pPr>
            <a:r>
              <a:rPr lang="ru-RU" dirty="0" smtClean="0"/>
              <a:t>Х=8</a:t>
            </a:r>
          </a:p>
          <a:p>
            <a:pPr marL="0" indent="0">
              <a:buNone/>
            </a:pPr>
            <a:r>
              <a:rPr lang="ru-RU" dirty="0" smtClean="0"/>
              <a:t>Ответ: 8%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075610" y="875211"/>
            <a:ext cx="3692434" cy="530175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№5.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  <a:p>
            <a:pPr marL="0" indent="0">
              <a:buFont typeface="Arial" panose="020B0604020202020204" pitchFamily="34" charset="0"/>
              <a:buNone/>
            </a:pPr>
            <a:endParaRPr lang="ru-RU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0,1Х-0=38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Х=38:0,1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х=380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dirty="0" smtClean="0"/>
              <a:t>Ответ: 380</a:t>
            </a: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8186055" y="875211"/>
            <a:ext cx="3657601" cy="530175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48344" y="1724296"/>
            <a:ext cx="605245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58390" y="1733003"/>
            <a:ext cx="605245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238107" y="1733003"/>
            <a:ext cx="605245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00744" y="1381091"/>
            <a:ext cx="605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305197" y="1381091"/>
            <a:ext cx="605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Х+9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222862" y="1389798"/>
            <a:ext cx="714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2х+9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50522" y="1908962"/>
            <a:ext cx="605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5%</a:t>
            </a:r>
          </a:p>
          <a:p>
            <a:r>
              <a:rPr lang="ru-RU" sz="1400" dirty="0" smtClean="0"/>
              <a:t>=0,05</a:t>
            </a:r>
            <a:endParaRPr lang="ru-RU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1286692" y="1886186"/>
            <a:ext cx="605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13%</a:t>
            </a:r>
            <a:r>
              <a:rPr lang="ru-RU" sz="1400" dirty="0" smtClean="0"/>
              <a:t>=0,13</a:t>
            </a:r>
            <a:endParaRPr lang="ru-RU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2248996" y="1917671"/>
            <a:ext cx="605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12%</a:t>
            </a:r>
            <a:r>
              <a:rPr lang="ru-RU" sz="1400" dirty="0" smtClean="0"/>
              <a:t>=0,12</a:t>
            </a:r>
            <a:endParaRPr lang="ru-RU" sz="14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615549" y="1733005"/>
            <a:ext cx="605245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5525595" y="1741712"/>
            <a:ext cx="605245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6505312" y="1741712"/>
            <a:ext cx="605245" cy="9144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4767949" y="1442052"/>
            <a:ext cx="605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5662757" y="1389800"/>
            <a:ext cx="605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6598927" y="1398507"/>
            <a:ext cx="6052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40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4617727" y="1917671"/>
            <a:ext cx="605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10%</a:t>
            </a:r>
          </a:p>
          <a:p>
            <a:r>
              <a:rPr lang="ru-RU" sz="1400" dirty="0" smtClean="0"/>
              <a:t>=0,1</a:t>
            </a:r>
            <a:endParaRPr lang="ru-RU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5553897" y="1894895"/>
            <a:ext cx="6052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0%</a:t>
            </a:r>
            <a:r>
              <a:rPr lang="ru-RU" sz="1400" dirty="0" smtClean="0"/>
              <a:t>=0,0</a:t>
            </a:r>
            <a:endParaRPr lang="ru-RU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6490067" y="1889108"/>
            <a:ext cx="7141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95%=</a:t>
            </a:r>
            <a:r>
              <a:rPr lang="ru-RU" sz="1400" dirty="0" smtClean="0"/>
              <a:t>0,95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936090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Определение концентрации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just">
                  <a:buNone/>
                </a:pPr>
                <a:r>
                  <a:rPr lang="ru-RU" b="1" i="1" dirty="0" smtClean="0">
                    <a:solidFill>
                      <a:srgbClr val="FF0000"/>
                    </a:solidFill>
                  </a:rPr>
                  <a:t>Концентрация раствора — это часть, которую составляет масса растворённого вещества от массы всего раствора.</a:t>
                </a:r>
                <a:r>
                  <a:rPr lang="ru-RU" dirty="0"/>
                  <a:t/>
                </a:r>
                <a:br>
                  <a:rPr lang="ru-RU" dirty="0"/>
                </a:b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Пример:</a:t>
                </a:r>
              </a:p>
              <a:p>
                <a:pPr marL="0" indent="0">
                  <a:buNone/>
                </a:pPr>
                <a:r>
                  <a:rPr lang="ru-RU" dirty="0" smtClean="0"/>
                  <a:t>Если растворить 200 г сахара в 1 литре воды (1литр воды=1000г), то концентрация раствора: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 panose="02040503050406030204" pitchFamily="18" charset="0"/>
                            </a:rPr>
                            <m:t>200</m:t>
                          </m:r>
                        </m:num>
                        <m:den>
                          <m:r>
                            <a:rPr lang="ru-RU" b="0" i="1" smtClean="0">
                              <a:latin typeface="Cambria Math" panose="02040503050406030204" pitchFamily="18" charset="0"/>
                            </a:rPr>
                            <m:t>1000+200</m:t>
                          </m:r>
                        </m:den>
                      </m:f>
                      <m:r>
                        <a:rPr lang="ru-RU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ru-RU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ru-RU" b="0" i="1" smtClean="0">
                              <a:latin typeface="Cambria Math" panose="02040503050406030204" pitchFamily="18" charset="0"/>
                            </a:rPr>
                            <m:t>200</m:t>
                          </m:r>
                        </m:num>
                        <m:den>
                          <m:r>
                            <a:rPr lang="ru-RU" b="0" i="1" smtClean="0">
                              <a:latin typeface="Cambria Math" panose="02040503050406030204" pitchFamily="18" charset="0"/>
                            </a:rPr>
                            <m:t>1200</m:t>
                          </m:r>
                        </m:den>
                      </m:f>
                      <m:r>
                        <a:rPr lang="ru-RU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ru-RU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17%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217" t="-2241" r="-115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81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811" y="1899071"/>
            <a:ext cx="10515600" cy="1325563"/>
          </a:xfrm>
        </p:spPr>
        <p:txBody>
          <a:bodyPr/>
          <a:lstStyle/>
          <a:p>
            <a:r>
              <a:rPr lang="ru-RU" dirty="0" smtClean="0"/>
              <a:t>«Метод стаканов»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48213" y="5128467"/>
            <a:ext cx="5275266" cy="140745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/>
              <a:t>Уравнение, обычно, составляется по массе растворенного вещества </a:t>
            </a:r>
            <a:endParaRPr lang="ru-RU" dirty="0"/>
          </a:p>
        </p:txBody>
      </p:sp>
      <p:sp>
        <p:nvSpPr>
          <p:cNvPr id="7" name="Блок-схема: магнитный диск 6"/>
          <p:cNvSpPr/>
          <p:nvPr/>
        </p:nvSpPr>
        <p:spPr>
          <a:xfrm>
            <a:off x="6764024" y="4089352"/>
            <a:ext cx="2432227" cy="2659198"/>
          </a:xfrm>
          <a:prstGeom prst="flowChartMagneticDisk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8" name="Блок-схема: магнитный диск 7"/>
          <p:cNvSpPr/>
          <p:nvPr/>
        </p:nvSpPr>
        <p:spPr>
          <a:xfrm>
            <a:off x="6764024" y="2050869"/>
            <a:ext cx="2432227" cy="2916608"/>
          </a:xfrm>
          <a:prstGeom prst="flowChartMagneticDisk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9" name="Выноска со стрелкой вниз 8"/>
          <p:cNvSpPr/>
          <p:nvPr/>
        </p:nvSpPr>
        <p:spPr>
          <a:xfrm>
            <a:off x="6751657" y="1153663"/>
            <a:ext cx="2374316" cy="1343924"/>
          </a:xfrm>
          <a:prstGeom prst="downArrow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2400" b="1" i="1" dirty="0" smtClean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масса раствора</a:t>
            </a:r>
            <a:endParaRPr lang="ru-RU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Надпись 15"/>
          <p:cNvSpPr txBox="1"/>
          <p:nvPr/>
        </p:nvSpPr>
        <p:spPr>
          <a:xfrm>
            <a:off x="6966709" y="3126979"/>
            <a:ext cx="2084767" cy="905397"/>
          </a:xfrm>
          <a:prstGeom prst="rect">
            <a:avLst/>
          </a:prstGeom>
          <a:solidFill>
            <a:schemeClr val="lt1"/>
          </a:solidFill>
          <a:ln w="6350">
            <a:solidFill>
              <a:srgbClr val="7030A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Концентрация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раствора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40772" y="5232030"/>
            <a:ext cx="21852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Масса растворенного вещества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6592056" y="638226"/>
            <a:ext cx="3028406" cy="548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mtClean="0"/>
              <a:t>Схема</a:t>
            </a:r>
            <a:endParaRPr lang="ru-RU" dirty="0"/>
          </a:p>
        </p:txBody>
      </p:sp>
      <p:sp>
        <p:nvSpPr>
          <p:cNvPr id="13" name="Блок-схема: магнитный диск 12"/>
          <p:cNvSpPr/>
          <p:nvPr/>
        </p:nvSpPr>
        <p:spPr>
          <a:xfrm>
            <a:off x="9957240" y="4068172"/>
            <a:ext cx="1761217" cy="1552697"/>
          </a:xfrm>
          <a:prstGeom prst="flowChartMagneticDisk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4" name="Блок-схема: магнитный диск 13"/>
          <p:cNvSpPr/>
          <p:nvPr/>
        </p:nvSpPr>
        <p:spPr>
          <a:xfrm>
            <a:off x="9957240" y="2777001"/>
            <a:ext cx="1747239" cy="1826487"/>
          </a:xfrm>
          <a:prstGeom prst="flowChartMagneticDisk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5" name="Выноска со стрелкой вниз 14"/>
          <p:cNvSpPr/>
          <p:nvPr/>
        </p:nvSpPr>
        <p:spPr>
          <a:xfrm>
            <a:off x="9970144" y="2115095"/>
            <a:ext cx="1719283" cy="784713"/>
          </a:xfrm>
          <a:prstGeom prst="downArrow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2400" b="1" i="1" dirty="0" smtClean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20 кг</a:t>
            </a:r>
            <a:endParaRPr lang="ru-RU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Надпись 15"/>
          <p:cNvSpPr txBox="1"/>
          <p:nvPr/>
        </p:nvSpPr>
        <p:spPr>
          <a:xfrm>
            <a:off x="10073365" y="3588773"/>
            <a:ext cx="1509615" cy="424620"/>
          </a:xfrm>
          <a:prstGeom prst="rect">
            <a:avLst/>
          </a:prstGeom>
          <a:solidFill>
            <a:schemeClr val="lt1"/>
          </a:solidFill>
          <a:ln w="6350">
            <a:solidFill>
              <a:srgbClr val="7030A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95</a:t>
            </a:r>
            <a:r>
              <a:rPr lang="en-US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%=</a:t>
            </a: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0,95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145659" y="4702356"/>
            <a:ext cx="1477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20∙0,95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757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/>
              <a:t>В сосуд, со­дер­жа­щий 5 лит­ров 12–про­цент­но­го вод­но­го рас­тво­ра не­ко­то­ро­го ве­ще­ства, до­ба­ви­ли 7 лит­ров воды. Сколь­ко про­цен­тов со­став­ля­ет кон­цен­тра­ция по­лу­чив­ше­го­ся рас­тво­ра?</a:t>
            </a:r>
            <a:br>
              <a:rPr lang="ru-RU" sz="2800" b="1" dirty="0"/>
            </a:br>
            <a:endParaRPr lang="ru-RU" sz="2800" b="1" dirty="0"/>
          </a:p>
        </p:txBody>
      </p:sp>
      <p:sp>
        <p:nvSpPr>
          <p:cNvPr id="5" name="Блок-схема: магнитный диск 4"/>
          <p:cNvSpPr/>
          <p:nvPr/>
        </p:nvSpPr>
        <p:spPr>
          <a:xfrm>
            <a:off x="2339386" y="4071950"/>
            <a:ext cx="1761217" cy="1522025"/>
          </a:xfrm>
          <a:prstGeom prst="flowChartMagneticDisk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6" name="Блок-схема: магнитный диск 5"/>
          <p:cNvSpPr/>
          <p:nvPr/>
        </p:nvSpPr>
        <p:spPr>
          <a:xfrm>
            <a:off x="2339386" y="2777001"/>
            <a:ext cx="1747239" cy="1826487"/>
          </a:xfrm>
          <a:prstGeom prst="flowChartMagneticDisk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Выноска со стрелкой вниз 6"/>
          <p:cNvSpPr/>
          <p:nvPr/>
        </p:nvSpPr>
        <p:spPr>
          <a:xfrm>
            <a:off x="2352290" y="2115095"/>
            <a:ext cx="1719283" cy="784713"/>
          </a:xfrm>
          <a:prstGeom prst="downArrow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1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2400" b="1" i="1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 л.</a:t>
            </a:r>
            <a:endParaRPr lang="ru-RU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Надпись 15"/>
          <p:cNvSpPr txBox="1"/>
          <p:nvPr/>
        </p:nvSpPr>
        <p:spPr>
          <a:xfrm>
            <a:off x="2455511" y="3588773"/>
            <a:ext cx="1509615" cy="424620"/>
          </a:xfrm>
          <a:prstGeom prst="rect">
            <a:avLst/>
          </a:prstGeom>
          <a:solidFill>
            <a:schemeClr val="lt1"/>
          </a:solidFill>
          <a:ln w="6350">
            <a:solidFill>
              <a:srgbClr val="7030A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0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12%=</a:t>
            </a:r>
            <a:r>
              <a:rPr lang="en-US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en-US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87491" y="4702358"/>
            <a:ext cx="1251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5∙0,12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Блок-схема: магнитный диск 10"/>
          <p:cNvSpPr/>
          <p:nvPr/>
        </p:nvSpPr>
        <p:spPr>
          <a:xfrm>
            <a:off x="5472799" y="4073195"/>
            <a:ext cx="1761217" cy="1530415"/>
          </a:xfrm>
          <a:prstGeom prst="flowChartMagneticDisk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магнитный диск 11"/>
          <p:cNvSpPr/>
          <p:nvPr/>
        </p:nvSpPr>
        <p:spPr>
          <a:xfrm>
            <a:off x="5486777" y="2777001"/>
            <a:ext cx="1747239" cy="1826487"/>
          </a:xfrm>
          <a:prstGeom prst="flowChartMagneticDisk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Выноска со стрелкой вниз 12"/>
          <p:cNvSpPr/>
          <p:nvPr/>
        </p:nvSpPr>
        <p:spPr>
          <a:xfrm>
            <a:off x="5499681" y="2115095"/>
            <a:ext cx="1719283" cy="784713"/>
          </a:xfrm>
          <a:prstGeom prst="downArrow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2400" b="1" i="1" dirty="0" smtClean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7 </a:t>
            </a:r>
            <a:r>
              <a:rPr lang="ru-RU" sz="2400" b="1" i="1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л.</a:t>
            </a:r>
            <a:endParaRPr lang="ru-RU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Надпись 15"/>
          <p:cNvSpPr txBox="1"/>
          <p:nvPr/>
        </p:nvSpPr>
        <p:spPr>
          <a:xfrm>
            <a:off x="5602902" y="3588773"/>
            <a:ext cx="1509615" cy="424620"/>
          </a:xfrm>
          <a:prstGeom prst="rect">
            <a:avLst/>
          </a:prstGeom>
          <a:solidFill>
            <a:schemeClr val="lt1"/>
          </a:solidFill>
          <a:ln w="6350">
            <a:solidFill>
              <a:srgbClr val="7030A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en-US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%=0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Блок-схема: магнитный диск 15"/>
          <p:cNvSpPr/>
          <p:nvPr/>
        </p:nvSpPr>
        <p:spPr>
          <a:xfrm>
            <a:off x="8632020" y="4068172"/>
            <a:ext cx="1761217" cy="1552697"/>
          </a:xfrm>
          <a:prstGeom prst="flowChartMagneticDisk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Блок-схема: магнитный диск 16"/>
          <p:cNvSpPr/>
          <p:nvPr/>
        </p:nvSpPr>
        <p:spPr>
          <a:xfrm>
            <a:off x="8632020" y="2777001"/>
            <a:ext cx="1747239" cy="1826487"/>
          </a:xfrm>
          <a:prstGeom prst="flowChartMagneticDisk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8" name="Выноска со стрелкой вниз 17"/>
          <p:cNvSpPr/>
          <p:nvPr/>
        </p:nvSpPr>
        <p:spPr>
          <a:xfrm>
            <a:off x="8644924" y="2115095"/>
            <a:ext cx="1719283" cy="784713"/>
          </a:xfrm>
          <a:prstGeom prst="downArrow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2400" b="1" i="1" dirty="0" smtClean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12 </a:t>
            </a:r>
            <a:r>
              <a:rPr lang="ru-RU" sz="2400" b="1" i="1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л.</a:t>
            </a:r>
            <a:endParaRPr lang="ru-RU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Надпись 15"/>
          <p:cNvSpPr txBox="1"/>
          <p:nvPr/>
        </p:nvSpPr>
        <p:spPr>
          <a:xfrm>
            <a:off x="8748145" y="3588773"/>
            <a:ext cx="1509615" cy="424620"/>
          </a:xfrm>
          <a:prstGeom prst="rect">
            <a:avLst/>
          </a:prstGeom>
          <a:solidFill>
            <a:schemeClr val="lt1"/>
          </a:solidFill>
          <a:ln w="6350">
            <a:solidFill>
              <a:srgbClr val="7030A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</a:t>
            </a:r>
            <a:r>
              <a:rPr lang="en-US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%=0</a:t>
            </a: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,01х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94437" y="3385584"/>
            <a:ext cx="6228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+</a:t>
            </a:r>
            <a:endParaRPr lang="ru-RU" sz="4800" dirty="0"/>
          </a:p>
        </p:txBody>
      </p:sp>
      <p:sp>
        <p:nvSpPr>
          <p:cNvPr id="21" name="TextBox 20"/>
          <p:cNvSpPr txBox="1"/>
          <p:nvPr/>
        </p:nvSpPr>
        <p:spPr>
          <a:xfrm>
            <a:off x="7681383" y="3385583"/>
            <a:ext cx="6228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=</a:t>
            </a:r>
            <a:endParaRPr lang="ru-RU" sz="4800" dirty="0"/>
          </a:p>
        </p:txBody>
      </p:sp>
      <p:sp>
        <p:nvSpPr>
          <p:cNvPr id="22" name="TextBox 21"/>
          <p:cNvSpPr txBox="1"/>
          <p:nvPr/>
        </p:nvSpPr>
        <p:spPr>
          <a:xfrm>
            <a:off x="5741457" y="4702356"/>
            <a:ext cx="1251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7∙0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820439" y="4702356"/>
            <a:ext cx="1477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12∙0,01х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6878" y="1583393"/>
            <a:ext cx="2683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Заполняем схему:</a:t>
            </a:r>
            <a:endParaRPr lang="ru-RU" sz="2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1878436" y="5555266"/>
            <a:ext cx="25114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Первый стакан:</a:t>
            </a:r>
          </a:p>
          <a:p>
            <a:pPr algn="ctr"/>
            <a:r>
              <a:rPr lang="ru-RU" b="1" dirty="0" smtClean="0"/>
              <a:t>5 литров</a:t>
            </a:r>
          </a:p>
          <a:p>
            <a:pPr algn="ctr"/>
            <a:r>
              <a:rPr lang="ru-RU" b="1" dirty="0" smtClean="0"/>
              <a:t>12% - вещества</a:t>
            </a:r>
            <a:endParaRPr lang="ru-RU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5117289" y="5530494"/>
            <a:ext cx="25114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Второй  стакан:</a:t>
            </a:r>
          </a:p>
          <a:p>
            <a:pPr algn="ctr"/>
            <a:r>
              <a:rPr lang="ru-RU" b="1" dirty="0" smtClean="0"/>
              <a:t>7 литров</a:t>
            </a:r>
          </a:p>
          <a:p>
            <a:pPr algn="ctr"/>
            <a:r>
              <a:rPr lang="ru-RU" b="1" dirty="0" smtClean="0"/>
              <a:t>0% - вещества</a:t>
            </a:r>
            <a:endParaRPr lang="ru-RU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8247220" y="5498445"/>
            <a:ext cx="25114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Третий  стакан:</a:t>
            </a:r>
          </a:p>
          <a:p>
            <a:pPr algn="ctr"/>
            <a:r>
              <a:rPr lang="ru-RU" b="1" dirty="0" smtClean="0"/>
              <a:t>7+5=12 литров</a:t>
            </a:r>
          </a:p>
          <a:p>
            <a:pPr algn="ctr"/>
            <a:r>
              <a:rPr lang="ru-RU" b="1" dirty="0" smtClean="0"/>
              <a:t>х% - вещества</a:t>
            </a:r>
            <a:endParaRPr lang="ru-RU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56635" y="4528043"/>
            <a:ext cx="8275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Тогда вещества </a:t>
            </a:r>
          </a:p>
          <a:p>
            <a:r>
              <a:rPr lang="ru-RU" b="1" dirty="0" smtClean="0"/>
              <a:t>в каждом стакане:</a:t>
            </a:r>
            <a:endParaRPr lang="ru-RU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2212325" y="5557002"/>
            <a:ext cx="8275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Составим уравнение: 5∙0,12+7∙0=12∙0,01х</a:t>
            </a:r>
            <a:endParaRPr lang="ru-RU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426440" y="5837503"/>
            <a:ext cx="82756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0,6=0,12х</a:t>
            </a:r>
          </a:p>
          <a:p>
            <a:r>
              <a:rPr lang="ru-RU" b="1" dirty="0" smtClean="0"/>
              <a:t>х=5</a:t>
            </a:r>
          </a:p>
          <a:p>
            <a:r>
              <a:rPr lang="ru-RU" b="1" dirty="0" smtClean="0"/>
              <a:t>Ответ: 5%.</a:t>
            </a:r>
            <a:endParaRPr lang="ru-RU" b="1" dirty="0"/>
          </a:p>
        </p:txBody>
      </p:sp>
      <p:sp>
        <p:nvSpPr>
          <p:cNvPr id="3" name="Десятиугольник 2"/>
          <p:cNvSpPr/>
          <p:nvPr/>
        </p:nvSpPr>
        <p:spPr>
          <a:xfrm>
            <a:off x="156754" y="222442"/>
            <a:ext cx="681446" cy="549275"/>
          </a:xfrm>
          <a:prstGeom prst="decagon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684996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3.33333E-6 L -0.00065 0.15115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7546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3.33333E-6 L -0.00013 0.15301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7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0" grpId="0"/>
      <p:bldP spid="20" grpId="1"/>
      <p:bldP spid="21" grpId="0"/>
      <p:bldP spid="21" grpId="1"/>
      <p:bldP spid="22" grpId="0"/>
      <p:bldP spid="23" grpId="0"/>
      <p:bldP spid="24" grpId="0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3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/>
              <a:t>Сме­ша­ли не­ко­то­рое ко­ли­че­ство 15–про­цент­но­го рас­тво­ра не­ко­то­ро­го ве­ще­ства с таким же ко­ли­че­ством 19–про­цент­но­го рас­тво­ра этого ве­ще­ства. Сколь­ко про­цен­тов со­став­ля­ет кон­цен­тра­ция по­лу­чив­ше­го­ся рас­тво­ра?</a:t>
            </a:r>
          </a:p>
        </p:txBody>
      </p:sp>
      <p:sp>
        <p:nvSpPr>
          <p:cNvPr id="5" name="Блок-схема: магнитный диск 4"/>
          <p:cNvSpPr/>
          <p:nvPr/>
        </p:nvSpPr>
        <p:spPr>
          <a:xfrm>
            <a:off x="2339386" y="4071950"/>
            <a:ext cx="1761217" cy="1522025"/>
          </a:xfrm>
          <a:prstGeom prst="flowChartMagneticDisk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6" name="Блок-схема: магнитный диск 5"/>
          <p:cNvSpPr/>
          <p:nvPr/>
        </p:nvSpPr>
        <p:spPr>
          <a:xfrm>
            <a:off x="2339386" y="2777001"/>
            <a:ext cx="1747239" cy="1826487"/>
          </a:xfrm>
          <a:prstGeom prst="flowChartMagneticDisk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Выноска со стрелкой вниз 6"/>
          <p:cNvSpPr/>
          <p:nvPr/>
        </p:nvSpPr>
        <p:spPr>
          <a:xfrm>
            <a:off x="2352290" y="2115095"/>
            <a:ext cx="1719283" cy="784713"/>
          </a:xfrm>
          <a:prstGeom prst="downArrow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2400" b="1" i="1" dirty="0" smtClean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х л</a:t>
            </a:r>
            <a:r>
              <a:rPr lang="ru-RU" sz="2400" b="1" i="1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Надпись 15"/>
          <p:cNvSpPr txBox="1"/>
          <p:nvPr/>
        </p:nvSpPr>
        <p:spPr>
          <a:xfrm>
            <a:off x="2455511" y="3588773"/>
            <a:ext cx="1509615" cy="424620"/>
          </a:xfrm>
          <a:prstGeom prst="rect">
            <a:avLst/>
          </a:prstGeom>
          <a:solidFill>
            <a:schemeClr val="lt1"/>
          </a:solidFill>
          <a:ln w="6350">
            <a:solidFill>
              <a:srgbClr val="7030A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en-US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%=0</a:t>
            </a: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en-US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87491" y="4702358"/>
            <a:ext cx="1251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х∙0,15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Блок-схема: магнитный диск 10"/>
          <p:cNvSpPr/>
          <p:nvPr/>
        </p:nvSpPr>
        <p:spPr>
          <a:xfrm>
            <a:off x="5472799" y="4073195"/>
            <a:ext cx="1761217" cy="1530415"/>
          </a:xfrm>
          <a:prstGeom prst="flowChartMagneticDisk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магнитный диск 11"/>
          <p:cNvSpPr/>
          <p:nvPr/>
        </p:nvSpPr>
        <p:spPr>
          <a:xfrm>
            <a:off x="5486777" y="2777001"/>
            <a:ext cx="1747239" cy="1826487"/>
          </a:xfrm>
          <a:prstGeom prst="flowChartMagneticDisk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Выноска со стрелкой вниз 12"/>
          <p:cNvSpPr/>
          <p:nvPr/>
        </p:nvSpPr>
        <p:spPr>
          <a:xfrm>
            <a:off x="5499681" y="2115095"/>
            <a:ext cx="1719283" cy="784713"/>
          </a:xfrm>
          <a:prstGeom prst="downArrow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2400" b="1" i="1" dirty="0" smtClean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х </a:t>
            </a:r>
            <a:r>
              <a:rPr lang="ru-RU" sz="2400" b="1" i="1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л.</a:t>
            </a:r>
            <a:endParaRPr lang="ru-RU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Надпись 15"/>
          <p:cNvSpPr txBox="1"/>
          <p:nvPr/>
        </p:nvSpPr>
        <p:spPr>
          <a:xfrm>
            <a:off x="5602902" y="3588773"/>
            <a:ext cx="1509615" cy="424620"/>
          </a:xfrm>
          <a:prstGeom prst="rect">
            <a:avLst/>
          </a:prstGeom>
          <a:solidFill>
            <a:schemeClr val="lt1"/>
          </a:solidFill>
          <a:ln w="6350">
            <a:solidFill>
              <a:srgbClr val="7030A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</a:t>
            </a:r>
            <a:r>
              <a:rPr lang="en-US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%=0</a:t>
            </a: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,19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Блок-схема: магнитный диск 15"/>
          <p:cNvSpPr/>
          <p:nvPr/>
        </p:nvSpPr>
        <p:spPr>
          <a:xfrm>
            <a:off x="8632020" y="4068172"/>
            <a:ext cx="1761217" cy="1552697"/>
          </a:xfrm>
          <a:prstGeom prst="flowChartMagneticDisk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Блок-схема: магнитный диск 16"/>
          <p:cNvSpPr/>
          <p:nvPr/>
        </p:nvSpPr>
        <p:spPr>
          <a:xfrm>
            <a:off x="8632020" y="2777001"/>
            <a:ext cx="1747239" cy="1826487"/>
          </a:xfrm>
          <a:prstGeom prst="flowChartMagneticDisk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8" name="Выноска со стрелкой вниз 17"/>
          <p:cNvSpPr/>
          <p:nvPr/>
        </p:nvSpPr>
        <p:spPr>
          <a:xfrm>
            <a:off x="8644924" y="2115095"/>
            <a:ext cx="1719283" cy="784713"/>
          </a:xfrm>
          <a:prstGeom prst="downArrow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2400" b="1" i="1" dirty="0" smtClean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2х </a:t>
            </a:r>
            <a:r>
              <a:rPr lang="ru-RU" sz="2400" b="1" i="1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л.</a:t>
            </a:r>
            <a:endParaRPr lang="ru-RU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Надпись 15"/>
          <p:cNvSpPr txBox="1"/>
          <p:nvPr/>
        </p:nvSpPr>
        <p:spPr>
          <a:xfrm>
            <a:off x="8748145" y="3588773"/>
            <a:ext cx="1509615" cy="424620"/>
          </a:xfrm>
          <a:prstGeom prst="rect">
            <a:avLst/>
          </a:prstGeom>
          <a:solidFill>
            <a:schemeClr val="lt1"/>
          </a:solidFill>
          <a:ln w="6350">
            <a:solidFill>
              <a:srgbClr val="7030A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en-US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%=0</a:t>
            </a: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,01у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94437" y="3385584"/>
            <a:ext cx="6228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+</a:t>
            </a:r>
            <a:endParaRPr lang="ru-RU" sz="4800" dirty="0"/>
          </a:p>
        </p:txBody>
      </p:sp>
      <p:sp>
        <p:nvSpPr>
          <p:cNvPr id="21" name="TextBox 20"/>
          <p:cNvSpPr txBox="1"/>
          <p:nvPr/>
        </p:nvSpPr>
        <p:spPr>
          <a:xfrm>
            <a:off x="7681383" y="3385583"/>
            <a:ext cx="6228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=</a:t>
            </a:r>
            <a:endParaRPr lang="ru-RU" sz="4800" dirty="0"/>
          </a:p>
        </p:txBody>
      </p:sp>
      <p:sp>
        <p:nvSpPr>
          <p:cNvPr id="22" name="TextBox 21"/>
          <p:cNvSpPr txBox="1"/>
          <p:nvPr/>
        </p:nvSpPr>
        <p:spPr>
          <a:xfrm>
            <a:off x="5741457" y="4702356"/>
            <a:ext cx="1251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х∙0,19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820439" y="4702356"/>
            <a:ext cx="1477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2х∙0,01у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6878" y="1583393"/>
            <a:ext cx="2683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Заполняем схему:</a:t>
            </a:r>
            <a:endParaRPr lang="ru-RU" sz="2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1878436" y="5555266"/>
            <a:ext cx="25114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Первый стакан:</a:t>
            </a:r>
          </a:p>
          <a:p>
            <a:pPr algn="ctr"/>
            <a:r>
              <a:rPr lang="ru-RU" b="1" dirty="0" smtClean="0"/>
              <a:t>х литров</a:t>
            </a:r>
          </a:p>
          <a:p>
            <a:pPr algn="ctr"/>
            <a:r>
              <a:rPr lang="ru-RU" b="1" dirty="0" smtClean="0"/>
              <a:t>15% - вещества</a:t>
            </a:r>
            <a:endParaRPr lang="ru-RU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5117289" y="5530494"/>
            <a:ext cx="25114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Второй  стакан:</a:t>
            </a:r>
          </a:p>
          <a:p>
            <a:pPr algn="ctr"/>
            <a:r>
              <a:rPr lang="ru-RU" b="1" dirty="0" smtClean="0"/>
              <a:t>х литров</a:t>
            </a:r>
          </a:p>
          <a:p>
            <a:pPr algn="ctr"/>
            <a:r>
              <a:rPr lang="ru-RU" b="1" dirty="0" smtClean="0"/>
              <a:t>19% - вещества</a:t>
            </a:r>
            <a:endParaRPr lang="ru-RU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8247220" y="5498445"/>
            <a:ext cx="25114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Третий  стакан:</a:t>
            </a:r>
          </a:p>
          <a:p>
            <a:pPr algn="ctr"/>
            <a:r>
              <a:rPr lang="ru-RU" b="1" dirty="0" err="1" smtClean="0"/>
              <a:t>х+х</a:t>
            </a:r>
            <a:r>
              <a:rPr lang="ru-RU" b="1" dirty="0" smtClean="0"/>
              <a:t>=2х литров</a:t>
            </a:r>
          </a:p>
          <a:p>
            <a:pPr algn="ctr"/>
            <a:r>
              <a:rPr lang="ru-RU" b="1" dirty="0" smtClean="0"/>
              <a:t>у% - вещества</a:t>
            </a:r>
            <a:endParaRPr lang="ru-RU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262207" y="4598341"/>
            <a:ext cx="8275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Тогда вещества </a:t>
            </a:r>
          </a:p>
          <a:p>
            <a:r>
              <a:rPr lang="ru-RU" b="1" dirty="0" smtClean="0"/>
              <a:t>в каждом стакане:</a:t>
            </a:r>
            <a:endParaRPr lang="ru-RU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2215605" y="5593975"/>
            <a:ext cx="8275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Составим уравнение: х∙0,15+х∙0,19=2х∙0,01у</a:t>
            </a:r>
            <a:endParaRPr lang="ru-RU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389899" y="5845092"/>
            <a:ext cx="82756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0,34х=0,02ху</a:t>
            </a:r>
          </a:p>
          <a:p>
            <a:r>
              <a:rPr lang="ru-RU" b="1" dirty="0" smtClean="0"/>
              <a:t>у=17</a:t>
            </a:r>
          </a:p>
          <a:p>
            <a:r>
              <a:rPr lang="ru-RU" b="1" dirty="0" smtClean="0"/>
              <a:t>Ответ: 17%.</a:t>
            </a:r>
            <a:endParaRPr lang="ru-RU" b="1" dirty="0"/>
          </a:p>
        </p:txBody>
      </p:sp>
      <p:sp>
        <p:nvSpPr>
          <p:cNvPr id="31" name="Десятиугольник 30"/>
          <p:cNvSpPr/>
          <p:nvPr/>
        </p:nvSpPr>
        <p:spPr>
          <a:xfrm>
            <a:off x="156754" y="222442"/>
            <a:ext cx="681446" cy="549275"/>
          </a:xfrm>
          <a:prstGeom prst="decagon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2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527462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3.33333E-6 L -0.00065 0.15115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7546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3.33333E-6 L -0.00013 0.15301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7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0" grpId="0"/>
      <p:bldP spid="20" grpId="1"/>
      <p:bldP spid="21" grpId="0"/>
      <p:bldP spid="21" grpId="1"/>
      <p:bldP spid="22" grpId="0"/>
      <p:bldP spid="23" grpId="0"/>
      <p:bldP spid="24" grpId="0"/>
      <p:bldP spid="25" grpId="0"/>
      <p:bldP spid="25" grpId="1"/>
      <p:bldP spid="26" grpId="0"/>
      <p:bldP spid="26" grpId="1"/>
      <p:bldP spid="27" grpId="0"/>
      <p:bldP spid="27" grpId="1"/>
      <p:bldP spid="28" grpId="0"/>
      <p:bldP spid="28" grpId="1"/>
      <p:bldP spid="29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/>
              <a:t>Сме­ша­ли 4 литра 15–про­цент­но­го вод­но­го рас­тво­ра не­ко­то­ро­го ве­ще­ства с 6 лит­ра­ми 25–про­цент­но­го вод­но­го рас­тво­ра этого же ве­ще­ства. Сколь­ко про­цен­тов со­став­ля­ет кон­цен­тра­ция по­лу­чив­ше­го­ся рас­тво­ра?</a:t>
            </a:r>
          </a:p>
        </p:txBody>
      </p:sp>
      <p:sp>
        <p:nvSpPr>
          <p:cNvPr id="5" name="Блок-схема: магнитный диск 4"/>
          <p:cNvSpPr/>
          <p:nvPr/>
        </p:nvSpPr>
        <p:spPr>
          <a:xfrm>
            <a:off x="2339386" y="4071950"/>
            <a:ext cx="1761217" cy="1522025"/>
          </a:xfrm>
          <a:prstGeom prst="flowChartMagneticDisk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6" name="Блок-схема: магнитный диск 5"/>
          <p:cNvSpPr/>
          <p:nvPr/>
        </p:nvSpPr>
        <p:spPr>
          <a:xfrm>
            <a:off x="2339386" y="2777001"/>
            <a:ext cx="1747239" cy="1826487"/>
          </a:xfrm>
          <a:prstGeom prst="flowChartMagneticDisk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Выноска со стрелкой вниз 6"/>
          <p:cNvSpPr/>
          <p:nvPr/>
        </p:nvSpPr>
        <p:spPr>
          <a:xfrm>
            <a:off x="2352290" y="2115095"/>
            <a:ext cx="1719283" cy="784713"/>
          </a:xfrm>
          <a:prstGeom prst="downArrow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2400" b="1" i="1" dirty="0" smtClean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4 л</a:t>
            </a:r>
            <a:r>
              <a:rPr lang="ru-RU" sz="2400" b="1" i="1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Надпись 15"/>
          <p:cNvSpPr txBox="1"/>
          <p:nvPr/>
        </p:nvSpPr>
        <p:spPr>
          <a:xfrm>
            <a:off x="2455511" y="3588773"/>
            <a:ext cx="1509615" cy="424620"/>
          </a:xfrm>
          <a:prstGeom prst="rect">
            <a:avLst/>
          </a:prstGeom>
          <a:solidFill>
            <a:schemeClr val="lt1"/>
          </a:solidFill>
          <a:ln w="6350">
            <a:solidFill>
              <a:srgbClr val="7030A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en-US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%=0.1</a:t>
            </a: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87491" y="4702358"/>
            <a:ext cx="1251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4∙0,15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Блок-схема: магнитный диск 10"/>
          <p:cNvSpPr/>
          <p:nvPr/>
        </p:nvSpPr>
        <p:spPr>
          <a:xfrm>
            <a:off x="5472799" y="4073195"/>
            <a:ext cx="1761217" cy="1530415"/>
          </a:xfrm>
          <a:prstGeom prst="flowChartMagneticDisk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магнитный диск 11"/>
          <p:cNvSpPr/>
          <p:nvPr/>
        </p:nvSpPr>
        <p:spPr>
          <a:xfrm>
            <a:off x="5486777" y="2777001"/>
            <a:ext cx="1747239" cy="1826487"/>
          </a:xfrm>
          <a:prstGeom prst="flowChartMagneticDisk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Выноска со стрелкой вниз 12"/>
          <p:cNvSpPr/>
          <p:nvPr/>
        </p:nvSpPr>
        <p:spPr>
          <a:xfrm>
            <a:off x="5499681" y="2115095"/>
            <a:ext cx="1719283" cy="784713"/>
          </a:xfrm>
          <a:prstGeom prst="downArrow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2400" b="1" i="1" dirty="0" smtClean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6 </a:t>
            </a:r>
            <a:r>
              <a:rPr lang="ru-RU" sz="2400" b="1" i="1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л.</a:t>
            </a:r>
            <a:endParaRPr lang="ru-RU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Надпись 15"/>
          <p:cNvSpPr txBox="1"/>
          <p:nvPr/>
        </p:nvSpPr>
        <p:spPr>
          <a:xfrm>
            <a:off x="5602902" y="3588773"/>
            <a:ext cx="1509615" cy="424620"/>
          </a:xfrm>
          <a:prstGeom prst="rect">
            <a:avLst/>
          </a:prstGeom>
          <a:solidFill>
            <a:schemeClr val="lt1"/>
          </a:solidFill>
          <a:ln w="6350">
            <a:solidFill>
              <a:srgbClr val="7030A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</a:t>
            </a:r>
            <a:r>
              <a:rPr lang="en-US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%=0</a:t>
            </a: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,25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Блок-схема: магнитный диск 15"/>
          <p:cNvSpPr/>
          <p:nvPr/>
        </p:nvSpPr>
        <p:spPr>
          <a:xfrm>
            <a:off x="8632020" y="4068172"/>
            <a:ext cx="1761217" cy="1552697"/>
          </a:xfrm>
          <a:prstGeom prst="flowChartMagneticDisk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Блок-схема: магнитный диск 16"/>
          <p:cNvSpPr/>
          <p:nvPr/>
        </p:nvSpPr>
        <p:spPr>
          <a:xfrm>
            <a:off x="8632020" y="2777001"/>
            <a:ext cx="1747239" cy="1826487"/>
          </a:xfrm>
          <a:prstGeom prst="flowChartMagneticDisk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8" name="Выноска со стрелкой вниз 17"/>
          <p:cNvSpPr/>
          <p:nvPr/>
        </p:nvSpPr>
        <p:spPr>
          <a:xfrm>
            <a:off x="8644924" y="2115095"/>
            <a:ext cx="1719283" cy="784713"/>
          </a:xfrm>
          <a:prstGeom prst="downArrow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2400" b="1" i="1" dirty="0" smtClean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10 </a:t>
            </a:r>
            <a:r>
              <a:rPr lang="ru-RU" sz="2400" b="1" i="1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л.</a:t>
            </a:r>
            <a:endParaRPr lang="ru-RU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Надпись 15"/>
          <p:cNvSpPr txBox="1"/>
          <p:nvPr/>
        </p:nvSpPr>
        <p:spPr>
          <a:xfrm>
            <a:off x="8748145" y="3588773"/>
            <a:ext cx="1509615" cy="424620"/>
          </a:xfrm>
          <a:prstGeom prst="rect">
            <a:avLst/>
          </a:prstGeom>
          <a:solidFill>
            <a:schemeClr val="lt1"/>
          </a:solidFill>
          <a:ln w="6350">
            <a:solidFill>
              <a:srgbClr val="7030A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</a:t>
            </a:r>
            <a:r>
              <a:rPr lang="en-US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%=0.</a:t>
            </a: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01х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94437" y="3385584"/>
            <a:ext cx="6228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+</a:t>
            </a:r>
            <a:endParaRPr lang="ru-RU" sz="4800" dirty="0"/>
          </a:p>
        </p:txBody>
      </p:sp>
      <p:sp>
        <p:nvSpPr>
          <p:cNvPr id="21" name="TextBox 20"/>
          <p:cNvSpPr txBox="1"/>
          <p:nvPr/>
        </p:nvSpPr>
        <p:spPr>
          <a:xfrm>
            <a:off x="7681383" y="3385583"/>
            <a:ext cx="6228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=</a:t>
            </a:r>
            <a:endParaRPr lang="ru-RU" sz="4800" dirty="0"/>
          </a:p>
        </p:txBody>
      </p:sp>
      <p:sp>
        <p:nvSpPr>
          <p:cNvPr id="22" name="TextBox 21"/>
          <p:cNvSpPr txBox="1"/>
          <p:nvPr/>
        </p:nvSpPr>
        <p:spPr>
          <a:xfrm>
            <a:off x="5741457" y="4702356"/>
            <a:ext cx="1251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6∙0,25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820439" y="4702356"/>
            <a:ext cx="1477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10∙0,01х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6878" y="1583393"/>
            <a:ext cx="2683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Заполняем схему:</a:t>
            </a:r>
            <a:endParaRPr lang="ru-RU" sz="2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258444" y="4387109"/>
            <a:ext cx="8275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Тогда вещества </a:t>
            </a:r>
          </a:p>
          <a:p>
            <a:r>
              <a:rPr lang="ru-RU" b="1" dirty="0" smtClean="0"/>
              <a:t>в каждом стакане:</a:t>
            </a:r>
            <a:endParaRPr lang="ru-RU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2215605" y="5593975"/>
            <a:ext cx="8275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Составим уравнение: 4∙0,15+6∙0,25=10∙0,01х</a:t>
            </a:r>
            <a:endParaRPr lang="ru-RU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4396246" y="5836718"/>
            <a:ext cx="82756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2,1=0,1х</a:t>
            </a:r>
          </a:p>
          <a:p>
            <a:r>
              <a:rPr lang="ru-RU" b="1" dirty="0" smtClean="0"/>
              <a:t>у=21</a:t>
            </a:r>
          </a:p>
          <a:p>
            <a:r>
              <a:rPr lang="ru-RU" b="1" dirty="0" smtClean="0"/>
              <a:t>Ответ: 21%.</a:t>
            </a:r>
            <a:endParaRPr lang="ru-RU" b="1" dirty="0"/>
          </a:p>
        </p:txBody>
      </p:sp>
      <p:sp>
        <p:nvSpPr>
          <p:cNvPr id="25" name="Десятиугольник 24"/>
          <p:cNvSpPr/>
          <p:nvPr/>
        </p:nvSpPr>
        <p:spPr>
          <a:xfrm>
            <a:off x="156754" y="222442"/>
            <a:ext cx="681446" cy="549275"/>
          </a:xfrm>
          <a:prstGeom prst="decagon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3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34159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3.33333E-6 L -0.00065 0.15115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7546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3.33333E-6 L -0.00013 0.15301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7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0" grpId="0"/>
      <p:bldP spid="20" grpId="1"/>
      <p:bldP spid="21" grpId="0"/>
      <p:bldP spid="21" grpId="1"/>
      <p:bldP spid="22" grpId="0"/>
      <p:bldP spid="23" grpId="0"/>
      <p:bldP spid="24" grpId="0"/>
      <p:bldP spid="28" grpId="0"/>
      <p:bldP spid="28" grpId="1"/>
      <p:bldP spid="29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/>
              <a:t>Име­ют­ся два со­су­да. Пер­вый со­дер­жит 30 кг, а вто­рой – 20 кг рас­тво­ра кис­ло­ты раз­лич­ной кон­цен­тра­ции. Если эти рас­тво­ры сме­шать, то по­лу­чит­ся рас­твор, со­дер­жа­щий 68% кис­ло­ты. Если же сме­шать рав­ные массы этих рас­тво­ров, то по­лу­чит­ся рас­твор, со­дер­жа­щий 70% кис­ло­ты. Сколь­ко ки­ло­грам­мов кис­ло­ты со­дер­жит­ся в пер­вом со­су­де? </a:t>
            </a:r>
          </a:p>
        </p:txBody>
      </p:sp>
      <p:sp>
        <p:nvSpPr>
          <p:cNvPr id="5" name="Блок-схема: магнитный диск 4"/>
          <p:cNvSpPr/>
          <p:nvPr/>
        </p:nvSpPr>
        <p:spPr>
          <a:xfrm>
            <a:off x="2339386" y="4071950"/>
            <a:ext cx="1761217" cy="1522025"/>
          </a:xfrm>
          <a:prstGeom prst="flowChartMagneticDisk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6" name="Блок-схема: магнитный диск 5"/>
          <p:cNvSpPr/>
          <p:nvPr/>
        </p:nvSpPr>
        <p:spPr>
          <a:xfrm>
            <a:off x="2339386" y="2777001"/>
            <a:ext cx="1747239" cy="1826487"/>
          </a:xfrm>
          <a:prstGeom prst="flowChartMagneticDisk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Выноска со стрелкой вниз 6"/>
          <p:cNvSpPr/>
          <p:nvPr/>
        </p:nvSpPr>
        <p:spPr>
          <a:xfrm>
            <a:off x="2352290" y="2115095"/>
            <a:ext cx="1719283" cy="784713"/>
          </a:xfrm>
          <a:prstGeom prst="downArrow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2400" b="1" i="1" dirty="0" smtClean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30 кг</a:t>
            </a:r>
            <a:endParaRPr lang="ru-RU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Надпись 15"/>
          <p:cNvSpPr txBox="1"/>
          <p:nvPr/>
        </p:nvSpPr>
        <p:spPr>
          <a:xfrm>
            <a:off x="2455511" y="3588773"/>
            <a:ext cx="1509615" cy="424620"/>
          </a:xfrm>
          <a:prstGeom prst="rect">
            <a:avLst/>
          </a:prstGeom>
          <a:solidFill>
            <a:schemeClr val="lt1"/>
          </a:solidFill>
          <a:ln w="6350">
            <a:solidFill>
              <a:srgbClr val="7030A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</a:t>
            </a:r>
            <a:r>
              <a:rPr lang="en-US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%=0</a:t>
            </a: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ru-RU" sz="20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01∙х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21500" y="4771026"/>
            <a:ext cx="13776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30∙0,01∙х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Блок-схема: магнитный диск 10"/>
          <p:cNvSpPr/>
          <p:nvPr/>
        </p:nvSpPr>
        <p:spPr>
          <a:xfrm>
            <a:off x="5472799" y="4073195"/>
            <a:ext cx="1761217" cy="1530415"/>
          </a:xfrm>
          <a:prstGeom prst="flowChartMagneticDisk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магнитный диск 11"/>
          <p:cNvSpPr/>
          <p:nvPr/>
        </p:nvSpPr>
        <p:spPr>
          <a:xfrm>
            <a:off x="5486777" y="2777001"/>
            <a:ext cx="1747239" cy="1826487"/>
          </a:xfrm>
          <a:prstGeom prst="flowChartMagneticDisk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Выноска со стрелкой вниз 12"/>
          <p:cNvSpPr/>
          <p:nvPr/>
        </p:nvSpPr>
        <p:spPr>
          <a:xfrm>
            <a:off x="5499681" y="2115095"/>
            <a:ext cx="1719283" cy="784713"/>
          </a:xfrm>
          <a:prstGeom prst="downArrow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2400" b="1" i="1" dirty="0" smtClean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20 кг</a:t>
            </a:r>
            <a:endParaRPr lang="ru-RU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Надпись 15"/>
          <p:cNvSpPr txBox="1"/>
          <p:nvPr/>
        </p:nvSpPr>
        <p:spPr>
          <a:xfrm>
            <a:off x="5602902" y="3588773"/>
            <a:ext cx="1509615" cy="424620"/>
          </a:xfrm>
          <a:prstGeom prst="rect">
            <a:avLst/>
          </a:prstGeom>
          <a:solidFill>
            <a:schemeClr val="lt1"/>
          </a:solidFill>
          <a:ln w="6350">
            <a:solidFill>
              <a:srgbClr val="7030A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en-US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%=0</a:t>
            </a: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,01∙у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Блок-схема: магнитный диск 15"/>
          <p:cNvSpPr/>
          <p:nvPr/>
        </p:nvSpPr>
        <p:spPr>
          <a:xfrm>
            <a:off x="8632020" y="4068172"/>
            <a:ext cx="1761217" cy="1552697"/>
          </a:xfrm>
          <a:prstGeom prst="flowChartMagneticDisk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Блок-схема: магнитный диск 16"/>
          <p:cNvSpPr/>
          <p:nvPr/>
        </p:nvSpPr>
        <p:spPr>
          <a:xfrm>
            <a:off x="8632020" y="2777001"/>
            <a:ext cx="1747239" cy="1826487"/>
          </a:xfrm>
          <a:prstGeom prst="flowChartMagneticDisk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8" name="Выноска со стрелкой вниз 17"/>
          <p:cNvSpPr/>
          <p:nvPr/>
        </p:nvSpPr>
        <p:spPr>
          <a:xfrm>
            <a:off x="8644924" y="2115095"/>
            <a:ext cx="1719283" cy="784713"/>
          </a:xfrm>
          <a:prstGeom prst="downArrow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2400" b="1" i="1" dirty="0" smtClean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50 кг</a:t>
            </a:r>
            <a:endParaRPr lang="ru-RU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Надпись 15"/>
          <p:cNvSpPr txBox="1"/>
          <p:nvPr/>
        </p:nvSpPr>
        <p:spPr>
          <a:xfrm>
            <a:off x="8748145" y="3588773"/>
            <a:ext cx="1509615" cy="424620"/>
          </a:xfrm>
          <a:prstGeom prst="rect">
            <a:avLst/>
          </a:prstGeom>
          <a:solidFill>
            <a:schemeClr val="lt1"/>
          </a:solidFill>
          <a:ln w="6350">
            <a:solidFill>
              <a:srgbClr val="7030A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68</a:t>
            </a:r>
            <a:r>
              <a:rPr lang="en-US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%=</a:t>
            </a: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0,68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94437" y="3385584"/>
            <a:ext cx="6228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+</a:t>
            </a:r>
            <a:endParaRPr lang="ru-RU" sz="4800" dirty="0"/>
          </a:p>
        </p:txBody>
      </p:sp>
      <p:sp>
        <p:nvSpPr>
          <p:cNvPr id="21" name="TextBox 20"/>
          <p:cNvSpPr txBox="1"/>
          <p:nvPr/>
        </p:nvSpPr>
        <p:spPr>
          <a:xfrm>
            <a:off x="7681383" y="3385583"/>
            <a:ext cx="6228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=</a:t>
            </a:r>
            <a:endParaRPr lang="ru-RU" sz="4800" dirty="0"/>
          </a:p>
        </p:txBody>
      </p:sp>
      <p:sp>
        <p:nvSpPr>
          <p:cNvPr id="22" name="TextBox 21"/>
          <p:cNvSpPr txBox="1"/>
          <p:nvPr/>
        </p:nvSpPr>
        <p:spPr>
          <a:xfrm>
            <a:off x="5656781" y="4771025"/>
            <a:ext cx="1499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20∙0,01∙у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838043" y="4720092"/>
            <a:ext cx="1477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50∙0,68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6878" y="1583393"/>
            <a:ext cx="2683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Заполняем схему:</a:t>
            </a:r>
            <a:endParaRPr lang="ru-RU" sz="2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278729" y="4417453"/>
            <a:ext cx="8275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Тогда вещества </a:t>
            </a:r>
          </a:p>
          <a:p>
            <a:r>
              <a:rPr lang="ru-RU" b="1" dirty="0" smtClean="0"/>
              <a:t>в каждом стакане:</a:t>
            </a:r>
            <a:endParaRPr lang="ru-RU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2215605" y="5593975"/>
            <a:ext cx="8275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Составим уравнение: 30∙0,01х+20∙0,01у=50∙0,68</a:t>
            </a:r>
            <a:endParaRPr lang="ru-RU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121759" y="2143928"/>
            <a:ext cx="20938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Первая смесь:</a:t>
            </a:r>
            <a:endParaRPr lang="ru-RU" sz="2400" b="1" dirty="0"/>
          </a:p>
        </p:txBody>
      </p:sp>
      <p:sp>
        <p:nvSpPr>
          <p:cNvPr id="25" name="Десятиугольник 24"/>
          <p:cNvSpPr/>
          <p:nvPr/>
        </p:nvSpPr>
        <p:spPr>
          <a:xfrm>
            <a:off x="156754" y="222442"/>
            <a:ext cx="681446" cy="549275"/>
          </a:xfrm>
          <a:prstGeom prst="decagon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4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442205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3.33333E-6 L -0.00065 0.15115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7546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3.33333E-6 L -0.00013 0.15301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7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0" grpId="0"/>
      <p:bldP spid="20" grpId="1"/>
      <p:bldP spid="21" grpId="0"/>
      <p:bldP spid="21" grpId="1"/>
      <p:bldP spid="22" grpId="0"/>
      <p:bldP spid="23" grpId="0"/>
      <p:bldP spid="24" grpId="0"/>
      <p:bldP spid="28" grpId="0"/>
      <p:bldP spid="28" grpId="1"/>
      <p:bldP spid="29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/>
              <a:t>Име­ют­ся два со­су­да. Пер­вый со­дер­жит 30 кг, а вто­рой – 20 кг рас­тво­ра кис­ло­ты раз­лич­ной кон­цен­тра­ции. Если эти рас­тво­ры сме­шать, то по­лу­чит­ся рас­твор, со­дер­жа­щий 68% кис­ло­ты. Если же сме­шать рав­ные массы этих рас­тво­ров, то по­лу­чит­ся рас­твор, со­дер­жа­щий 70% кис­ло­ты. Сколь­ко ки­ло­грам­мов кис­ло­ты со­дер­жит­ся в пер­вом со­су­де? </a:t>
            </a:r>
          </a:p>
        </p:txBody>
      </p:sp>
      <p:sp>
        <p:nvSpPr>
          <p:cNvPr id="5" name="Блок-схема: магнитный диск 4"/>
          <p:cNvSpPr/>
          <p:nvPr/>
        </p:nvSpPr>
        <p:spPr>
          <a:xfrm>
            <a:off x="2339386" y="4071950"/>
            <a:ext cx="1761217" cy="1522025"/>
          </a:xfrm>
          <a:prstGeom prst="flowChartMagneticDisk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6" name="Блок-схема: магнитный диск 5"/>
          <p:cNvSpPr/>
          <p:nvPr/>
        </p:nvSpPr>
        <p:spPr>
          <a:xfrm>
            <a:off x="2339386" y="2777001"/>
            <a:ext cx="1747239" cy="1826487"/>
          </a:xfrm>
          <a:prstGeom prst="flowChartMagneticDisk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Выноска со стрелкой вниз 6"/>
          <p:cNvSpPr/>
          <p:nvPr/>
        </p:nvSpPr>
        <p:spPr>
          <a:xfrm>
            <a:off x="2352290" y="2115095"/>
            <a:ext cx="1719283" cy="784713"/>
          </a:xfrm>
          <a:prstGeom prst="downArrow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i="1" dirty="0" smtClean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400" b="1" i="1" dirty="0" smtClean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z </a:t>
            </a:r>
            <a:r>
              <a:rPr lang="ru-RU" sz="2400" b="1" i="1" dirty="0" smtClean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кг</a:t>
            </a:r>
            <a:r>
              <a:rPr lang="en-US" sz="2400" b="1" i="1" dirty="0" smtClean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Надпись 15"/>
          <p:cNvSpPr txBox="1"/>
          <p:nvPr/>
        </p:nvSpPr>
        <p:spPr>
          <a:xfrm>
            <a:off x="2455511" y="3588773"/>
            <a:ext cx="1509615" cy="424620"/>
          </a:xfrm>
          <a:prstGeom prst="rect">
            <a:avLst/>
          </a:prstGeom>
          <a:solidFill>
            <a:schemeClr val="lt1"/>
          </a:solidFill>
          <a:ln w="6350">
            <a:solidFill>
              <a:srgbClr val="7030A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</a:t>
            </a:r>
            <a:r>
              <a:rPr lang="en-US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%=0</a:t>
            </a: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ru-RU" sz="20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01∙х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21500" y="4771026"/>
            <a:ext cx="13776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z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∙0,01∙х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1" name="Блок-схема: магнитный диск 10"/>
          <p:cNvSpPr/>
          <p:nvPr/>
        </p:nvSpPr>
        <p:spPr>
          <a:xfrm>
            <a:off x="5472799" y="4073195"/>
            <a:ext cx="1761217" cy="1530415"/>
          </a:xfrm>
          <a:prstGeom prst="flowChartMagneticDisk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2" name="Блок-схема: магнитный диск 11"/>
          <p:cNvSpPr/>
          <p:nvPr/>
        </p:nvSpPr>
        <p:spPr>
          <a:xfrm>
            <a:off x="5486777" y="2777001"/>
            <a:ext cx="1747239" cy="1826487"/>
          </a:xfrm>
          <a:prstGeom prst="flowChartMagneticDisk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3" name="Выноска со стрелкой вниз 12"/>
          <p:cNvSpPr/>
          <p:nvPr/>
        </p:nvSpPr>
        <p:spPr>
          <a:xfrm>
            <a:off x="5499681" y="2115095"/>
            <a:ext cx="1719283" cy="784713"/>
          </a:xfrm>
          <a:prstGeom prst="downArrow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en-US" sz="2400" b="1" i="1" dirty="0" smtClean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z</a:t>
            </a:r>
            <a:r>
              <a:rPr lang="ru-RU" sz="2400" b="1" i="1" dirty="0" smtClean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кг</a:t>
            </a:r>
            <a:endParaRPr lang="ru-RU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Надпись 15"/>
          <p:cNvSpPr txBox="1"/>
          <p:nvPr/>
        </p:nvSpPr>
        <p:spPr>
          <a:xfrm>
            <a:off x="5602902" y="3588773"/>
            <a:ext cx="1509615" cy="424620"/>
          </a:xfrm>
          <a:prstGeom prst="rect">
            <a:avLst/>
          </a:prstGeom>
          <a:solidFill>
            <a:schemeClr val="lt1"/>
          </a:solidFill>
          <a:ln w="6350">
            <a:solidFill>
              <a:srgbClr val="7030A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en-US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%=0</a:t>
            </a: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,01∙у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Блок-схема: магнитный диск 15"/>
          <p:cNvSpPr/>
          <p:nvPr/>
        </p:nvSpPr>
        <p:spPr>
          <a:xfrm>
            <a:off x="8632020" y="4068172"/>
            <a:ext cx="1761217" cy="1552697"/>
          </a:xfrm>
          <a:prstGeom prst="flowChartMagneticDisk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Блок-схема: магнитный диск 16"/>
          <p:cNvSpPr/>
          <p:nvPr/>
        </p:nvSpPr>
        <p:spPr>
          <a:xfrm>
            <a:off x="8632020" y="2777001"/>
            <a:ext cx="1747239" cy="1826487"/>
          </a:xfrm>
          <a:prstGeom prst="flowChartMagneticDisk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8" name="Выноска со стрелкой вниз 17"/>
          <p:cNvSpPr/>
          <p:nvPr/>
        </p:nvSpPr>
        <p:spPr>
          <a:xfrm>
            <a:off x="8644924" y="2115095"/>
            <a:ext cx="1719283" cy="784713"/>
          </a:xfrm>
          <a:prstGeom prst="downArrow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en-US" sz="2400" b="1" i="1" dirty="0" smtClean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2z</a:t>
            </a:r>
            <a:r>
              <a:rPr lang="ru-RU" sz="2400" b="1" i="1" dirty="0" smtClean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кг</a:t>
            </a:r>
            <a:endParaRPr lang="ru-RU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Надпись 15"/>
          <p:cNvSpPr txBox="1"/>
          <p:nvPr/>
        </p:nvSpPr>
        <p:spPr>
          <a:xfrm>
            <a:off x="8748145" y="3588773"/>
            <a:ext cx="1509615" cy="424620"/>
          </a:xfrm>
          <a:prstGeom prst="rect">
            <a:avLst/>
          </a:prstGeom>
          <a:solidFill>
            <a:schemeClr val="lt1"/>
          </a:solidFill>
          <a:ln w="6350">
            <a:solidFill>
              <a:srgbClr val="7030A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70%=</a:t>
            </a: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0,</a:t>
            </a:r>
            <a:r>
              <a:rPr lang="en-US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94437" y="3385584"/>
            <a:ext cx="6228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+</a:t>
            </a:r>
            <a:endParaRPr lang="ru-RU" sz="4800" dirty="0"/>
          </a:p>
        </p:txBody>
      </p:sp>
      <p:sp>
        <p:nvSpPr>
          <p:cNvPr id="21" name="TextBox 20"/>
          <p:cNvSpPr txBox="1"/>
          <p:nvPr/>
        </p:nvSpPr>
        <p:spPr>
          <a:xfrm>
            <a:off x="7681383" y="3385583"/>
            <a:ext cx="6228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=</a:t>
            </a:r>
            <a:endParaRPr lang="ru-RU" sz="4800" dirty="0"/>
          </a:p>
        </p:txBody>
      </p:sp>
      <p:sp>
        <p:nvSpPr>
          <p:cNvPr id="22" name="TextBox 21"/>
          <p:cNvSpPr txBox="1"/>
          <p:nvPr/>
        </p:nvSpPr>
        <p:spPr>
          <a:xfrm>
            <a:off x="5656781" y="4771025"/>
            <a:ext cx="14995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z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∙0,01∙у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838043" y="4720092"/>
            <a:ext cx="14775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2z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∙0,</a:t>
            </a: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7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6878" y="1583393"/>
            <a:ext cx="26831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Заполняем схему:</a:t>
            </a:r>
            <a:endParaRPr lang="ru-RU" sz="2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192524" y="4338879"/>
            <a:ext cx="8275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Тогда вещества </a:t>
            </a:r>
          </a:p>
          <a:p>
            <a:r>
              <a:rPr lang="ru-RU" b="1" dirty="0" smtClean="0"/>
              <a:t>в каждом стакане:</a:t>
            </a:r>
            <a:endParaRPr lang="ru-RU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2215605" y="5593975"/>
            <a:ext cx="8275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Составим уравнение: </a:t>
            </a:r>
            <a:r>
              <a:rPr lang="en-US" b="1" dirty="0" smtClean="0"/>
              <a:t>z</a:t>
            </a:r>
            <a:r>
              <a:rPr lang="ru-RU" b="1" dirty="0" smtClean="0"/>
              <a:t>∙0,01х+</a:t>
            </a:r>
            <a:r>
              <a:rPr lang="en-US" b="1" dirty="0" smtClean="0"/>
              <a:t>z</a:t>
            </a:r>
            <a:r>
              <a:rPr lang="ru-RU" b="1" dirty="0" smtClean="0"/>
              <a:t>∙0,01у=</a:t>
            </a:r>
            <a:r>
              <a:rPr lang="en-US" b="1" dirty="0" smtClean="0"/>
              <a:t>2z</a:t>
            </a:r>
            <a:r>
              <a:rPr lang="ru-RU" b="1" dirty="0" smtClean="0"/>
              <a:t>∙0,</a:t>
            </a:r>
            <a:r>
              <a:rPr lang="en-US" b="1" dirty="0" smtClean="0"/>
              <a:t>7</a:t>
            </a:r>
            <a:endParaRPr lang="ru-RU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121759" y="2143928"/>
            <a:ext cx="20938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Вторая смесь:</a:t>
            </a:r>
            <a:endParaRPr lang="ru-RU" sz="2400" b="1" dirty="0"/>
          </a:p>
        </p:txBody>
      </p:sp>
      <p:sp>
        <p:nvSpPr>
          <p:cNvPr id="25" name="Десятиугольник 24"/>
          <p:cNvSpPr/>
          <p:nvPr/>
        </p:nvSpPr>
        <p:spPr>
          <a:xfrm>
            <a:off x="156754" y="222442"/>
            <a:ext cx="681446" cy="549275"/>
          </a:xfrm>
          <a:prstGeom prst="decagon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4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005907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25E-7 3.33333E-6 L -0.00065 0.15115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7546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3.33333E-6 L -0.00013 0.15301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7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/>
      <p:bldP spid="11" grpId="0" animBg="1"/>
      <p:bldP spid="12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  <p:bldP spid="20" grpId="0"/>
      <p:bldP spid="20" grpId="1"/>
      <p:bldP spid="21" grpId="0"/>
      <p:bldP spid="21" grpId="1"/>
      <p:bldP spid="22" grpId="0"/>
      <p:bldP spid="23" grpId="0"/>
      <p:bldP spid="24" grpId="0"/>
      <p:bldP spid="28" grpId="0"/>
      <p:bldP spid="28" grpId="1"/>
      <p:bldP spid="29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/>
              <a:t>Име­ют­ся два со­су­да. Пер­вый со­дер­жит 30 кг, а вто­рой – 20 кг рас­тво­ра кис­ло­ты раз­лич­ной кон­цен­тра­ции. Если эти рас­тво­ры сме­шать, то по­лу­чит­ся рас­твор, со­дер­жа­щий 68% кис­ло­ты. Если же сме­шать рав­ные массы этих рас­тво­ров, то по­лу­чит­ся рас­твор, со­дер­жа­щий 70% кис­ло­ты. Сколь­ко ки­ло­грам­мов кис­ло­ты со­дер­жит­ся в пер­вом со­су­де?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998911" y="2022279"/>
                <a:ext cx="8275604" cy="7101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b="1" dirty="0" smtClean="0"/>
                  <a:t>Получаем систему уравнений: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b="1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m:rPr>
                                <m:nor/>
                              </m:rPr>
                              <a:rPr lang="ru-RU" b="1" dirty="0" smtClean="0"/>
                              <m:t>30∙0,01х+20∙0,01у=50∙0,68</m:t>
                            </m:r>
                          </m:e>
                          <m:e>
                            <m:r>
                              <m:rPr>
                                <m:nor/>
                              </m:rPr>
                              <a:rPr lang="en-US" b="1" dirty="0" smtClean="0"/>
                              <m:t>z</m:t>
                            </m:r>
                            <m:r>
                              <m:rPr>
                                <m:nor/>
                              </m:rPr>
                              <a:rPr lang="ru-RU" b="1" dirty="0" smtClean="0"/>
                              <m:t>∙0,01х+</m:t>
                            </m:r>
                            <m:r>
                              <m:rPr>
                                <m:nor/>
                              </m:rPr>
                              <a:rPr lang="en-US" b="1" dirty="0" smtClean="0"/>
                              <m:t>z</m:t>
                            </m:r>
                            <m:r>
                              <m:rPr>
                                <m:nor/>
                              </m:rPr>
                              <a:rPr lang="ru-RU" b="1" dirty="0" smtClean="0"/>
                              <m:t>∙0,01у=</m:t>
                            </m:r>
                            <m:r>
                              <m:rPr>
                                <m:nor/>
                              </m:rPr>
                              <a:rPr lang="en-US" b="1" dirty="0" smtClean="0"/>
                              <m:t>2</m:t>
                            </m:r>
                            <m:r>
                              <m:rPr>
                                <m:nor/>
                              </m:rPr>
                              <a:rPr lang="en-US" b="1" dirty="0" smtClean="0"/>
                              <m:t>z</m:t>
                            </m:r>
                            <m:r>
                              <m:rPr>
                                <m:nor/>
                              </m:rPr>
                              <a:rPr lang="ru-RU" b="1" dirty="0" smtClean="0"/>
                              <m:t>∙0,</m:t>
                            </m:r>
                            <m:r>
                              <m:rPr>
                                <m:nor/>
                              </m:rPr>
                              <a:rPr lang="en-US" b="1" dirty="0" smtClean="0"/>
                              <m:t>7</m:t>
                            </m:r>
                            <m:r>
                              <m:rPr>
                                <m:nor/>
                              </m:rPr>
                              <a:rPr lang="ru-RU" b="1" dirty="0" smtClean="0"/>
                              <m:t> </m:t>
                            </m:r>
                          </m:e>
                        </m:eqArr>
                      </m:e>
                    </m:d>
                  </m:oMath>
                </a14:m>
                <a:endParaRPr lang="ru-RU" b="1" dirty="0"/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8911" y="2022279"/>
                <a:ext cx="8275604" cy="710194"/>
              </a:xfrm>
              <a:prstGeom prst="rect">
                <a:avLst/>
              </a:prstGeom>
              <a:blipFill>
                <a:blip r:embed="rId2"/>
                <a:stretch>
                  <a:fillRect l="-6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4050866" y="2834227"/>
                <a:ext cx="8275604" cy="7101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b="1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b="1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m:rPr>
                                <m:nor/>
                              </m:rPr>
                              <a:rPr lang="ru-RU" b="1" dirty="0" smtClean="0"/>
                              <m:t>0,</m:t>
                            </m:r>
                            <m:r>
                              <m:rPr>
                                <m:nor/>
                              </m:rPr>
                              <a:rPr lang="ru-RU" b="1" i="0" dirty="0" smtClean="0"/>
                              <m:t>3</m:t>
                            </m:r>
                            <m:r>
                              <m:rPr>
                                <m:nor/>
                              </m:rPr>
                              <a:rPr lang="ru-RU" b="1" dirty="0" smtClean="0"/>
                              <m:t>х+0,</m:t>
                            </m:r>
                            <m:r>
                              <m:rPr>
                                <m:nor/>
                              </m:rPr>
                              <a:rPr lang="ru-RU" b="1" i="0" dirty="0" smtClean="0"/>
                              <m:t>2</m:t>
                            </m:r>
                            <m:r>
                              <m:rPr>
                                <m:nor/>
                              </m:rPr>
                              <a:rPr lang="ru-RU" b="1" dirty="0" smtClean="0"/>
                              <m:t>у=</m:t>
                            </m:r>
                            <m:r>
                              <a:rPr lang="ru-RU" b="1" i="1" dirty="0" smtClean="0">
                                <a:latin typeface="Cambria Math" panose="02040503050406030204" pitchFamily="18" charset="0"/>
                              </a:rPr>
                              <m:t>𝟑𝟒</m:t>
                            </m:r>
                          </m:e>
                          <m:e>
                            <m:r>
                              <m:rPr>
                                <m:nor/>
                              </m:rPr>
                              <a:rPr lang="ru-RU" b="1" dirty="0" smtClean="0"/>
                              <m:t>х+у=</m:t>
                            </m:r>
                            <m:r>
                              <m:rPr>
                                <m:nor/>
                              </m:rPr>
                              <a:rPr lang="ru-RU" b="1" i="0" dirty="0" smtClean="0"/>
                              <m:t>140</m:t>
                            </m:r>
                            <m:r>
                              <m:rPr>
                                <m:nor/>
                              </m:rPr>
                              <a:rPr lang="ru-RU" b="1" dirty="0" smtClean="0"/>
                              <m:t> </m:t>
                            </m:r>
                          </m:e>
                        </m:eqArr>
                      </m:e>
                    </m:d>
                  </m:oMath>
                </a14:m>
                <a:endParaRPr lang="ru-RU" b="1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0866" y="2834227"/>
                <a:ext cx="8275604" cy="71019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6785692" y="5833338"/>
            <a:ext cx="8275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Тогда кислоты в первом сосуде: 30∙0,01∙60=18 кг</a:t>
            </a:r>
            <a:endParaRPr lang="ru-RU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4050866" y="3591433"/>
                <a:ext cx="8275604" cy="7101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b="1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b="1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m:rPr>
                                <m:nor/>
                              </m:rPr>
                              <a:rPr lang="ru-RU" b="1" dirty="0" smtClean="0"/>
                              <m:t>0,</m:t>
                            </m:r>
                            <m:r>
                              <m:rPr>
                                <m:nor/>
                              </m:rPr>
                              <a:rPr lang="ru-RU" b="1" i="0" dirty="0" smtClean="0"/>
                              <m:t>3(140−у)</m:t>
                            </m:r>
                            <m:r>
                              <m:rPr>
                                <m:nor/>
                              </m:rPr>
                              <a:rPr lang="ru-RU" b="1" dirty="0" smtClean="0"/>
                              <m:t>+0,</m:t>
                            </m:r>
                            <m:r>
                              <m:rPr>
                                <m:nor/>
                              </m:rPr>
                              <a:rPr lang="ru-RU" b="1" i="0" dirty="0" smtClean="0"/>
                              <m:t>2</m:t>
                            </m:r>
                            <m:r>
                              <m:rPr>
                                <m:nor/>
                              </m:rPr>
                              <a:rPr lang="ru-RU" b="1" dirty="0" smtClean="0"/>
                              <m:t>у=</m:t>
                            </m:r>
                            <m:r>
                              <a:rPr lang="ru-RU" b="1" i="1" dirty="0" smtClean="0">
                                <a:latin typeface="Cambria Math" panose="02040503050406030204" pitchFamily="18" charset="0"/>
                              </a:rPr>
                              <m:t>𝟑𝟒</m:t>
                            </m:r>
                          </m:e>
                          <m:e>
                            <m:r>
                              <m:rPr>
                                <m:nor/>
                              </m:rPr>
                              <a:rPr lang="ru-RU" b="1" dirty="0" smtClean="0"/>
                              <m:t>х=</m:t>
                            </m:r>
                            <m:r>
                              <m:rPr>
                                <m:nor/>
                              </m:rPr>
                              <a:rPr lang="ru-RU" b="1" i="0" dirty="0" smtClean="0"/>
                              <m:t>140−у</m:t>
                            </m:r>
                            <m:r>
                              <m:rPr>
                                <m:nor/>
                              </m:rPr>
                              <a:rPr lang="ru-RU" b="1" dirty="0" smtClean="0"/>
                              <m:t> </m:t>
                            </m:r>
                          </m:e>
                        </m:eqArr>
                      </m:e>
                    </m:d>
                  </m:oMath>
                </a14:m>
                <a:endParaRPr lang="ru-RU" b="1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0866" y="3591433"/>
                <a:ext cx="8275604" cy="71019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4050866" y="4301627"/>
                <a:ext cx="8275604" cy="7101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b="1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b="1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m:rPr>
                                <m:nor/>
                              </m:rPr>
                              <a:rPr lang="ru-RU" b="1" i="0" smtClean="0">
                                <a:latin typeface="Cambria Math" panose="02040503050406030204" pitchFamily="18" charset="0"/>
                              </a:rPr>
                              <m:t>42−0,3у</m:t>
                            </m:r>
                            <m:r>
                              <m:rPr>
                                <m:nor/>
                              </m:rPr>
                              <a:rPr lang="ru-RU" b="1" dirty="0" smtClean="0"/>
                              <m:t>+0,</m:t>
                            </m:r>
                            <m:r>
                              <m:rPr>
                                <m:nor/>
                              </m:rPr>
                              <a:rPr lang="ru-RU" b="1" i="0" dirty="0" smtClean="0"/>
                              <m:t>2</m:t>
                            </m:r>
                            <m:r>
                              <m:rPr>
                                <m:nor/>
                              </m:rPr>
                              <a:rPr lang="ru-RU" b="1" dirty="0" smtClean="0"/>
                              <m:t>у=</m:t>
                            </m:r>
                            <m:r>
                              <a:rPr lang="ru-RU" b="1" i="1" dirty="0" smtClean="0">
                                <a:latin typeface="Cambria Math" panose="02040503050406030204" pitchFamily="18" charset="0"/>
                              </a:rPr>
                              <m:t>𝟑𝟒</m:t>
                            </m:r>
                          </m:e>
                          <m:e>
                            <m:r>
                              <m:rPr>
                                <m:nor/>
                              </m:rPr>
                              <a:rPr lang="ru-RU" b="1" dirty="0" smtClean="0"/>
                              <m:t>х=</m:t>
                            </m:r>
                            <m:r>
                              <m:rPr>
                                <m:nor/>
                              </m:rPr>
                              <a:rPr lang="ru-RU" b="1" i="0" dirty="0" smtClean="0"/>
                              <m:t>140−у</m:t>
                            </m:r>
                            <m:r>
                              <m:rPr>
                                <m:nor/>
                              </m:rPr>
                              <a:rPr lang="ru-RU" b="1" dirty="0" smtClean="0"/>
                              <m:t> </m:t>
                            </m:r>
                          </m:e>
                        </m:eqArr>
                      </m:e>
                    </m:d>
                  </m:oMath>
                </a14:m>
                <a:endParaRPr lang="ru-RU" b="1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0866" y="4301627"/>
                <a:ext cx="8275604" cy="71019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4050866" y="5010389"/>
                <a:ext cx="8275604" cy="7101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b="1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b="1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m:rPr>
                                <m:nor/>
                              </m:rPr>
                              <a:rPr lang="ru-RU" b="1" i="0" smtClean="0">
                                <a:latin typeface="Cambria Math" panose="02040503050406030204" pitchFamily="18" charset="0"/>
                              </a:rPr>
                              <m:t>−0,1у</m:t>
                            </m:r>
                            <m:r>
                              <m:rPr>
                                <m:nor/>
                              </m:rPr>
                              <a:rPr lang="ru-RU" b="1" dirty="0" smtClean="0"/>
                              <m:t>+=</m:t>
                            </m:r>
                            <m:r>
                              <a:rPr lang="ru-RU" b="1" i="1" dirty="0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ru-RU" b="1" i="1" dirty="0" smtClean="0">
                                <a:latin typeface="Cambria Math" panose="02040503050406030204" pitchFamily="18" charset="0"/>
                              </a:rPr>
                              <m:t>𝟖</m:t>
                            </m:r>
                          </m:e>
                          <m:e>
                            <m:r>
                              <m:rPr>
                                <m:nor/>
                              </m:rPr>
                              <a:rPr lang="ru-RU" b="1" dirty="0" smtClean="0"/>
                              <m:t>х=</m:t>
                            </m:r>
                            <m:r>
                              <m:rPr>
                                <m:nor/>
                              </m:rPr>
                              <a:rPr lang="ru-RU" b="1" i="0" dirty="0" smtClean="0"/>
                              <m:t>140−у</m:t>
                            </m:r>
                            <m:r>
                              <m:rPr>
                                <m:nor/>
                              </m:rPr>
                              <a:rPr lang="ru-RU" b="1" dirty="0" smtClean="0"/>
                              <m:t> </m:t>
                            </m:r>
                          </m:e>
                        </m:eqArr>
                      </m:e>
                    </m:d>
                  </m:oMath>
                </a14:m>
                <a:endParaRPr lang="ru-RU" b="1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0866" y="5010389"/>
                <a:ext cx="8275604" cy="71019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4050866" y="5617397"/>
                <a:ext cx="8275604" cy="7101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b="1" dirty="0" smtClean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b="1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ru-RU" b="1" i="1" smtClean="0">
                                <a:latin typeface="Cambria Math" panose="02040503050406030204" pitchFamily="18" charset="0"/>
                              </a:rPr>
                            </m:ctrlPr>
                          </m:eqArrPr>
                          <m:e>
                            <m:r>
                              <m:rPr>
                                <m:nor/>
                              </m:rPr>
                              <a:rPr lang="ru-RU" b="1" dirty="0" smtClean="0"/>
                              <m:t>у=</m:t>
                            </m:r>
                            <m:r>
                              <a:rPr lang="ru-RU" b="1" i="1" dirty="0" smtClean="0">
                                <a:latin typeface="Cambria Math" panose="02040503050406030204" pitchFamily="18" charset="0"/>
                              </a:rPr>
                              <m:t>𝟖𝟎</m:t>
                            </m:r>
                          </m:e>
                          <m:e>
                            <m:r>
                              <m:rPr>
                                <m:nor/>
                              </m:rPr>
                              <a:rPr lang="ru-RU" b="1" dirty="0" smtClean="0"/>
                              <m:t>х=</m:t>
                            </m:r>
                            <m:r>
                              <m:rPr>
                                <m:nor/>
                              </m:rPr>
                              <a:rPr lang="ru-RU" b="1" i="0" dirty="0" smtClean="0"/>
                              <m:t>60</m:t>
                            </m:r>
                            <m:r>
                              <m:rPr>
                                <m:nor/>
                              </m:rPr>
                              <a:rPr lang="ru-RU" b="1" dirty="0" smtClean="0"/>
                              <m:t> </m:t>
                            </m:r>
                          </m:e>
                        </m:eqArr>
                      </m:e>
                    </m:d>
                  </m:oMath>
                </a14:m>
                <a:endParaRPr lang="ru-RU" b="1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0866" y="5617397"/>
                <a:ext cx="8275604" cy="71019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Блок-схема: магнитный диск 38"/>
          <p:cNvSpPr/>
          <p:nvPr/>
        </p:nvSpPr>
        <p:spPr>
          <a:xfrm>
            <a:off x="8471253" y="4071950"/>
            <a:ext cx="1761217" cy="1522025"/>
          </a:xfrm>
          <a:prstGeom prst="flowChartMagneticDisk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40" name="Блок-схема: магнитный диск 39"/>
          <p:cNvSpPr/>
          <p:nvPr/>
        </p:nvSpPr>
        <p:spPr>
          <a:xfrm>
            <a:off x="8471253" y="2777001"/>
            <a:ext cx="1747239" cy="1826487"/>
          </a:xfrm>
          <a:prstGeom prst="flowChartMagneticDisk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41" name="Выноска со стрелкой вниз 40"/>
          <p:cNvSpPr/>
          <p:nvPr/>
        </p:nvSpPr>
        <p:spPr>
          <a:xfrm>
            <a:off x="8484157" y="2115095"/>
            <a:ext cx="1719283" cy="784713"/>
          </a:xfrm>
          <a:prstGeom prst="downArrowCallou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11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2400" b="1" i="1" dirty="0" smtClean="0">
                <a:solidFill>
                  <a:srgbClr val="FF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30 кг</a:t>
            </a:r>
            <a:endParaRPr lang="ru-RU" sz="16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2" name="Надпись 15"/>
          <p:cNvSpPr txBox="1"/>
          <p:nvPr/>
        </p:nvSpPr>
        <p:spPr>
          <a:xfrm>
            <a:off x="8587378" y="3588773"/>
            <a:ext cx="1509615" cy="424620"/>
          </a:xfrm>
          <a:prstGeom prst="rect">
            <a:avLst/>
          </a:prstGeom>
          <a:solidFill>
            <a:schemeClr val="lt1"/>
          </a:solidFill>
          <a:ln w="6350">
            <a:solidFill>
              <a:srgbClr val="7030A0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</a:t>
            </a:r>
            <a:r>
              <a:rPr lang="en-US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%=0</a:t>
            </a:r>
            <a:r>
              <a:rPr lang="ru-RU" sz="2000" b="1" i="1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ru-RU" sz="2000" b="1" i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01∙х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653367" y="4771026"/>
            <a:ext cx="13776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30∙0,01∙х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5" name="Десятиугольник 14"/>
          <p:cNvSpPr/>
          <p:nvPr/>
        </p:nvSpPr>
        <p:spPr>
          <a:xfrm>
            <a:off x="156754" y="222442"/>
            <a:ext cx="681446" cy="549275"/>
          </a:xfrm>
          <a:prstGeom prst="decagon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4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32178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30" grpId="0"/>
      <p:bldP spid="32" grpId="0"/>
      <p:bldP spid="33" grpId="0"/>
      <p:bldP spid="34" grpId="0"/>
      <p:bldP spid="39" grpId="0" animBg="1"/>
      <p:bldP spid="40" grpId="0" animBg="1"/>
      <p:bldP spid="41" grpId="0" animBg="1"/>
      <p:bldP spid="42" grpId="0" animBg="1"/>
      <p:bldP spid="4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1732</TotalTime>
  <Words>1411</Words>
  <Application>Microsoft Office PowerPoint</Application>
  <PresentationFormat>Широкоэкранный</PresentationFormat>
  <Paragraphs>341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Times New Roman</vt:lpstr>
      <vt:lpstr>Тема Office</vt:lpstr>
      <vt:lpstr>Решение задач на концентрацию и сплавы «методом стаканов»</vt:lpstr>
      <vt:lpstr>Определение концентрации</vt:lpstr>
      <vt:lpstr>«Метод стаканов»</vt:lpstr>
      <vt:lpstr>В сосуд, со­дер­жа­щий 5 лит­ров 12–про­цент­но­го вод­но­го рас­тво­ра не­ко­то­ро­го ве­ще­ства, до­ба­ви­ли 7 лит­ров воды. Сколь­ко про­цен­тов со­став­ля­ет кон­цен­тра­ция по­лу­чив­ше­го­ся рас­тво­ра? </vt:lpstr>
      <vt:lpstr>Сме­ша­ли не­ко­то­рое ко­ли­че­ство 15–про­цент­но­го рас­тво­ра не­ко­то­ро­го ве­ще­ства с таким же ко­ли­че­ством 19–про­цент­но­го рас­тво­ра этого ве­ще­ства. Сколь­ко про­цен­тов со­став­ля­ет кон­цен­тра­ция по­лу­чив­ше­го­ся рас­тво­ра?</vt:lpstr>
      <vt:lpstr>Сме­ша­ли 4 литра 15–про­цент­но­го вод­но­го рас­тво­ра не­ко­то­ро­го ве­ще­ства с 6 лит­ра­ми 25–про­цент­но­го вод­но­го рас­тво­ра этого же ве­ще­ства. Сколь­ко про­цен­тов со­став­ля­ет кон­цен­тра­ция по­лу­чив­ше­го­ся рас­тво­ра?</vt:lpstr>
      <vt:lpstr>Име­ют­ся два со­су­да. Пер­вый со­дер­жит 30 кг, а вто­рой – 20 кг рас­тво­ра кис­ло­ты раз­лич­ной кон­цен­тра­ции. Если эти рас­тво­ры сме­шать, то по­лу­чит­ся рас­твор, со­дер­жа­щий 68% кис­ло­ты. Если же сме­шать рав­ные массы этих рас­тво­ров, то по­лу­чит­ся рас­твор, со­дер­жа­щий 70% кис­ло­ты. Сколь­ко ки­ло­грам­мов кис­ло­ты со­дер­жит­ся в пер­вом со­су­де? </vt:lpstr>
      <vt:lpstr>Име­ют­ся два со­су­да. Пер­вый со­дер­жит 30 кг, а вто­рой – 20 кг рас­тво­ра кис­ло­ты раз­лич­ной кон­цен­тра­ции. Если эти рас­тво­ры сме­шать, то по­лу­чит­ся рас­твор, со­дер­жа­щий 68% кис­ло­ты. Если же сме­шать рав­ные массы этих рас­тво­ров, то по­лу­чит­ся рас­твор, со­дер­жа­щий 70% кис­ло­ты. Сколь­ко ки­ло­грам­мов кис­ло­ты со­дер­жит­ся в пер­вом со­су­де? </vt:lpstr>
      <vt:lpstr>Име­ют­ся два со­су­да. Пер­вый со­дер­жит 30 кг, а вто­рой – 20 кг рас­тво­ра кис­ло­ты раз­лич­ной кон­цен­тра­ции. Если эти рас­тво­ры сме­шать, то по­лу­чит­ся рас­твор, со­дер­жа­щий 68% кис­ло­ты. Если же сме­шать рав­ные массы этих рас­тво­ров, то по­лу­чит­ся рас­твор, со­дер­жа­щий 70% кис­ло­ты. Сколь­ко ки­ло­грам­мов кис­ло­ты со­дер­жит­ся в пер­вом со­су­де? </vt:lpstr>
      <vt:lpstr>Сме­шав 30-про­цент­ный и 60-про­цент­ный рас­тво­ры кис­ло­ты и до­ба­вив 10 кг чи­стой воды, по­лу­чи­ли 36-про­цент­ный рас­твор кис­ло­ты. Если бы вме­сто 10 кг воды до­ба­ви­ли 10 кг 50-про­цент­но­го рас­тво­ра той же кис­ло­ты, то по­лу­чи­ли бы 41-про­цент­ный рас­твор кис­ло­ты. Сколь­ко ки­ло­грам­мов 30-про­цент­но­го рас­тво­ра ис­поль­зо­ва­ли для по­лу­че­ния смеси?</vt:lpstr>
      <vt:lpstr>Сме­шав 30-про­цент­ный и 60-про­цент­ный рас­тво­ры кис­ло­ты и до­ба­вив 10 кг чи­стой воды, по­лу­чи­ли 36-про­цент­ный рас­твор кис­ло­ты. Если бы вме­сто 10 кг воды до­ба­ви­ли 10 кг 50-про­цент­но­го рас­тво­ра той же кис­ло­ты, то по­лу­чи­ли бы 41-про­цент­ный рас­твор кис­ло­ты. Сколь­ко ки­ло­грам­мов 30-про­цент­но­го рас­тво­ра ис­поль­зо­ва­ли для по­лу­че­ния смеси?</vt:lpstr>
      <vt:lpstr>Сме­шав 30-про­цент­ный и 60-про­цент­ный рас­тво­ры кис­ло­ты и до­ба­вив 10 кг чи­стой воды, по­лу­чи­ли 36-про­цент­ный рас­твор кис­ло­ты. Если бы вме­сто 10 кг воды до­ба­ви­ли 10 кг 50-про­цент­но­го рас­тво­ра той же кис­ло­ты, то по­лу­чи­ли бы 41-про­цент­ный рас­твор кис­ло­ты. Сколь­ко ки­ло­грам­мов 30-про­цент­но­го рас­тво­ра ис­поль­зо­ва­ли для по­лу­че­ния смеси?</vt:lpstr>
      <vt:lpstr>Изюм по­лу­ча­ет­ся в про­цес­се сушки ви­но­гра­да. Сколь­ко ки­ло­грам­мов ви­но­гра­да по­тре­бу­ет­ся для по­лу­че­ния 20 ки­ло­грам­мов изюма, если ви­но­град со­дер­жит 90% воды, а изюм со­дер­жит 5% воды?  </vt:lpstr>
      <vt:lpstr>Име­ет­ся два спла­ва. Пер­вый сплав со­дер­жит 10% меди, вто­рой — 40% меди. Масса вто­ро­го спла­ва боль­ше массы пер­во­го на 3 кг. Из этих двух спла­вов по­лу­чи­ли тре­тий сплав, со­дер­жа­щий 30% меди. Най­ди­те массу тре­тье­го спла­ва. Ответ дайте в ки­ло­грам­мах.    </vt:lpstr>
      <vt:lpstr>Обобщение изученного</vt:lpstr>
      <vt:lpstr>Проверочная работа.  </vt:lpstr>
      <vt:lpstr>Проверочная работа.  </vt:lpstr>
      <vt:lpstr>Ответы к проверочной работе</vt:lpstr>
      <vt:lpstr>Ответы к проверочной работе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Марина А. Черницова</cp:lastModifiedBy>
  <cp:revision>55</cp:revision>
  <dcterms:created xsi:type="dcterms:W3CDTF">2017-01-15T10:50:25Z</dcterms:created>
  <dcterms:modified xsi:type="dcterms:W3CDTF">2022-11-15T11:11:30Z</dcterms:modified>
</cp:coreProperties>
</file>