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  <p:sldId id="264" r:id="rId9"/>
    <p:sldId id="279" r:id="rId10"/>
    <p:sldId id="259" r:id="rId11"/>
    <p:sldId id="265" r:id="rId12"/>
    <p:sldId id="266" r:id="rId13"/>
    <p:sldId id="274" r:id="rId14"/>
    <p:sldId id="268" r:id="rId15"/>
    <p:sldId id="273" r:id="rId16"/>
    <p:sldId id="272" r:id="rId17"/>
    <p:sldId id="276" r:id="rId18"/>
    <p:sldId id="271" r:id="rId19"/>
    <p:sldId id="275" r:id="rId20"/>
    <p:sldId id="270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33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9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242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464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974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792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218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494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003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429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484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471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3D73-B97E-4726-A908-C224EEA78133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498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23D73-B97E-4726-A908-C224EEA78133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645E7-1556-400D-93DE-E6D461693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67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2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Алекс\Рабочий стол\karta\447516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44050" y="2289646"/>
            <a:ext cx="7255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rgbClr val="0000CC"/>
                  </a:solidFill>
                  <a:prstDash val="solid"/>
                </a:ln>
                <a:solidFill>
                  <a:srgbClr val="0000CC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Символы России</a:t>
            </a:r>
            <a:endParaRPr lang="ru-RU" sz="5400" b="1" cap="all" spc="0" dirty="0">
              <a:ln w="9000" cmpd="sng">
                <a:solidFill>
                  <a:srgbClr val="0000CC"/>
                </a:solidFill>
                <a:prstDash val="solid"/>
              </a:ln>
              <a:solidFill>
                <a:srgbClr val="0000CC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8607" y="3212976"/>
            <a:ext cx="7186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(официальные и неофициальные)</a:t>
            </a:r>
            <a:endParaRPr lang="ru-RU" sz="3600" b="1" dirty="0">
              <a:solidFill>
                <a:srgbClr val="0000CC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3861048"/>
            <a:ext cx="60221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CC"/>
                </a:solidFill>
              </a:rPr>
              <a:t>Работу выполнила </a:t>
            </a:r>
          </a:p>
          <a:p>
            <a:pPr algn="ctr"/>
            <a:r>
              <a:rPr lang="ru-RU" b="1" dirty="0">
                <a:solidFill>
                  <a:srgbClr val="0000CC"/>
                </a:solidFill>
              </a:rPr>
              <a:t>Колесникова </a:t>
            </a:r>
          </a:p>
          <a:p>
            <a:pPr algn="ctr"/>
            <a:r>
              <a:rPr lang="ru-RU" b="1" dirty="0">
                <a:solidFill>
                  <a:srgbClr val="0000CC"/>
                </a:solidFill>
              </a:rPr>
              <a:t>Елена </a:t>
            </a:r>
            <a:r>
              <a:rPr lang="ru-RU" b="1" dirty="0" smtClean="0">
                <a:solidFill>
                  <a:srgbClr val="0000CC"/>
                </a:solidFill>
              </a:rPr>
              <a:t>Александровна </a:t>
            </a:r>
            <a:endParaRPr lang="ru-RU" b="1" dirty="0">
              <a:solidFill>
                <a:srgbClr val="0000CC"/>
              </a:solidFill>
            </a:endParaRPr>
          </a:p>
          <a:p>
            <a:pPr algn="ctr"/>
            <a:r>
              <a:rPr lang="ru-RU" b="1" dirty="0">
                <a:solidFill>
                  <a:srgbClr val="0000CC"/>
                </a:solidFill>
              </a:rPr>
              <a:t> воспитатель</a:t>
            </a:r>
          </a:p>
          <a:p>
            <a:pPr algn="ctr"/>
            <a:r>
              <a:rPr lang="ru-RU" b="1">
                <a:solidFill>
                  <a:srgbClr val="0000CC"/>
                </a:solidFill>
              </a:rPr>
              <a:t>КГОБУ </a:t>
            </a:r>
            <a:r>
              <a:rPr lang="ru-RU" b="1" smtClean="0">
                <a:solidFill>
                  <a:srgbClr val="0000CC"/>
                </a:solidFill>
              </a:rPr>
              <a:t>Лесозаводская</a:t>
            </a:r>
            <a:endParaRPr lang="ru-RU" b="1" dirty="0">
              <a:solidFill>
                <a:srgbClr val="0000CC"/>
              </a:solidFill>
            </a:endParaRPr>
          </a:p>
          <a:p>
            <a:pPr algn="ctr"/>
            <a:r>
              <a:rPr lang="ru-RU" b="1" dirty="0">
                <a:solidFill>
                  <a:srgbClr val="0000CC"/>
                </a:solidFill>
              </a:rPr>
              <a:t>КШИ   </a:t>
            </a:r>
          </a:p>
          <a:p>
            <a:pPr algn="ctr"/>
            <a:r>
              <a:rPr lang="ru-RU" b="1" dirty="0">
                <a:solidFill>
                  <a:srgbClr val="0000CC"/>
                </a:solidFill>
              </a:rPr>
              <a:t>Города  </a:t>
            </a:r>
            <a:r>
              <a:rPr lang="ru-RU" b="1" dirty="0" smtClean="0">
                <a:solidFill>
                  <a:srgbClr val="0000CC"/>
                </a:solidFill>
              </a:rPr>
              <a:t>Лесозаводска </a:t>
            </a:r>
            <a:endParaRPr lang="ru-RU" b="1" dirty="0">
              <a:solidFill>
                <a:srgbClr val="0000CC"/>
              </a:solidFill>
            </a:endParaRPr>
          </a:p>
          <a:p>
            <a:pPr algn="ctr"/>
            <a:r>
              <a:rPr lang="ru-RU" b="1" dirty="0">
                <a:solidFill>
                  <a:srgbClr val="0000CC"/>
                </a:solidFill>
              </a:rPr>
              <a:t>2023  год.</a:t>
            </a:r>
          </a:p>
        </p:txBody>
      </p:sp>
    </p:spTree>
    <p:extLst>
      <p:ext uri="{BB962C8B-B14F-4D97-AF65-F5344CB8AC3E}">
        <p14:creationId xmlns:p14="http://schemas.microsoft.com/office/powerpoint/2010/main" val="137386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6875" cy="695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2204864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/>
            <a:r>
              <a:rPr lang="ru-RU" sz="2400" b="1" i="1" dirty="0" smtClean="0">
                <a:solidFill>
                  <a:srgbClr val="003300"/>
                </a:solidFill>
                <a:cs typeface="Times New Roman" pitchFamily="18" charset="0"/>
              </a:rPr>
              <a:t>Помимо традиционных символов в виде герба, флага и гимна, каждая страна имеет и ряд других национальных символов, которые обозначают специфические для каждой страны историю, культуру и быт. </a:t>
            </a:r>
          </a:p>
          <a:p>
            <a:pPr indent="357188"/>
            <a:r>
              <a:rPr lang="ru-RU" sz="2400" b="1" i="1" dirty="0" smtClean="0">
                <a:solidFill>
                  <a:srgbClr val="003300"/>
                </a:solidFill>
                <a:cs typeface="Times New Roman" pitchFamily="18" charset="0"/>
              </a:rPr>
              <a:t>Россия также имеет свои неофициальные символы.</a:t>
            </a:r>
            <a:endParaRPr lang="ru-RU" sz="2400" b="1" i="1" dirty="0">
              <a:solidFill>
                <a:srgbClr val="003300"/>
              </a:solidFill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700" y="-56923"/>
            <a:ext cx="1959404" cy="14651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-39157"/>
            <a:ext cx="1827786" cy="1438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-39157"/>
            <a:ext cx="1908175" cy="1438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0"/>
            <a:ext cx="1895475" cy="1420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246" y="-56924"/>
            <a:ext cx="2082278" cy="14560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640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6875" cy="695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6973" y="1628800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sz="2400" b="1" i="1" dirty="0"/>
          </a:p>
        </p:txBody>
      </p:sp>
      <p:pic>
        <p:nvPicPr>
          <p:cNvPr id="4098" name="Picture 2" descr="C:\Documents and Settings\Алекс\Рабочий стол\karta\0ed617a_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081" y="1660912"/>
            <a:ext cx="3312820" cy="2483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80225" cy="1628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C:\Documents and Settings\Алекс\Рабочий стол\karta\9454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187" y="3937300"/>
            <a:ext cx="2114806" cy="275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1617643"/>
            <a:ext cx="50405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ru-RU" b="1" i="1" dirty="0" smtClean="0">
                <a:solidFill>
                  <a:srgbClr val="003300"/>
                </a:solidFill>
              </a:rPr>
              <a:t>Красная площадь – главная площадь нашей страны. На ней проходят военные парады и другие мероприятия. В старые времена Красная площадь выглядела иначе, на ней шла торговля, сюда съежились со всего города и окрестностей, чтобы купить или продать что-либо. Здесь в ноябре 1941 года несмотря на активное наступление фашистов и поражение наших войск, прошел ежегодный парад в честь 24-й годовщины Октября. Здесь 24 июня 1945 года прошел Парад Победы, на котором народ – победитель нес фашистские знамена и бросал у подножия Мавзолея в знак полного поражения захватчиков. Здесь 9 мая ежегодно проходят парады, демонстрирующие всему миру мощь Российской армии. «Красная – значит «красивая».</a:t>
            </a:r>
            <a:endParaRPr lang="ru-RU" b="1" i="1" dirty="0">
              <a:solidFill>
                <a:srgbClr val="003300"/>
              </a:solidFill>
            </a:endParaRPr>
          </a:p>
        </p:txBody>
      </p:sp>
      <p:pic>
        <p:nvPicPr>
          <p:cNvPr id="4102" name="Picture 6" descr="C:\Documents and Settings\Алекс\Рабочий стол\karta\188764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187" y="1628800"/>
            <a:ext cx="3264024" cy="2177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Documents and Settings\Алекс\Рабочий стол\karta\59e527e4bf3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081" y="4212237"/>
            <a:ext cx="3312820" cy="252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39752" y="404664"/>
            <a:ext cx="64224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800" dist="50800" dir="5400000" algn="ctr" rotWithShape="0">
                    <a:schemeClr val="accent3">
                      <a:lumMod val="50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Красная площадь </a:t>
            </a:r>
            <a:endParaRPr lang="ru-RU" sz="4000" b="1" cap="all" dirty="0">
              <a:ln w="9000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50800" dist="50800" dir="5400000" algn="ctr" rotWithShape="0">
                  <a:schemeClr val="accent3">
                    <a:lumMod val="50000"/>
                  </a:scheme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053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1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1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1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700"/>
                            </p:stCondLst>
                            <p:childTnLst>
                              <p:par>
                                <p:cTn id="30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2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90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2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100"/>
                            </p:stCondLst>
                            <p:childTnLst>
                              <p:par>
                                <p:cTn id="3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2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2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6875" cy="695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556792"/>
            <a:ext cx="90364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/>
            <a:r>
              <a:rPr lang="ru-RU" b="1" i="1" dirty="0" smtClean="0">
                <a:solidFill>
                  <a:srgbClr val="003300"/>
                </a:solidFill>
              </a:rPr>
              <a:t>Кремлем в старых русских городах называли крепость. Кремли нужны для за              щиты населения от врагов, в кремлях находилось правительство и жили знатные люди. Место, на котором стоит Московский Кремль, называется Боровицким холмом. </a:t>
            </a:r>
          </a:p>
          <a:p>
            <a:pPr indent="357188"/>
            <a:r>
              <a:rPr lang="ru-RU" b="1" i="1" dirty="0" smtClean="0">
                <a:solidFill>
                  <a:srgbClr val="003300"/>
                </a:solidFill>
              </a:rPr>
              <a:t>В древности он был покрыт лесом – бором, отсюда и произошло его название. Кремль,  который мы знаем сейчас, появился в конце 15 века. Его построили итальянские мастера. В Кремле 20 башен, и каждая из них имеет свою историю и предназначение. </a:t>
            </a:r>
          </a:p>
          <a:p>
            <a:pPr indent="357188"/>
            <a:r>
              <a:rPr lang="ru-RU" b="1" i="1" dirty="0" smtClean="0">
                <a:solidFill>
                  <a:srgbClr val="003300"/>
                </a:solidFill>
              </a:rPr>
              <a:t>Высота кремлевских стен составляет от 8 до 19 м, а общая их протяженность – 2235м.  с той стороны Кремля, где находится Могила Неизвестного Солдата, есть одна башня – Боровицкая, она как раз сохранила в своем названии имя холма, на котором стоит Кремль. </a:t>
            </a:r>
            <a:endParaRPr lang="ru-RU" b="1" i="1" dirty="0">
              <a:solidFill>
                <a:srgbClr val="00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499532"/>
            <a:ext cx="356277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КРЕМЛЬ</a:t>
            </a:r>
            <a:endParaRPr lang="ru-RU" sz="4400" b="1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C00000"/>
              </a:solidFill>
              <a:effectLst>
                <a:outerShdw blurRad="50800" dist="50800" dir="5400000" algn="ctr" rotWithShape="0">
                  <a:schemeClr val="accent3">
                    <a:lumMod val="75000"/>
                  </a:scheme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Documents and Settings\Алекс\Рабочий стол\karta\vechnuy_og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992" y="4653136"/>
            <a:ext cx="2808744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Documents and Settings\Алекс\Рабочий стол\karta\pictur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663" y="4653136"/>
            <a:ext cx="2808823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Documents and Settings\Алекс\Рабочий стол\karta\kreml4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-4666" y="-30148"/>
            <a:ext cx="3923928" cy="16760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69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1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1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1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1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1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1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3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1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1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1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400"/>
                            </p:stCondLst>
                            <p:childTnLst>
                              <p:par>
                                <p:cTn id="29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1" dur="12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600"/>
                            </p:stCondLst>
                            <p:childTnLst>
                              <p:par>
                                <p:cTn id="33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5" dur="12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6875" cy="695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41513" y="1628800"/>
            <a:ext cx="567838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 algn="just"/>
            <a:r>
              <a:rPr lang="ru-RU" sz="2000" b="1" i="1" dirty="0" smtClean="0">
                <a:solidFill>
                  <a:srgbClr val="003300"/>
                </a:solidFill>
              </a:rPr>
              <a:t>На одной из 20 башен, Спасской, находятся известные на весь мир часы-куранты. </a:t>
            </a:r>
          </a:p>
          <a:p>
            <a:pPr indent="357188" algn="just"/>
            <a:r>
              <a:rPr lang="ru-RU" sz="2000" b="1" i="1" dirty="0" smtClean="0">
                <a:solidFill>
                  <a:srgbClr val="003300"/>
                </a:solidFill>
              </a:rPr>
              <a:t>Их не зря называют главными часами. Куранты огромны – их циферблат имеет диаметр 6 м, а каждая цифра величиной в 72 см. </a:t>
            </a:r>
          </a:p>
          <a:p>
            <a:pPr indent="357188" algn="just"/>
            <a:r>
              <a:rPr lang="ru-RU" sz="2000" b="1" i="1" dirty="0" smtClean="0">
                <a:solidFill>
                  <a:srgbClr val="003300"/>
                </a:solidFill>
              </a:rPr>
              <a:t>Многое поменялось в России – правители, государственный строй, но часы на Спасской башне по-прежнему звучат, и сложно представить Россию без этого символа. Возможно, еще не раз мы будем свидетелями изменений, происходящих в стране, но слышать перезвон кремлевских курантов будем всегда. Недаром они считаются символом точности, надежности и незыблемости России.</a:t>
            </a:r>
            <a:endParaRPr lang="ru-RU" sz="2000" b="1" i="1" dirty="0">
              <a:solidFill>
                <a:srgbClr val="003300"/>
              </a:solidFill>
            </a:endParaRPr>
          </a:p>
        </p:txBody>
      </p:sp>
      <p:pic>
        <p:nvPicPr>
          <p:cNvPr id="8194" name="Picture 2" descr="C:\Documents and Settings\Алекс\Рабочий стол\karta\aHR0cDovL2hhaGFtYmEucnUvdXBsb2Fkcy9pbWFnZXMvMDAvMDAvMTUvMjAxMi8wNS8xNC84ZWRkNzkuanB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764" y="-3223"/>
            <a:ext cx="2282223" cy="16452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95736" y="459537"/>
            <a:ext cx="66241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КРЕМЛЕВСКИЕ КУРАНТЫ </a:t>
            </a:r>
            <a:endParaRPr lang="ru-RU" sz="3600" b="1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C00000"/>
              </a:solidFill>
              <a:effectLst>
                <a:outerShdw blurRad="50800" dist="50800" dir="5400000" algn="ctr" rotWithShape="0">
                  <a:schemeClr val="accent3">
                    <a:lumMod val="75000"/>
                  </a:scheme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C:\Documents and Settings\Алекс\Рабочий стол\karta\krasnaya-ploshchad-detali-foto-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75" y="4901125"/>
            <a:ext cx="2951039" cy="196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Documents and Settings\Алекс\Рабочий стол\karta\0026-020-Kremljovskie-kuranty-na-Spasskoj-bashne-glavnye-chasy-Rossi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75" y="1628740"/>
            <a:ext cx="2347628" cy="313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703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1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1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1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400"/>
                            </p:stCondLst>
                            <p:childTnLst>
                              <p:par>
                                <p:cTn id="23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5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8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6875" cy="695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1785195"/>
            <a:ext cx="80648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/>
            <a:r>
              <a:rPr lang="ru-RU" sz="2000" b="1" i="1" dirty="0" smtClean="0">
                <a:solidFill>
                  <a:srgbClr val="003300"/>
                </a:solidFill>
              </a:rPr>
              <a:t>Россия – страна берёз.</a:t>
            </a:r>
          </a:p>
          <a:p>
            <a:pPr indent="355600"/>
            <a:r>
              <a:rPr lang="ru-RU" sz="2000" b="1" i="1" dirty="0" smtClean="0">
                <a:solidFill>
                  <a:srgbClr val="003300"/>
                </a:solidFill>
              </a:rPr>
              <a:t>Береза всегда считалась символом России, символом ее одухотворенности, процветания и долголетия.</a:t>
            </a:r>
          </a:p>
          <a:p>
            <a:pPr indent="355600"/>
            <a:r>
              <a:rPr lang="ru-RU" sz="2000" b="1" i="1" dirty="0" smtClean="0">
                <a:solidFill>
                  <a:srgbClr val="003300"/>
                </a:solidFill>
              </a:rPr>
              <a:t>Само слово «береза» появилось примерно в 7 веке и произошло от глагола «беречь». Во времена язычества у древних славян было божество, которое считалось матерью всех духов, - </a:t>
            </a:r>
            <a:r>
              <a:rPr lang="ru-RU" sz="2000" b="1" i="1" dirty="0" err="1" smtClean="0">
                <a:solidFill>
                  <a:srgbClr val="003300"/>
                </a:solidFill>
              </a:rPr>
              <a:t>Берегиня</a:t>
            </a:r>
            <a:r>
              <a:rPr lang="ru-RU" sz="2000" b="1" i="1" dirty="0" smtClean="0">
                <a:solidFill>
                  <a:srgbClr val="003300"/>
                </a:solidFill>
              </a:rPr>
              <a:t>. </a:t>
            </a:r>
            <a:r>
              <a:rPr lang="ru-RU" sz="2000" b="1" i="1" dirty="0" err="1" smtClean="0">
                <a:solidFill>
                  <a:srgbClr val="003300"/>
                </a:solidFill>
              </a:rPr>
              <a:t>Берегиня</a:t>
            </a:r>
            <a:r>
              <a:rPr lang="ru-RU" sz="2000" b="1" i="1" dirty="0" smtClean="0">
                <a:solidFill>
                  <a:srgbClr val="003300"/>
                </a:solidFill>
              </a:rPr>
              <a:t> была и символом плодородия, и защитницей людей. Славяне представляли ее в образе березы, как раз в это время, скорее всего и появилось название дерева.</a:t>
            </a:r>
          </a:p>
          <a:p>
            <a:endParaRPr lang="ru-RU" dirty="0"/>
          </a:p>
        </p:txBody>
      </p:sp>
      <p:pic>
        <p:nvPicPr>
          <p:cNvPr id="6147" name="Picture 3" descr="C:\Documents and Settings\Алекс\Рабочий стол\karta\93440985_large_Beryoz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50" y="-28296"/>
            <a:ext cx="2200622" cy="16570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23728" y="227325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330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БЕЛАЯ БЕРЕЗА</a:t>
            </a:r>
            <a:endParaRPr lang="ru-RU" sz="4800" b="1" dirty="0">
              <a:solidFill>
                <a:srgbClr val="003300"/>
              </a:solidFill>
              <a:effectLst>
                <a:outerShdw blurRad="50800" dist="50800" dir="5400000" algn="ctr" rotWithShape="0">
                  <a:schemeClr val="accent3">
                    <a:lumMod val="75000"/>
                  </a:scheme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C:\Documents and Settings\Алекс\Рабочий стол\karta\854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633716"/>
            <a:ext cx="3312368" cy="2198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Documents and Settings\Алекс\Рабочий стол\karta\3572_f17i083apngcb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469" y="4621896"/>
            <a:ext cx="2952328" cy="2214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845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2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3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2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2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700"/>
                            </p:stCondLst>
                            <p:childTnLst>
                              <p:par>
                                <p:cTn id="23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5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700"/>
                            </p:stCondLst>
                            <p:childTnLst>
                              <p:par>
                                <p:cTn id="27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9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06" y="0"/>
            <a:ext cx="9286875" cy="695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609939"/>
            <a:ext cx="5400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/>
            <a:r>
              <a:rPr lang="ru-RU" sz="2000" b="1" i="1" dirty="0" smtClean="0">
                <a:solidFill>
                  <a:srgbClr val="003300"/>
                </a:solidFill>
              </a:rPr>
              <a:t>Береза стала символом России благодаря поэту Сергею Есенину. В стихотворениях поэта береза стала ассоциироваться с родным домом, с малой родиной, с русской глубинкой.</a:t>
            </a:r>
            <a:endParaRPr lang="ru-RU" sz="2000" b="1" i="1" dirty="0">
              <a:solidFill>
                <a:srgbClr val="00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1609939"/>
            <a:ext cx="351013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3300"/>
                </a:solidFill>
              </a:rPr>
              <a:t>«Береза»</a:t>
            </a:r>
          </a:p>
          <a:p>
            <a:pPr algn="ctr"/>
            <a:r>
              <a:rPr lang="ru-RU" sz="2000" b="1" i="1" dirty="0" smtClean="0">
                <a:solidFill>
                  <a:srgbClr val="003300"/>
                </a:solidFill>
              </a:rPr>
              <a:t>Белая береза</a:t>
            </a:r>
          </a:p>
          <a:p>
            <a:pPr algn="ctr"/>
            <a:r>
              <a:rPr lang="ru-RU" sz="2000" b="1" i="1" dirty="0" smtClean="0">
                <a:solidFill>
                  <a:srgbClr val="003300"/>
                </a:solidFill>
              </a:rPr>
              <a:t>Под моим окном</a:t>
            </a:r>
          </a:p>
          <a:p>
            <a:pPr algn="ctr"/>
            <a:r>
              <a:rPr lang="ru-RU" sz="2000" b="1" i="1" dirty="0" smtClean="0">
                <a:solidFill>
                  <a:srgbClr val="003300"/>
                </a:solidFill>
              </a:rPr>
              <a:t>Принакрылась снегом, </a:t>
            </a:r>
          </a:p>
          <a:p>
            <a:pPr algn="ctr"/>
            <a:r>
              <a:rPr lang="ru-RU" sz="2000" b="1" i="1" dirty="0" smtClean="0">
                <a:solidFill>
                  <a:srgbClr val="003300"/>
                </a:solidFill>
              </a:rPr>
              <a:t>Точно серебром. </a:t>
            </a:r>
          </a:p>
          <a:p>
            <a:pPr algn="ctr"/>
            <a:r>
              <a:rPr lang="ru-RU" sz="2000" b="1" i="1" dirty="0" smtClean="0">
                <a:solidFill>
                  <a:srgbClr val="003300"/>
                </a:solidFill>
              </a:rPr>
              <a:t>На пушистых ветках</a:t>
            </a:r>
          </a:p>
          <a:p>
            <a:pPr algn="ctr"/>
            <a:r>
              <a:rPr lang="ru-RU" sz="2000" b="1" i="1" dirty="0" smtClean="0">
                <a:solidFill>
                  <a:srgbClr val="003300"/>
                </a:solidFill>
              </a:rPr>
              <a:t>Снежною каймой</a:t>
            </a:r>
          </a:p>
          <a:p>
            <a:pPr algn="ctr"/>
            <a:r>
              <a:rPr lang="ru-RU" sz="2000" b="1" i="1" dirty="0" smtClean="0">
                <a:solidFill>
                  <a:srgbClr val="003300"/>
                </a:solidFill>
              </a:rPr>
              <a:t>Распустились кисти</a:t>
            </a:r>
          </a:p>
          <a:p>
            <a:pPr algn="ctr"/>
            <a:r>
              <a:rPr lang="ru-RU" sz="2000" b="1" i="1" dirty="0" smtClean="0">
                <a:solidFill>
                  <a:srgbClr val="003300"/>
                </a:solidFill>
              </a:rPr>
              <a:t>Белой бахромой. </a:t>
            </a:r>
          </a:p>
          <a:p>
            <a:pPr algn="ctr"/>
            <a:r>
              <a:rPr lang="ru-RU" sz="2000" b="1" i="1" dirty="0" smtClean="0">
                <a:solidFill>
                  <a:srgbClr val="003300"/>
                </a:solidFill>
              </a:rPr>
              <a:t>И стоит береза</a:t>
            </a:r>
          </a:p>
          <a:p>
            <a:pPr algn="ctr"/>
            <a:r>
              <a:rPr lang="ru-RU" sz="2000" b="1" i="1" dirty="0" smtClean="0">
                <a:solidFill>
                  <a:srgbClr val="003300"/>
                </a:solidFill>
              </a:rPr>
              <a:t>В сонной тишине, </a:t>
            </a:r>
          </a:p>
          <a:p>
            <a:pPr algn="ctr"/>
            <a:r>
              <a:rPr lang="ru-RU" sz="2000" b="1" i="1" dirty="0" smtClean="0">
                <a:solidFill>
                  <a:srgbClr val="003300"/>
                </a:solidFill>
              </a:rPr>
              <a:t>И горят снежинки</a:t>
            </a:r>
          </a:p>
          <a:p>
            <a:pPr algn="ctr"/>
            <a:r>
              <a:rPr lang="ru-RU" sz="2000" b="1" i="1" dirty="0" smtClean="0">
                <a:solidFill>
                  <a:srgbClr val="003300"/>
                </a:solidFill>
              </a:rPr>
              <a:t>В золотом огне. </a:t>
            </a:r>
          </a:p>
          <a:p>
            <a:pPr algn="ctr"/>
            <a:r>
              <a:rPr lang="ru-RU" sz="2000" b="1" i="1" dirty="0" smtClean="0">
                <a:solidFill>
                  <a:srgbClr val="003300"/>
                </a:solidFill>
              </a:rPr>
              <a:t>А заря лениво</a:t>
            </a:r>
          </a:p>
          <a:p>
            <a:pPr algn="ctr"/>
            <a:r>
              <a:rPr lang="ru-RU" sz="2000" b="1" i="1" dirty="0" smtClean="0">
                <a:solidFill>
                  <a:srgbClr val="003300"/>
                </a:solidFill>
              </a:rPr>
              <a:t>Обходя кругом, </a:t>
            </a:r>
          </a:p>
          <a:p>
            <a:pPr algn="ctr"/>
            <a:r>
              <a:rPr lang="ru-RU" sz="2000" b="1" i="1" dirty="0" smtClean="0">
                <a:solidFill>
                  <a:srgbClr val="003300"/>
                </a:solidFill>
              </a:rPr>
              <a:t>Обсыпает ветки</a:t>
            </a:r>
          </a:p>
          <a:p>
            <a:pPr algn="ctr"/>
            <a:r>
              <a:rPr lang="ru-RU" sz="2000" b="1" i="1" dirty="0" smtClean="0">
                <a:solidFill>
                  <a:srgbClr val="003300"/>
                </a:solidFill>
              </a:rPr>
              <a:t>Новым серебром. </a:t>
            </a:r>
            <a:endParaRPr lang="ru-RU" sz="2000" b="1" i="1" dirty="0">
              <a:solidFill>
                <a:srgbClr val="003300"/>
              </a:solidFill>
            </a:endParaRPr>
          </a:p>
        </p:txBody>
      </p:sp>
      <p:pic>
        <p:nvPicPr>
          <p:cNvPr id="9218" name="Picture 2" descr="C:\Documents and Settings\Алекс\Рабочий стол\karta\esen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951" y="3217681"/>
            <a:ext cx="2430097" cy="330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72" y="0"/>
            <a:ext cx="2135923" cy="16099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858" y="191662"/>
            <a:ext cx="6340475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965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1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788" y="-13645"/>
            <a:ext cx="9286875" cy="695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570154"/>
            <a:ext cx="89999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/>
            <a:r>
              <a:rPr lang="ru-RU" sz="2000" b="1" i="1" dirty="0" smtClean="0">
                <a:solidFill>
                  <a:srgbClr val="003300"/>
                </a:solidFill>
              </a:rPr>
              <a:t>Русская матрешка, наверное, самый популярный национальный сувенир. </a:t>
            </a:r>
          </a:p>
          <a:p>
            <a:pPr indent="355600"/>
            <a:r>
              <a:rPr lang="ru-RU" sz="2000" b="1" i="1" dirty="0" smtClean="0">
                <a:solidFill>
                  <a:srgbClr val="003300"/>
                </a:solidFill>
              </a:rPr>
              <a:t>Игрушка получила свое название от простонародного имени Матрена, в детстве – Матрешка. Почему простонародного? Да потому, что первые эти куклы изображали простых деревенских девушек в ярких расписных сарафанах и платочках. </a:t>
            </a:r>
          </a:p>
          <a:p>
            <a:pPr indent="355600"/>
            <a:r>
              <a:rPr lang="ru-RU" sz="2000" b="1" i="1" dirty="0" smtClean="0">
                <a:solidFill>
                  <a:srgbClr val="003300"/>
                </a:solidFill>
              </a:rPr>
              <a:t>Выточенная из липы на токарном станке, матрешка – сложное изделие. При росписи (расписывают гуашью прямо по дереву) нужно добиться, чтобы совпадали руки, и узоры на фартуке, и тесемки. У матрешки на одежке много цветов. </a:t>
            </a:r>
          </a:p>
          <a:p>
            <a:pPr indent="355600"/>
            <a:r>
              <a:rPr lang="ru-RU" sz="2000" b="1" i="1" dirty="0" smtClean="0">
                <a:solidFill>
                  <a:srgbClr val="003300"/>
                </a:solidFill>
              </a:rPr>
              <a:t>Русские матрешки пользуются большой известностью за границей. Это один из самых популярных русских сувениров. И сейчас уже как-то трудно представить Россию без этой деревянной куклы.</a:t>
            </a:r>
            <a:endParaRPr lang="ru-RU" b="1" i="1" dirty="0">
              <a:solidFill>
                <a:srgbClr val="0033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332656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МАТРЕШКА</a:t>
            </a:r>
            <a:endParaRPr lang="ru-RU" sz="4800" b="1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C00000"/>
              </a:solidFill>
              <a:effectLst>
                <a:outerShdw blurRad="50800" dist="50800" dir="5400000" algn="ctr" rotWithShape="0">
                  <a:schemeClr val="accent3">
                    <a:lumMod val="75000"/>
                  </a:scheme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Алекс\Рабочий стол\karta\00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6012" y="-41232"/>
            <a:ext cx="2259178" cy="1694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Documents and Settings\Алекс\Рабочий стол\karta\73807642_44599467_Matreshka_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063972"/>
            <a:ext cx="2880320" cy="1794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801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6875" cy="695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5217" y="1628800"/>
            <a:ext cx="53285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3050"/>
            <a:r>
              <a:rPr lang="ru-RU" sz="2000" b="1" i="1" dirty="0" smtClean="0">
                <a:solidFill>
                  <a:srgbClr val="003300"/>
                </a:solidFill>
              </a:rPr>
              <a:t>Медведь – еще один неофициальный символ России. это один из самых крупных</a:t>
            </a:r>
          </a:p>
          <a:p>
            <a:r>
              <a:rPr lang="ru-RU" sz="2000" b="1" i="1" dirty="0" smtClean="0">
                <a:solidFill>
                  <a:srgbClr val="003300"/>
                </a:solidFill>
              </a:rPr>
              <a:t>хищников планеты. Он не просто силен, а могуч, коварен и лют. При кажущейся</a:t>
            </a:r>
          </a:p>
          <a:p>
            <a:r>
              <a:rPr lang="ru-RU" sz="2000" b="1" i="1" dirty="0" smtClean="0">
                <a:solidFill>
                  <a:srgbClr val="003300"/>
                </a:solidFill>
              </a:rPr>
              <a:t>нескладности и неповоротливости может быть исключительно стремительным и ловким. Медведь – это символ добродушия и ярости, богатырской силы. Русских</a:t>
            </a:r>
          </a:p>
          <a:p>
            <a:r>
              <a:rPr lang="ru-RU" sz="2000" b="1" i="1" dirty="0" smtClean="0">
                <a:solidFill>
                  <a:srgbClr val="003300"/>
                </a:solidFill>
              </a:rPr>
              <a:t>сравнивают с медведями, с одной стороны, в их нерасторопности и незлобивости, с</a:t>
            </a:r>
          </a:p>
          <a:p>
            <a:r>
              <a:rPr lang="ru-RU" sz="2000" b="1" i="1" dirty="0" smtClean="0">
                <a:solidFill>
                  <a:srgbClr val="003300"/>
                </a:solidFill>
              </a:rPr>
              <a:t>другой – в их умении постоять за себя. Недаром именно медведя выбрали символом</a:t>
            </a:r>
          </a:p>
          <a:p>
            <a:r>
              <a:rPr lang="ru-RU" sz="2000" b="1" i="1" dirty="0" smtClean="0">
                <a:solidFill>
                  <a:srgbClr val="003300"/>
                </a:solidFill>
              </a:rPr>
              <a:t>Олимпиады, проходившей в Москве в 1980 году.</a:t>
            </a:r>
            <a:endParaRPr lang="ru-RU" sz="2000" b="1" i="1" dirty="0">
              <a:solidFill>
                <a:srgbClr val="003300"/>
              </a:solidFill>
            </a:endParaRPr>
          </a:p>
        </p:txBody>
      </p:sp>
      <p:pic>
        <p:nvPicPr>
          <p:cNvPr id="11266" name="Picture 2" descr="C:\Documents and Settings\Алекс\Рабочий стол\karta\28338_ORIGINAL_1269933233.jp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2304" cy="1628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Documents and Settings\Алекс\Рабочий стол\karta\0_32e68_9b916d5f_X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715" y="1772816"/>
            <a:ext cx="3521968" cy="2324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Documents and Settings\Алекс\Рабочий стол\karta\922b24e61e5ee7c7e959a26891528e6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699" y="4225905"/>
            <a:ext cx="1702703" cy="263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Documents and Settings\Алекс\Рабочий стол\karta\1279273129_ria-487264-original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"/>
          <a:stretch/>
        </p:blipFill>
        <p:spPr bwMode="auto">
          <a:xfrm>
            <a:off x="5500058" y="4278286"/>
            <a:ext cx="1874641" cy="252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60579" y="332656"/>
            <a:ext cx="50677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МЕДВЕДЬ</a:t>
            </a:r>
            <a:endParaRPr lang="ru-RU" sz="4800" b="1" dirty="0">
              <a:solidFill>
                <a:srgbClr val="C00000"/>
              </a:solidFill>
              <a:effectLst>
                <a:outerShdw blurRad="50800" dist="50800" dir="5400000" algn="ctr" rotWithShape="0">
                  <a:schemeClr val="accent3">
                    <a:lumMod val="75000"/>
                  </a:scheme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74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00"/>
                            </p:stCondLst>
                            <p:childTnLst>
                              <p:par>
                                <p:cTn id="1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200"/>
                            </p:stCondLst>
                            <p:childTnLst>
                              <p:par>
                                <p:cTn id="1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200"/>
                            </p:stCondLst>
                            <p:childTnLst>
                              <p:par>
                                <p:cTn id="2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6875" cy="695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0379" y="1628800"/>
            <a:ext cx="90364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/>
            <a:r>
              <a:rPr lang="ru-RU" sz="2000" b="1" i="1" dirty="0" smtClean="0">
                <a:solidFill>
                  <a:srgbClr val="003300"/>
                </a:solidFill>
              </a:rPr>
              <a:t>Тройка – русская традиционная упряжка, соединяющая коней с санями, тележкой или крытым фургоном. Это общепризнанный оживленный, веселый и самый быстрый способ передвижения, вызывающий эмоции, наиболее точно характеризующие русский дух. Ведь всем известна фраза Н.В. Гоголя: «Какой же русский не любит быстрой езды?».</a:t>
            </a:r>
          </a:p>
          <a:p>
            <a:pPr indent="355600"/>
            <a:r>
              <a:rPr lang="ru-RU" sz="2000" b="1" i="1" dirty="0" smtClean="0">
                <a:solidFill>
                  <a:srgbClr val="003300"/>
                </a:solidFill>
              </a:rPr>
              <a:t>Тройка превратилась в достойный символ России, олицетворяющий русскую удалую и загадочную душу. Тройка - символ русского народа и его культуры с ее безудержной удалью и пронзительной лиричностью.</a:t>
            </a:r>
            <a:endParaRPr lang="ru-RU" sz="2000" b="1" i="1" dirty="0">
              <a:solidFill>
                <a:srgbClr val="003300"/>
              </a:solidFill>
            </a:endParaRPr>
          </a:p>
        </p:txBody>
      </p:sp>
      <p:pic>
        <p:nvPicPr>
          <p:cNvPr id="12290" name="Picture 2" descr="C:\Documents and Settings\Алекс\Рабочий стол\karta\0_21d0e_abf1f388_X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8" y="0"/>
            <a:ext cx="1979712" cy="14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Documents and Settings\Алекс\Рабочий стол\karta\95611981_large_tr_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"/>
          <a:stretch/>
        </p:blipFill>
        <p:spPr bwMode="auto">
          <a:xfrm>
            <a:off x="250379" y="4153651"/>
            <a:ext cx="4509397" cy="2704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Documents and Settings\Алекс\Рабочий стол\karta\96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174120"/>
            <a:ext cx="4211960" cy="2720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15816" y="332656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ТРОЙКА</a:t>
            </a:r>
            <a:endParaRPr lang="ru-RU" sz="4800" b="1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C00000"/>
              </a:solidFill>
              <a:effectLst>
                <a:outerShdw blurRad="50800" dist="50800" dir="5400000" algn="ctr" rotWithShape="0">
                  <a:schemeClr val="accent3">
                    <a:lumMod val="75000"/>
                  </a:scheme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076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1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1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3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3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37"/>
            <a:ext cx="9286875" cy="695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628800"/>
            <a:ext cx="69127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/>
            <a:r>
              <a:rPr lang="ru-RU" sz="2000" b="1" i="1" dirty="0" smtClean="0">
                <a:solidFill>
                  <a:srgbClr val="003300"/>
                </a:solidFill>
              </a:rPr>
              <a:t>Когда слышишь о традиционном русском чаепитии, невольно представляешь картину Б.М. </a:t>
            </a:r>
            <a:r>
              <a:rPr lang="ru-RU" sz="2000" b="1" i="1" dirty="0" err="1" smtClean="0">
                <a:solidFill>
                  <a:srgbClr val="003300"/>
                </a:solidFill>
              </a:rPr>
              <a:t>Кустодиева</a:t>
            </a:r>
            <a:r>
              <a:rPr lang="ru-RU" sz="2000" b="1" i="1" dirty="0" smtClean="0">
                <a:solidFill>
                  <a:srgbClr val="003300"/>
                </a:solidFill>
              </a:rPr>
              <a:t> «Купчиха за чаем»: бублики, сдобные калачи, варенье в вазочках и, конечно, украшение стола – пузатый медный самовар, именно медный, потому что первые самовары делали из этого металла, обладающего исключительной теплопроводностью. Представьте себе снежную холодную русскую зиму и вы поймете, почему так прижился самовар в нашей стране. Горячий чай помогает согреться. Кроме того, самовар, долго сохраняя жар, еще и обогревал помещение. </a:t>
            </a:r>
          </a:p>
          <a:p>
            <a:pPr indent="355600"/>
            <a:r>
              <a:rPr lang="ru-RU" sz="2000" b="1" i="1" dirty="0" smtClean="0">
                <a:solidFill>
                  <a:srgbClr val="003300"/>
                </a:solidFill>
              </a:rPr>
              <a:t>Русское слово «самовар» буквально означает «сам варит». Самовар несет в себе как практическую функцию, так и эмоциональную: он является символом единения людей, собирающихся за чаем, и создает правильную атмосферу для дружеской беседы.</a:t>
            </a:r>
            <a:endParaRPr lang="ru-RU" b="1" i="1" dirty="0">
              <a:solidFill>
                <a:srgbClr val="003300"/>
              </a:solidFill>
            </a:endParaRPr>
          </a:p>
        </p:txBody>
      </p:sp>
      <p:pic>
        <p:nvPicPr>
          <p:cNvPr id="13314" name="Picture 2" descr="C:\Documents and Settings\Алекс\Рабочий стол\karta\72c46097dad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492896"/>
            <a:ext cx="2094004" cy="361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Documents and Settings\Алекс\Рабочий стол\karta\97397722_KustodievKupchikhazachae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022" y="-31737"/>
            <a:ext cx="1762084" cy="1751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11760" y="404664"/>
            <a:ext cx="53285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САМОВАР</a:t>
            </a:r>
            <a:endParaRPr lang="ru-RU" sz="4400" b="1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C00000"/>
              </a:solidFill>
              <a:effectLst>
                <a:outerShdw blurRad="50800" dist="50800" dir="5400000" algn="ctr" rotWithShape="0">
                  <a:schemeClr val="accent3">
                    <a:lumMod val="75000"/>
                  </a:scheme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32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1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1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1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Алекс\Рабочий стол\karta\447516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3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71800" y="980728"/>
            <a:ext cx="564566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/>
            <a:r>
              <a:rPr lang="ru-RU" sz="2200" b="1" i="1" dirty="0" smtClean="0">
                <a:solidFill>
                  <a:srgbClr val="000099"/>
                </a:solidFill>
              </a:rPr>
              <a:t>Каждый человек, живущий на нашей планете, испытывает чувство гордости за свою Родину, свой народ и страну, свою землю и её историю. А олицетворяют родную землю её символы.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50624" y="2765832"/>
            <a:ext cx="714976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/>
            <a:r>
              <a:rPr lang="ru-RU" sz="2200" b="1" i="1" dirty="0">
                <a:solidFill>
                  <a:srgbClr val="000099"/>
                </a:solidFill>
              </a:rPr>
              <a:t>Символами называют предметы, изображения или слова, которые имеют для человека или целого народа очень важное значение. </a:t>
            </a:r>
          </a:p>
          <a:p>
            <a:pPr indent="357188"/>
            <a:r>
              <a:rPr lang="ru-RU" sz="2200" b="1" i="1" dirty="0">
                <a:solidFill>
                  <a:srgbClr val="000099"/>
                </a:solidFill>
              </a:rPr>
              <a:t>У нашей страны, как и у всякого уважающего себя государства, есть свои собственные государственные символы. </a:t>
            </a:r>
          </a:p>
          <a:p>
            <a:pPr indent="357188"/>
            <a:r>
              <a:rPr lang="ru-RU" sz="2200" b="1" i="1" dirty="0">
                <a:solidFill>
                  <a:srgbClr val="000099"/>
                </a:solidFill>
              </a:rPr>
              <a:t>Это Государственный флаг, Государственный герб и Государственный гимн.</a:t>
            </a:r>
          </a:p>
        </p:txBody>
      </p:sp>
    </p:spTree>
    <p:extLst>
      <p:ext uri="{BB962C8B-B14F-4D97-AF65-F5344CB8AC3E}">
        <p14:creationId xmlns:p14="http://schemas.microsoft.com/office/powerpoint/2010/main" val="127267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Documents and Settings\Алекс\Рабочий стол\karta\0a0879621e96d053d7abc8e6065fbb8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"/>
            <a:ext cx="8964488" cy="6856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Documents and Settings\Алекс\Рабочий стол\karta\17874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"/>
            <a:ext cx="8919771" cy="6856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C:\Documents and Settings\Алекс\Рабочий стол\karta\citysmile.org_w5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66" y="14001"/>
            <a:ext cx="9151965" cy="6837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andreyanova\Pictures\4e3c3f96594a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626" y="1"/>
            <a:ext cx="91796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2358" y="-137279"/>
            <a:ext cx="8919771" cy="714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</a:t>
            </a:r>
          </a:p>
          <a:p>
            <a:endParaRPr lang="ru-RU" dirty="0"/>
          </a:p>
          <a:p>
            <a:pPr algn="ctr"/>
            <a:r>
              <a:rPr lang="ru-RU" sz="2200" b="1" i="1" dirty="0">
                <a:effectLst>
                  <a:glow rad="228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Берегите Россию, нет России другой.</a:t>
            </a:r>
          </a:p>
          <a:p>
            <a:pPr algn="ctr"/>
            <a:r>
              <a:rPr lang="ru-RU" sz="2200" b="1" i="1" dirty="0">
                <a:effectLst>
                  <a:glow rad="228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Берегите её тишину и покой.</a:t>
            </a:r>
          </a:p>
          <a:p>
            <a:pPr algn="ctr"/>
            <a:r>
              <a:rPr lang="ru-RU" sz="2200" b="1" i="1" dirty="0">
                <a:effectLst>
                  <a:glow rad="228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небо и солнце, этот хлеб на столе,</a:t>
            </a:r>
          </a:p>
          <a:p>
            <a:pPr algn="ctr"/>
            <a:r>
              <a:rPr lang="ru-RU" sz="2200" b="1" i="1" dirty="0">
                <a:effectLst>
                  <a:glow rad="228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родное оконце в позабытом селе.</a:t>
            </a:r>
          </a:p>
          <a:p>
            <a:pPr algn="ctr"/>
            <a:endParaRPr lang="ru-RU" sz="1100" b="1" i="1" dirty="0">
              <a:effectLst>
                <a:glow rad="228600">
                  <a:srgbClr val="FFFF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 i="1" dirty="0">
                <a:effectLst>
                  <a:glow rad="228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Берегите Россию, чтоб  сильнее была,</a:t>
            </a:r>
          </a:p>
          <a:p>
            <a:pPr algn="ctr"/>
            <a:r>
              <a:rPr lang="ru-RU" sz="2200" b="1" i="1" dirty="0">
                <a:effectLst>
                  <a:glow rad="228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нас от беды в трудный час сберегла.</a:t>
            </a:r>
          </a:p>
          <a:p>
            <a:pPr algn="ctr"/>
            <a:r>
              <a:rPr lang="ru-RU" sz="2200" b="1" i="1" dirty="0">
                <a:effectLst>
                  <a:glow rad="228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(Всё ей ведомо, зримо)</a:t>
            </a:r>
          </a:p>
          <a:p>
            <a:pPr algn="ctr"/>
            <a:r>
              <a:rPr lang="ru-RU" sz="2200" b="1" i="1" dirty="0">
                <a:effectLst>
                  <a:glow rad="228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Всё ей милой под силу – так крепка её стать,</a:t>
            </a:r>
          </a:p>
          <a:p>
            <a:pPr algn="ctr"/>
            <a:r>
              <a:rPr lang="ru-RU" sz="2200" b="1" i="1" dirty="0">
                <a:effectLst>
                  <a:glow rad="228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Руку каждому тянет, чтоб с колен всех поднять.</a:t>
            </a:r>
          </a:p>
          <a:p>
            <a:pPr algn="ctr"/>
            <a:endParaRPr lang="ru-RU" sz="800" b="1" i="1" dirty="0">
              <a:effectLst>
                <a:glow rad="228600">
                  <a:srgbClr val="FFFF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 i="1" dirty="0">
                <a:effectLst>
                  <a:glow rad="228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Берегите Россию, без неё как нам жить?</a:t>
            </a:r>
          </a:p>
          <a:p>
            <a:pPr algn="ctr"/>
            <a:r>
              <a:rPr lang="ru-RU" sz="2200" b="1" i="1" dirty="0">
                <a:effectLst>
                  <a:glow rad="228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Берегите её, вековечной чтоб быть.</a:t>
            </a:r>
          </a:p>
          <a:p>
            <a:pPr algn="ctr"/>
            <a:r>
              <a:rPr lang="ru-RU" sz="2200" b="1" i="1" dirty="0">
                <a:effectLst>
                  <a:glow rad="228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Станем мы её силой, её гордой судьбой.</a:t>
            </a:r>
          </a:p>
          <a:p>
            <a:pPr algn="ctr"/>
            <a:r>
              <a:rPr lang="ru-RU" sz="2200" b="1" i="1" dirty="0">
                <a:effectLst>
                  <a:glow rad="228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Берегите Россию – нет России другой.</a:t>
            </a:r>
          </a:p>
          <a:p>
            <a:pPr algn="ctr"/>
            <a:endParaRPr lang="ru-RU" sz="700" b="1" i="1" dirty="0">
              <a:effectLst>
                <a:glow rad="228600">
                  <a:srgbClr val="FFFF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 i="1" dirty="0">
                <a:effectLst>
                  <a:glow rad="228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Берегите Россию – нашу Родину-Мать.</a:t>
            </a:r>
          </a:p>
          <a:p>
            <a:pPr algn="ctr"/>
            <a:r>
              <a:rPr lang="ru-RU" sz="2200" b="1" i="1" dirty="0">
                <a:effectLst>
                  <a:glow rad="228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Возрождайте Её</a:t>
            </a:r>
          </a:p>
          <a:p>
            <a:pPr algn="ctr"/>
            <a:r>
              <a:rPr lang="ru-RU" sz="2200" b="1" i="1" dirty="0" smtClean="0">
                <a:effectLst>
                  <a:glow rad="228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i="1" dirty="0">
                <a:effectLst>
                  <a:glow rad="228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Небесами даровано Ей в веках процветать!</a:t>
            </a:r>
          </a:p>
          <a:p>
            <a:pPr algn="ctr"/>
            <a:endParaRPr lang="ru-RU" sz="800" b="1" i="1" dirty="0">
              <a:effectLst>
                <a:glow rad="228600">
                  <a:srgbClr val="FFFF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 i="1" dirty="0">
                <a:effectLst>
                  <a:glow rad="228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Берегите Мать-Землю, у нас нет ведь </a:t>
            </a:r>
            <a:r>
              <a:rPr lang="ru-RU" sz="2200" b="1" i="1" dirty="0" smtClean="0">
                <a:effectLst>
                  <a:glow rad="228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другой!</a:t>
            </a:r>
            <a:endParaRPr lang="ru-RU" sz="2200" b="1" i="1" dirty="0">
              <a:effectLst>
                <a:glow rad="228600">
                  <a:srgbClr val="FFFF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089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2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2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1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1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1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3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2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5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1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1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1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600"/>
                            </p:stCondLst>
                            <p:childTnLst>
                              <p:par>
                                <p:cTn id="31" presetID="10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2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8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1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1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1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ndreyanova\Pictures\11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" y="0"/>
            <a:ext cx="91454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659011"/>
            <a:ext cx="842493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i="1" dirty="0" smtClean="0">
                <a:solidFill>
                  <a:srgbClr val="FFFF00"/>
                </a:solidFill>
              </a:rPr>
              <a:t>Отдавая почести символам государства, мы тем самым проявляем любовь и уважение к своей Родине, гордость за принадлежность к гражданам России.</a:t>
            </a:r>
          </a:p>
          <a:p>
            <a:pPr algn="ctr"/>
            <a:r>
              <a:rPr lang="ru-RU" altLang="ru-RU" sz="2400" b="1" i="1" dirty="0" smtClean="0">
                <a:solidFill>
                  <a:srgbClr val="FFFF00"/>
                </a:solidFill>
              </a:rPr>
              <a:t>Государственную символику нашей страны нужно знать, любить и гордиться так же как и нашей Родиной – большой и малой.</a:t>
            </a:r>
            <a:endParaRPr lang="ru-RU" altLang="ru-RU" sz="2400" b="1" i="1" dirty="0">
              <a:solidFill>
                <a:srgbClr val="FFFF00"/>
              </a:solidFill>
            </a:endParaRPr>
          </a:p>
          <a:p>
            <a:pPr algn="ctr"/>
            <a:endParaRPr lang="ru-RU" altLang="ru-RU" sz="2400" b="1" i="1" dirty="0" smtClean="0">
              <a:solidFill>
                <a:srgbClr val="FFFF00"/>
              </a:solidFill>
            </a:endParaRPr>
          </a:p>
          <a:p>
            <a:pPr algn="ctr"/>
            <a:endParaRPr lang="ru-RU" altLang="ru-RU" sz="2400" b="1" i="1" dirty="0">
              <a:solidFill>
                <a:srgbClr val="FFFF00"/>
              </a:solidFill>
            </a:endParaRPr>
          </a:p>
          <a:p>
            <a:pPr algn="ctr"/>
            <a:endParaRPr lang="ru-RU" altLang="ru-RU" sz="2400" b="1" i="1" dirty="0" smtClean="0">
              <a:solidFill>
                <a:srgbClr val="FFFF00"/>
              </a:solidFill>
            </a:endParaRPr>
          </a:p>
          <a:p>
            <a:pPr algn="ctr"/>
            <a:endParaRPr lang="ru-RU" altLang="ru-RU" sz="2400" b="1" i="1" dirty="0">
              <a:solidFill>
                <a:srgbClr val="FFFF00"/>
              </a:solidFill>
            </a:endParaRPr>
          </a:p>
          <a:p>
            <a:pPr algn="ctr"/>
            <a:endParaRPr lang="ru-RU" altLang="ru-RU" sz="2400" b="1" i="1" dirty="0" smtClean="0">
              <a:solidFill>
                <a:srgbClr val="FFFF00"/>
              </a:solidFill>
            </a:endParaRPr>
          </a:p>
          <a:p>
            <a:pPr algn="ctr"/>
            <a:endParaRPr lang="ru-RU" altLang="ru-RU" sz="2400" b="1" i="1" dirty="0">
              <a:solidFill>
                <a:srgbClr val="FFFF00"/>
              </a:solidFill>
            </a:endParaRPr>
          </a:p>
          <a:p>
            <a:pPr algn="ctr"/>
            <a:endParaRPr lang="ru-RU" altLang="ru-RU" sz="2400" b="1" i="1" dirty="0" smtClean="0">
              <a:solidFill>
                <a:srgbClr val="FFFF00"/>
              </a:solidFill>
            </a:endParaRPr>
          </a:p>
          <a:p>
            <a:pPr algn="ctr"/>
            <a:endParaRPr lang="ru-RU" altLang="ru-RU" sz="2400" b="1" i="1" dirty="0">
              <a:solidFill>
                <a:srgbClr val="FFFF00"/>
              </a:solidFill>
            </a:endParaRPr>
          </a:p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72" y="5517435"/>
            <a:ext cx="8407400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4468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2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132856"/>
            <a:ext cx="57423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FFFF00"/>
                </a:solidFill>
              </a:rPr>
              <a:t>http://www.gosdetstvo.com/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FFFF00"/>
                </a:solidFill>
              </a:rPr>
              <a:t>http://www.myshared.ru/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FFFF00"/>
                </a:solidFill>
              </a:rPr>
              <a:t>http://cbsctepnoe.ucoz.ru/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FFFF00"/>
                </a:solidFill>
              </a:rPr>
              <a:t>http://privetvse.narod.ru</a:t>
            </a:r>
            <a:r>
              <a:rPr lang="en-US" sz="2800" dirty="0" smtClean="0">
                <a:solidFill>
                  <a:srgbClr val="FFFF00"/>
                </a:solidFill>
              </a:rPr>
              <a:t>/</a:t>
            </a:r>
            <a:endParaRPr lang="ru-RU" sz="2800" dirty="0" smtClean="0">
              <a:solidFill>
                <a:srgbClr val="FFFF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FFFF00"/>
                </a:solidFill>
              </a:rPr>
              <a:t>http://www.ru.spinform.ru</a:t>
            </a:r>
            <a:r>
              <a:rPr lang="en-US" sz="2800" dirty="0" smtClean="0">
                <a:solidFill>
                  <a:srgbClr val="FFFF00"/>
                </a:solidFill>
              </a:rPr>
              <a:t>/</a:t>
            </a:r>
            <a:endParaRPr lang="ru-RU" sz="2800" dirty="0" smtClean="0">
              <a:solidFill>
                <a:srgbClr val="FFFF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FFFF00"/>
                </a:solidFill>
              </a:rPr>
              <a:t>http://www.stihi.ru</a:t>
            </a:r>
            <a:r>
              <a:rPr lang="en-US" sz="2800" dirty="0" smtClean="0">
                <a:solidFill>
                  <a:srgbClr val="FFFF00"/>
                </a:solidFill>
              </a:rPr>
              <a:t>/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764704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Информационные источники: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0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Государственный гимн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628800"/>
            <a:ext cx="82809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/>
            <a:r>
              <a:rPr lang="ru-RU" sz="2200" b="1" i="1" dirty="0" smtClean="0">
                <a:solidFill>
                  <a:schemeClr val="bg1"/>
                </a:solidFill>
                <a:cs typeface="Times New Roman" pitchFamily="18" charset="0"/>
              </a:rPr>
              <a:t>Государственный гимн — это торжественная хвалебная песня, посвящённая Родине. Гимн — точно такой же символ государства, как герб или флаг, но в отличие от герба и флага гимн можно не только увидеть, его можно ещё и услышать или спеть самому. Текст гимна отражает чувства патриотизма, уважения к истории страны, ее государственному строю. При официальном исполнении Государственного гимна Российской Федерации присутствующие выслушивают его стоя, мужчины – без головных уборов. </a:t>
            </a:r>
          </a:p>
          <a:p>
            <a:pPr indent="357188"/>
            <a:r>
              <a:rPr lang="ru-RU" sz="2200" b="1" i="1" dirty="0" smtClean="0">
                <a:solidFill>
                  <a:schemeClr val="bg1"/>
                </a:solidFill>
                <a:cs typeface="Times New Roman" pitchFamily="18" charset="0"/>
              </a:rPr>
              <a:t>Государственный гимн России исполняется во время важных государственных событий.</a:t>
            </a:r>
            <a:endParaRPr lang="ru-RU" sz="2200" b="1" i="1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22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18" y="9941"/>
            <a:ext cx="8705850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2862640" cy="3413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72681" y="1004400"/>
            <a:ext cx="3758596" cy="589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i="1" dirty="0" smtClean="0">
                <a:solidFill>
                  <a:schemeClr val="bg1"/>
                </a:solidFill>
              </a:rPr>
              <a:t>Россия — священная наша держава,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Россия — любимая наша страна.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Могучая воля, великая слава —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Твоё достоянье на все времена!</a:t>
            </a:r>
          </a:p>
          <a:p>
            <a:endParaRPr lang="ru-RU" sz="1300" b="1" i="1" dirty="0" smtClean="0">
              <a:solidFill>
                <a:schemeClr val="bg1"/>
              </a:solidFill>
            </a:endParaRP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Славься, Отечество наше свободное,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Братских народов союз вековой,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Предками данная мудрость народная!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Славься, страна! Мы гордимся тобой!</a:t>
            </a:r>
          </a:p>
          <a:p>
            <a:endParaRPr lang="ru-RU" sz="1300" b="1" i="1" dirty="0" smtClean="0">
              <a:solidFill>
                <a:schemeClr val="bg1"/>
              </a:solidFill>
            </a:endParaRP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От южных морей до полярного края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Раскинулись наши леса и поля.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Одна ты на свете! Одна ты такая —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Хранимая Богом родная земля!</a:t>
            </a:r>
          </a:p>
          <a:p>
            <a:endParaRPr lang="ru-RU" sz="1300" b="1" i="1" dirty="0" smtClean="0">
              <a:solidFill>
                <a:schemeClr val="bg1"/>
              </a:solidFill>
            </a:endParaRP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Славься, Отечество наше свободное,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Братских народов союз вековой,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Предками данная мудрость народная!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Славься, страна! Мы гордимся тобой!</a:t>
            </a:r>
          </a:p>
          <a:p>
            <a:endParaRPr lang="ru-RU" sz="1300" b="1" i="1" dirty="0" smtClean="0">
              <a:solidFill>
                <a:schemeClr val="bg1"/>
              </a:solidFill>
            </a:endParaRP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Широкий простор для мечты и для жизни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Грядущие нам открывают года.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Нам силу даёт наша верность Отчизне.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Так было, так есть и так будет всегда!</a:t>
            </a:r>
          </a:p>
          <a:p>
            <a:endParaRPr lang="ru-RU" sz="1300" b="1" i="1" dirty="0" smtClean="0">
              <a:solidFill>
                <a:schemeClr val="bg1"/>
              </a:solidFill>
            </a:endParaRP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Славься, Отечество наше свободное,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Братских народов союз вековой,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Предками данная мудрость народная!</a:t>
            </a:r>
          </a:p>
          <a:p>
            <a:r>
              <a:rPr lang="ru-RU" sz="1300" b="1" i="1" dirty="0" smtClean="0">
                <a:solidFill>
                  <a:schemeClr val="bg1"/>
                </a:solidFill>
              </a:rPr>
              <a:t>Славься, страна! Мы гордимся тобой</a:t>
            </a:r>
            <a:endParaRPr lang="ru-RU" sz="1300" b="1" i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5800" y="1004400"/>
            <a:ext cx="5526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Сл. </a:t>
            </a:r>
            <a:r>
              <a:rPr lang="ru-RU" b="1" dirty="0" err="1">
                <a:solidFill>
                  <a:schemeClr val="bg1"/>
                </a:solidFill>
              </a:rPr>
              <a:t>С.Михалкова</a:t>
            </a:r>
            <a:r>
              <a:rPr lang="ru-RU" b="1" dirty="0">
                <a:solidFill>
                  <a:schemeClr val="bg1"/>
                </a:solidFill>
              </a:rPr>
              <a:t> Муз. А. Александрова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Утверждён после выборов Президента в 2000 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43938" y="5445224"/>
            <a:ext cx="3684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vi-VN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Сергей Владимирович Михалков </a:t>
            </a:r>
            <a:endParaRPr lang="ru-RU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615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4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4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71965" y="1700808"/>
            <a:ext cx="484165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/>
            <a:r>
              <a:rPr lang="ru-RU" sz="2400" b="1" i="1" dirty="0">
                <a:solidFill>
                  <a:schemeClr val="bg1"/>
                </a:solidFill>
              </a:rPr>
              <a:t>Государственный герб России — это золотой двуглавый орёл, помещённый на красном геральдическом щите; над орлом — три исторические короны Петра I. Две малые — над каждой из голов и одна большая над двумя малыми коронами; в лапах орла — скипетр и держава; на груди орла на красном щите — всадник, поражающий копьём дракона.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0376" y="332656"/>
            <a:ext cx="78832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ГЕРБ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andreyanova\Pictures\de08eaf7c5f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94" y="1916832"/>
            <a:ext cx="3262473" cy="3868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2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13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4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04664"/>
            <a:ext cx="78832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ГЕРБ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340768"/>
            <a:ext cx="63367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/>
            <a:r>
              <a:rPr lang="ru-RU" b="1" dirty="0">
                <a:solidFill>
                  <a:schemeClr val="bg1"/>
                </a:solidFill>
              </a:rPr>
              <a:t>Геральдический щит </a:t>
            </a:r>
            <a:r>
              <a:rPr lang="ru-RU" b="1" i="1" dirty="0">
                <a:solidFill>
                  <a:schemeClr val="bg1"/>
                </a:solidFill>
              </a:rPr>
              <a:t>— это фигура особой формы, на которой по традиции изображают гербы. Щитом эта фигура называется потому, что когда-то каждый рыцарь на своём щите изображал фамильный герб, и постепенно гербы стали делать такими, чтобы их удобно было располагать на щитах. Геральдическим щит называется потому, что геральдика — это наука, которая изучает и создаёт гербы. Другое название геральдики — гербоведение.</a:t>
            </a:r>
          </a:p>
          <a:p>
            <a:pPr indent="355600"/>
            <a:r>
              <a:rPr lang="ru-RU" b="1" dirty="0" smtClean="0">
                <a:solidFill>
                  <a:schemeClr val="bg1"/>
                </a:solidFill>
              </a:rPr>
              <a:t>Скипетр </a:t>
            </a:r>
            <a:r>
              <a:rPr lang="ru-RU" b="1" dirty="0">
                <a:solidFill>
                  <a:schemeClr val="bg1"/>
                </a:solidFill>
              </a:rPr>
              <a:t>и держава </a:t>
            </a:r>
            <a:r>
              <a:rPr lang="ru-RU" b="1" i="1" dirty="0">
                <a:solidFill>
                  <a:schemeClr val="bg1"/>
                </a:solidFill>
              </a:rPr>
              <a:t>— символы российской власти.</a:t>
            </a:r>
          </a:p>
          <a:p>
            <a:pPr indent="355600"/>
            <a:r>
              <a:rPr lang="ru-RU" b="1" dirty="0" smtClean="0">
                <a:solidFill>
                  <a:schemeClr val="bg1"/>
                </a:solidFill>
              </a:rPr>
              <a:t>Скипетр</a:t>
            </a:r>
            <a:r>
              <a:rPr lang="ru-RU" b="1" i="1" dirty="0" smtClean="0">
                <a:solidFill>
                  <a:schemeClr val="bg1"/>
                </a:solidFill>
              </a:rPr>
              <a:t> </a:t>
            </a:r>
            <a:r>
              <a:rPr lang="ru-RU" b="1" i="1" dirty="0">
                <a:solidFill>
                  <a:schemeClr val="bg1"/>
                </a:solidFill>
              </a:rPr>
              <a:t>— это жезл указующий, или трость, или посох. В античной мифологии скипетр был у верховного божества.</a:t>
            </a:r>
          </a:p>
          <a:p>
            <a:pPr indent="355600"/>
            <a:r>
              <a:rPr lang="ru-RU" b="1" dirty="0" smtClean="0">
                <a:solidFill>
                  <a:schemeClr val="bg1"/>
                </a:solidFill>
              </a:rPr>
              <a:t>Держава</a:t>
            </a:r>
            <a:r>
              <a:rPr lang="ru-RU" b="1" i="1" dirty="0" smtClean="0">
                <a:solidFill>
                  <a:schemeClr val="bg1"/>
                </a:solidFill>
              </a:rPr>
              <a:t> </a:t>
            </a:r>
            <a:r>
              <a:rPr lang="ru-RU" b="1" i="1" dirty="0">
                <a:solidFill>
                  <a:schemeClr val="bg1"/>
                </a:solidFill>
              </a:rPr>
              <a:t>— это шар с крестом — символ власти царя над миром. Ранее державу называли «яблоком государевым».</a:t>
            </a:r>
          </a:p>
          <a:p>
            <a:pPr indent="355600"/>
            <a:r>
              <a:rPr lang="ru-RU" b="1" dirty="0" smtClean="0">
                <a:solidFill>
                  <a:schemeClr val="bg1"/>
                </a:solidFill>
              </a:rPr>
              <a:t>Всадник</a:t>
            </a:r>
            <a:r>
              <a:rPr lang="ru-RU" b="1" i="1" dirty="0">
                <a:solidFill>
                  <a:schemeClr val="bg1"/>
                </a:solidFill>
              </a:rPr>
              <a:t>, поражающий копьём дракона на груди у орла — это герб Москвы — Святой Георгий Победоносец.</a:t>
            </a:r>
          </a:p>
        </p:txBody>
      </p:sp>
      <p:pic>
        <p:nvPicPr>
          <p:cNvPr id="2050" name="Picture 2" descr="C:\Users\andreyanova\Pictures\ski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240" y="980729"/>
            <a:ext cx="2263108" cy="316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ndreyanova\Pictures\nb6205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127874"/>
            <a:ext cx="1991442" cy="2605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76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3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332656"/>
            <a:ext cx="80572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</a:t>
            </a:r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ФЛАГ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1201768"/>
            <a:ext cx="52200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/>
            <a:r>
              <a:rPr lang="ru-RU" sz="2400" b="1" i="1" dirty="0">
                <a:solidFill>
                  <a:schemeClr val="bg1"/>
                </a:solidFill>
              </a:rPr>
              <a:t>Государственный флаг России — это один из отличительных знаков (эмблем, символов) государства. Всё важное о государственном флаге — как он должен выглядеть и как его правильно использовать — записано в специальном законе</a:t>
            </a:r>
            <a:r>
              <a:rPr lang="ru-RU" sz="2400" b="1" i="1" dirty="0" smtClean="0">
                <a:solidFill>
                  <a:schemeClr val="bg1"/>
                </a:solidFill>
              </a:rPr>
              <a:t>.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pic>
        <p:nvPicPr>
          <p:cNvPr id="3078" name="Picture 6" descr="C:\Users\andreyanova\Pictures\ru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58" y="1212942"/>
            <a:ext cx="3502140" cy="228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560" y="4005064"/>
            <a:ext cx="78488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bg1"/>
                </a:solidFill>
              </a:rPr>
              <a:t>Российский флаг — это прямоугольный кусок материи, состоящий из трёх горизонтальных, или, по-другому сказать, продольных, цветных полос. Флаги, состоящие из трёх разноцветных полос, называют ещё </a:t>
            </a:r>
            <a:r>
              <a:rPr lang="ru-RU" sz="2400" b="1" i="1" dirty="0" err="1">
                <a:solidFill>
                  <a:schemeClr val="bg1"/>
                </a:solidFill>
              </a:rPr>
              <a:t>триколорами</a:t>
            </a:r>
            <a:r>
              <a:rPr lang="ru-RU" sz="2400" b="1" i="1" dirty="0">
                <a:solidFill>
                  <a:schemeClr val="bg1"/>
                </a:solidFill>
              </a:rPr>
              <a:t>. Российский флаг — это российский </a:t>
            </a:r>
            <a:r>
              <a:rPr lang="ru-RU" sz="2400" b="1" i="1" dirty="0" err="1">
                <a:solidFill>
                  <a:schemeClr val="bg1"/>
                </a:solidFill>
              </a:rPr>
              <a:t>триколор</a:t>
            </a:r>
            <a:r>
              <a:rPr lang="ru-RU" sz="2400" b="1" i="1" dirty="0">
                <a:solidFill>
                  <a:schemeClr val="bg1"/>
                </a:solidFill>
              </a:rPr>
              <a:t>. Отношение ширины флага к его длине — 2:3.</a:t>
            </a:r>
          </a:p>
        </p:txBody>
      </p:sp>
    </p:spTree>
    <p:extLst>
      <p:ext uri="{BB962C8B-B14F-4D97-AF65-F5344CB8AC3E}">
        <p14:creationId xmlns:p14="http://schemas.microsoft.com/office/powerpoint/2010/main" val="421680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"/>
                            </p:stCondLst>
                            <p:childTnLst>
                              <p:par>
                                <p:cTn id="1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800"/>
                            </p:stCondLst>
                            <p:childTnLst>
                              <p:par>
                                <p:cTn id="1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04" y="72166"/>
            <a:ext cx="853440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andreyanova\Pictures\64328085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475656" y="1321529"/>
            <a:ext cx="5688632" cy="289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221088"/>
            <a:ext cx="84249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/>
            <a:r>
              <a:rPr lang="ru-RU" sz="2400" b="1" i="1" dirty="0">
                <a:solidFill>
                  <a:schemeClr val="bg1"/>
                </a:solidFill>
              </a:rPr>
              <a:t>Полосы на флаге принято перечислять сверху вниз, поэтому российский флаг правильно называть «бело-сине-красным</a:t>
            </a:r>
            <a:r>
              <a:rPr lang="ru-RU" sz="2400" b="1" i="1" dirty="0" smtClean="0">
                <a:solidFill>
                  <a:schemeClr val="bg1"/>
                </a:solidFill>
              </a:rPr>
              <a:t>».</a:t>
            </a:r>
          </a:p>
          <a:p>
            <a:pPr indent="355600"/>
            <a:endParaRPr lang="ru-RU" sz="1200" b="1" i="1" dirty="0" smtClean="0">
              <a:solidFill>
                <a:schemeClr val="bg1"/>
              </a:solidFill>
            </a:endParaRPr>
          </a:p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chemeClr val="bg1"/>
                </a:solidFill>
              </a:rPr>
              <a:t>Белый </a:t>
            </a:r>
            <a:r>
              <a:rPr lang="ru-RU" sz="2400" b="1" i="1" dirty="0">
                <a:solidFill>
                  <a:schemeClr val="bg1"/>
                </a:solidFill>
              </a:rPr>
              <a:t>цвет символизирует совершенство и чистоту.</a:t>
            </a:r>
          </a:p>
          <a:p>
            <a:pPr marL="342900" indent="-342900">
              <a:buClr>
                <a:srgbClr val="0000CC"/>
              </a:buClr>
              <a:buSzPct val="150000"/>
              <a:buFont typeface="Calibri" panose="020F0502020204030204" pitchFamily="34" charset="0"/>
              <a:buChar char="•"/>
            </a:pPr>
            <a:r>
              <a:rPr lang="ru-RU" sz="2400" b="1" i="1" dirty="0">
                <a:solidFill>
                  <a:srgbClr val="0000CC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Синий </a:t>
            </a:r>
            <a:r>
              <a:rPr lang="ru-RU" sz="2400" b="1" i="1" dirty="0" smtClean="0">
                <a:solidFill>
                  <a:srgbClr val="0000CC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 - это </a:t>
            </a:r>
            <a:r>
              <a:rPr lang="ru-RU" sz="2400" b="1" i="1" dirty="0">
                <a:solidFill>
                  <a:srgbClr val="0000CC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небо, благородство.</a:t>
            </a:r>
          </a:p>
          <a:p>
            <a:pPr marL="342900" indent="-34290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Красный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цвет - отвага</a:t>
            </a:r>
            <a:r>
              <a:rPr lang="ru-RU" sz="2400" b="1" i="1" dirty="0"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, мужество, героизм.</a:t>
            </a:r>
          </a:p>
        </p:txBody>
      </p:sp>
    </p:spTree>
    <p:extLst>
      <p:ext uri="{BB962C8B-B14F-4D97-AF65-F5344CB8AC3E}">
        <p14:creationId xmlns:p14="http://schemas.microsoft.com/office/powerpoint/2010/main" val="152394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2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3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1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4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1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1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6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1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426863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СТОЛИЦА РОССИИ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96304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ctr"/>
            <a:r>
              <a:rPr lang="ru-RU" sz="2400" b="1" i="1" dirty="0">
                <a:solidFill>
                  <a:schemeClr val="bg1"/>
                </a:solidFill>
              </a:rPr>
              <a:t>Москва — столица Российской Федерации, город федерального значения, административный центр Центрального федерального округа </a:t>
            </a:r>
            <a:r>
              <a:rPr lang="ru-RU" sz="2400" b="1" i="1" dirty="0" smtClean="0">
                <a:solidFill>
                  <a:schemeClr val="bg1"/>
                </a:solidFill>
              </a:rPr>
              <a:t>.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pic>
        <p:nvPicPr>
          <p:cNvPr id="6148" name="Picture 4" descr="C:\Users\andreyanova\Pictures\0ed617a_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"/>
          <a:stretch/>
        </p:blipFill>
        <p:spPr bwMode="auto">
          <a:xfrm>
            <a:off x="1691976" y="2396633"/>
            <a:ext cx="6048375" cy="430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93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100"/>
                            </p:stCondLst>
                            <p:childTnLst>
                              <p:par>
                                <p:cTn id="1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713</TotalTime>
  <Words>1898</Words>
  <Application>Microsoft Office PowerPoint</Application>
  <PresentationFormat>Экран (4:3)</PresentationFormat>
  <Paragraphs>159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Государственный гимн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Аlexey</dc:creator>
  <cp:lastModifiedBy>Admin</cp:lastModifiedBy>
  <cp:revision>50</cp:revision>
  <dcterms:created xsi:type="dcterms:W3CDTF">2013-09-17T14:27:42Z</dcterms:created>
  <dcterms:modified xsi:type="dcterms:W3CDTF">2023-06-12T04:37:02Z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1603597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