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78" r:id="rId2"/>
    <p:sldId id="257" r:id="rId3"/>
    <p:sldId id="258" r:id="rId4"/>
    <p:sldId id="267" r:id="rId5"/>
    <p:sldId id="261" r:id="rId6"/>
    <p:sldId id="280" r:id="rId7"/>
    <p:sldId id="262" r:id="rId8"/>
    <p:sldId id="263" r:id="rId9"/>
    <p:sldId id="264" r:id="rId10"/>
    <p:sldId id="281" r:id="rId11"/>
    <p:sldId id="28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546" autoAdjust="0"/>
  </p:normalViewPr>
  <p:slideViewPr>
    <p:cSldViewPr>
      <p:cViewPr>
        <p:scale>
          <a:sx n="70" d="100"/>
          <a:sy n="70" d="100"/>
        </p:scale>
        <p:origin x="-691" y="5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F8043-BB27-495F-A42F-38ECC5837B7E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085F9-486E-4DBC-9998-23F1BD7E32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15311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kartinkin.net/uploads/posts/2021-01/1610905605_4-p-fon-dlya-prezentatsii-v-vide-raskritoi-kni-6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3" y="460808"/>
            <a:ext cx="9468544" cy="639719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Муниципальное бюджетное общеобразовательное учреждение детский сад №55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04864"/>
            <a:ext cx="6400800" cy="180020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>
                <a:solidFill>
                  <a:srgbClr val="7030A0"/>
                </a:solidFill>
              </a:rPr>
              <a:t>Формирование у детей старшего возраста позиции активного слушателя через использование технологии продуктивного чтения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3933056"/>
            <a:ext cx="3096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рамках Школы совершенствования педагогического мастерства воспитателей </a:t>
            </a:r>
            <a:r>
              <a:rPr lang="ru-RU" dirty="0" smtClean="0"/>
              <a:t>выполнила воспитатель МБДОУ детского сада №55 </a:t>
            </a:r>
            <a:r>
              <a:rPr lang="ru-RU" dirty="0" err="1" smtClean="0"/>
              <a:t>Пятницкова</a:t>
            </a:r>
            <a:r>
              <a:rPr lang="ru-RU" dirty="0" smtClean="0"/>
              <a:t> Васса Александровна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0" y="5805265"/>
            <a:ext cx="2448272" cy="1052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Г. Новочеркасск</a:t>
            </a:r>
          </a:p>
          <a:p>
            <a:r>
              <a:rPr lang="ru-RU" sz="2400" dirty="0" smtClean="0"/>
              <a:t>Март 2023 год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75199201_top-fon-com-p-nedelya-detskoi-knigi-fon-dlya-prezentatsi-8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20588" y="2037736"/>
            <a:ext cx="6767736" cy="37668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2413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III этап. </a:t>
            </a:r>
            <a:r>
              <a:rPr lang="ru-RU" sz="2800" b="1" dirty="0" smtClean="0">
                <a:solidFill>
                  <a:srgbClr val="0070C0"/>
                </a:solidFill>
              </a:rPr>
              <a:t>Работа с текстом после чтения</a:t>
            </a: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dirty="0" smtClean="0"/>
              <a:t> Цель – корректировка читательской интерпретации в соответствии с авторским смыслом.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556792"/>
            <a:ext cx="201622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1.</a:t>
            </a:r>
            <a:r>
              <a:rPr lang="ru-RU" sz="2000" dirty="0" smtClean="0"/>
              <a:t>Педагог ставит вопрос к тексту в целом. Далее следуют ответы детей на этот вопрос и беседа.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00B050"/>
                </a:solidFill>
              </a:rPr>
              <a:t>2</a:t>
            </a:r>
            <a:r>
              <a:rPr lang="ru-RU" sz="2000" dirty="0" smtClean="0"/>
              <a:t>. Рассказ взрослого о писателе и беседа с детьми о его личности (для старших дошкольников) 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84168" y="1412776"/>
            <a:ext cx="280831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3. </a:t>
            </a:r>
            <a:r>
              <a:rPr lang="ru-RU" sz="2000" dirty="0" smtClean="0"/>
              <a:t>Повторное обращение к заглавию произведения и иллюстрациям. Как бы вы сейчас назвали рассказ? Совпали ли ваши предположения?</a:t>
            </a:r>
          </a:p>
          <a:p>
            <a:endParaRPr lang="ru-RU" sz="2000" dirty="0" smtClean="0"/>
          </a:p>
          <a:p>
            <a:r>
              <a:rPr lang="ru-RU" sz="2000" b="1" dirty="0" smtClean="0">
                <a:solidFill>
                  <a:srgbClr val="00B050"/>
                </a:solidFill>
              </a:rPr>
              <a:t>4. </a:t>
            </a:r>
            <a:r>
              <a:rPr lang="ru-RU" sz="2000" dirty="0" smtClean="0"/>
              <a:t>Выполнение заданий, усиливающих эмоциональное и смысловое восприятие текста. Выявление совпадений первоначальных предположений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ng-clipart-graphy-book-child-photography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427425" y="2332037"/>
            <a:ext cx="3716575" cy="45259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62872" cy="658336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Тема самообразования </a:t>
            </a:r>
            <a:r>
              <a:rPr lang="ru-RU" sz="2400" dirty="0" smtClean="0">
                <a:solidFill>
                  <a:srgbClr val="00B0F0"/>
                </a:solidFill>
              </a:rPr>
              <a:t>«</a:t>
            </a:r>
            <a:r>
              <a:rPr lang="ru-RU" sz="2400" i="1" dirty="0" smtClean="0">
                <a:solidFill>
                  <a:srgbClr val="00B0F0"/>
                </a:solidFill>
              </a:rPr>
              <a:t>Формирование у детей старшего возраста позиции активного слушателя через использование технологии продуктивного чтения» </a:t>
            </a:r>
            <a:r>
              <a:rPr lang="en-US" sz="2400" b="1" dirty="0" smtClean="0"/>
              <a:t> </a:t>
            </a:r>
            <a:r>
              <a:rPr lang="ru-RU" sz="2400" dirty="0" smtClean="0"/>
              <a:t>направлена на:</a:t>
            </a:r>
            <a:br>
              <a:rPr lang="ru-RU" sz="2400" dirty="0" smtClean="0"/>
            </a:br>
            <a:r>
              <a:rPr lang="ru-RU" sz="2400" dirty="0" smtClean="0"/>
              <a:t> 1. Приобщение детей и их родителей к чтению художественной литературы;</a:t>
            </a:r>
            <a:br>
              <a:rPr lang="ru-RU" sz="2400" dirty="0" smtClean="0"/>
            </a:br>
            <a:r>
              <a:rPr lang="ru-RU" sz="2400" dirty="0" smtClean="0"/>
              <a:t>2. Создание активной читательской среды;</a:t>
            </a:r>
            <a:br>
              <a:rPr lang="ru-RU" sz="2400" dirty="0" smtClean="0"/>
            </a:br>
            <a:r>
              <a:rPr lang="ru-RU" sz="2400" dirty="0" smtClean="0"/>
              <a:t> 3. Развитие способности понимать текст, извлекая из него максимум того, что напрямую сказал автор и что читается между строк.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9324102_45-phonoteka_org-p-fon-dlya-detskoi-knizhki-5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087345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211">
            <a:off x="2089535" y="1559370"/>
            <a:ext cx="2344309" cy="3679794"/>
          </a:xfrm>
        </p:spPr>
        <p:txBody>
          <a:bodyPr>
            <a:noAutofit/>
          </a:bodyPr>
          <a:lstStyle/>
          <a:p>
            <a:r>
              <a:rPr lang="ru-RU" sz="1600" dirty="0" smtClean="0"/>
              <a:t>Проблема детского чтения – одна из самых актуальных и острых проблем современного общества. Оттого, что дети и подростки перестают читать, страдают грамотность, интеллект, эмоционально –нравственное воспитание и многие составляющие гармоничного развития личности. А гармоничное развитие личности – одна из главных задач, стоящих перед педагогами.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 rot="21174505">
            <a:off x="4636759" y="763338"/>
            <a:ext cx="259309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Обучение чтению предполагает научить детей читать на уровне индивидуальных возможностей каждого ребёнка. В то же время проводится и целенаправленная работа по обогащению, активизации речи, пополнению словарного запаса, совершенствованию звуковой культуры, уточнению значений слов и словосочетаний, развитию диалогической речи.</a:t>
            </a:r>
            <a:br>
              <a:rPr lang="ru-RU" sz="1600" dirty="0" smtClean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68421118_3-6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8838607" cy="63367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404664"/>
            <a:ext cx="3168352" cy="3096344"/>
          </a:xfrm>
        </p:spPr>
        <p:txBody>
          <a:bodyPr>
            <a:noAutofit/>
          </a:bodyPr>
          <a:lstStyle/>
          <a:p>
            <a:pPr algn="l"/>
            <a:r>
              <a:rPr lang="ru-RU" sz="1600" dirty="0" smtClean="0"/>
              <a:t>Речевые проблемы проявляются:</a:t>
            </a:r>
            <a:br>
              <a:rPr lang="ru-RU" sz="1600" dirty="0" smtClean="0"/>
            </a:br>
            <a:r>
              <a:rPr lang="ru-RU" sz="1600" dirty="0" smtClean="0"/>
              <a:t>- в произношении звуков;</a:t>
            </a:r>
            <a:br>
              <a:rPr lang="ru-RU" sz="1600" dirty="0" smtClean="0"/>
            </a:br>
            <a:r>
              <a:rPr lang="ru-RU" sz="1600" dirty="0" smtClean="0"/>
              <a:t>- несвязная и неэмоциональная речь;</a:t>
            </a:r>
            <a:br>
              <a:rPr lang="ru-RU" sz="1600" dirty="0" smtClean="0"/>
            </a:br>
            <a:r>
              <a:rPr lang="ru-RU" sz="1600" dirty="0" smtClean="0"/>
              <a:t>- смещение падежных форм, </a:t>
            </a:r>
            <a:br>
              <a:rPr lang="ru-RU" sz="1600" dirty="0" smtClean="0"/>
            </a:br>
            <a:r>
              <a:rPr lang="ru-RU" sz="1600" dirty="0" smtClean="0"/>
              <a:t>- пропуск или замена слогов, слов и предлогов;</a:t>
            </a:r>
            <a:br>
              <a:rPr lang="ru-RU" sz="1600" dirty="0" smtClean="0"/>
            </a:br>
            <a:r>
              <a:rPr lang="ru-RU" sz="1600" dirty="0" smtClean="0"/>
              <a:t>- бедный словарный запас;</a:t>
            </a:r>
            <a:br>
              <a:rPr lang="ru-RU" sz="1600" dirty="0" smtClean="0"/>
            </a:br>
            <a:r>
              <a:rPr lang="ru-RU" sz="1600" dirty="0" smtClean="0"/>
              <a:t>- затруднение в выражении своих мыслей и составлении предложений;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260648"/>
            <a:ext cx="302433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У детей с ОНР наблюдаются сложные речевые расстройства, при которых нарушено формирование всех компонентов речевой системы, относящихся к ее звуковой и смысловой стороне, при нормальном слухе и интеллекте.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ng-clipart-word-games-and-puzzles-activity-book-for-kids-childrens-literature-penned-villain-child-text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74719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789235">
            <a:off x="4860032" y="1196752"/>
            <a:ext cx="2304256" cy="3600400"/>
          </a:xfrm>
        </p:spPr>
        <p:txBody>
          <a:bodyPr>
            <a:noAutofit/>
          </a:bodyPr>
          <a:lstStyle/>
          <a:p>
            <a:r>
              <a:rPr lang="ru-RU" sz="1600" dirty="0" smtClean="0"/>
              <a:t> </a:t>
            </a:r>
            <a:br>
              <a:rPr lang="ru-RU" sz="1600" dirty="0" smtClean="0"/>
            </a:br>
            <a:r>
              <a:rPr lang="ru-RU" sz="1600" dirty="0" smtClean="0"/>
              <a:t>Одним из основных принципов программы является принцип</a:t>
            </a:r>
            <a:br>
              <a:rPr lang="ru-RU" sz="1600" dirty="0" smtClean="0"/>
            </a:br>
            <a:r>
              <a:rPr lang="ru-RU" sz="2400" b="1" dirty="0" smtClean="0"/>
              <a:t> </a:t>
            </a:r>
            <a:r>
              <a:rPr lang="ru-RU" sz="2400" b="1" dirty="0" err="1" smtClean="0"/>
              <a:t>природосообраности</a:t>
            </a:r>
            <a:r>
              <a:rPr lang="ru-RU" sz="1600" dirty="0" smtClean="0"/>
              <a:t>. </a:t>
            </a:r>
            <a:endParaRPr lang="ru-RU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1844824"/>
            <a:ext cx="244827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Одной  из  основных  </a:t>
            </a:r>
          </a:p>
          <a:p>
            <a:r>
              <a:rPr lang="ru-RU" dirty="0"/>
              <a:t>з</a:t>
            </a:r>
            <a:r>
              <a:rPr lang="ru-RU" dirty="0" smtClean="0"/>
              <a:t>адач, реализуемой в ДОУ АООП ДО детей с ТНР (на основе УМК </a:t>
            </a:r>
            <a:r>
              <a:rPr lang="ru-RU" dirty="0" err="1" smtClean="0"/>
              <a:t>Нищевой</a:t>
            </a:r>
            <a:r>
              <a:rPr lang="ru-RU" dirty="0" smtClean="0"/>
              <a:t> Н.В.), является  овладение  детьми  самостоятельной, связной, грамматически правильной речью и коммуникативными навыками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13646368_39-p-fon-dlya-prezentatsii-literaturnoe-chtenie-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287" y="0"/>
            <a:ext cx="8986598" cy="66693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r>
              <a:rPr lang="ru-RU" sz="3600" dirty="0" smtClean="0"/>
              <a:t> Технология продуктивного чтения является </a:t>
            </a:r>
            <a:r>
              <a:rPr lang="ru-RU" sz="3600" b="1" dirty="0" err="1" smtClean="0"/>
              <a:t>природосообразной</a:t>
            </a:r>
            <a:r>
              <a:rPr lang="ru-RU" sz="3600" b="1" dirty="0" smtClean="0"/>
              <a:t> </a:t>
            </a:r>
            <a:r>
              <a:rPr lang="ru-RU" sz="3600" dirty="0" smtClean="0"/>
              <a:t>образовательной технологией, опирающаяся на законы читательской деятельности и обеспечивающая с помощью конкретных приёмов чтения полноценное восприятие и понимание текста читателем, активную читательскую позицию по отношению к тексту и его автору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621659050_8-phonoteka_org-p-fon-dlya-prezentatsii-s-detskimi-knigami-1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502572" y="5157192"/>
            <a:ext cx="2641427" cy="17008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5904656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 чем преимущества </a:t>
            </a:r>
            <a:br>
              <a:rPr lang="ru-RU" sz="3600" dirty="0" smtClean="0"/>
            </a:br>
            <a:r>
              <a:rPr lang="ru-RU" sz="3600" dirty="0" smtClean="0"/>
              <a:t>технологии продуктивного чтения?</a:t>
            </a:r>
            <a:br>
              <a:rPr lang="ru-RU" sz="3600" dirty="0" smtClean="0"/>
            </a:br>
            <a:r>
              <a:rPr lang="ru-RU" sz="2700" dirty="0" smtClean="0"/>
              <a:t>При традиционном чтении художественной литературы воспитатель рассказывает детям о том, что они сегодня читают и изучают, читает рассказ, дети молча слушают, а затем отвечают на вопросы по тексту.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rgbClr val="FF0000"/>
                </a:solidFill>
              </a:rPr>
              <a:t>Технология продуктивного чтения напротив, дает детям возможность прогнозировать название текста по обложке, иллюстрации, воспитатель читает и вместе с детьми ведет диалог с автором, в ходе беседы вместе уточняют позицию автора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stack-book-html-web-development-book-stacks-5ad9f36220d124.71547779152423305813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651982"/>
            <a:ext cx="8712968" cy="52060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 smtClean="0"/>
              <a:t>Сама технология продуктивного чтения включает в себя 3 этапа работы с текстом: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0767686">
            <a:off x="4102105" y="3993440"/>
            <a:ext cx="40348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2. Работа с текстом во время чтения.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 rot="20350915">
            <a:off x="5428335" y="4947329"/>
            <a:ext cx="31406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3. Работа с текстом после чтения.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 rot="21110954">
            <a:off x="3801353" y="2452935"/>
            <a:ext cx="43539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Работа с текстом перед чтением.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jardin-d-enfants-child-care-kindergarten-maternal-clipart-5b493478664537.444596911531524216418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0"/>
            <a:ext cx="8964488" cy="678190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229026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</a:rPr>
              <a:t>I этап </a:t>
            </a:r>
            <a:r>
              <a:rPr lang="ru-RU" sz="2400" b="1" dirty="0" smtClean="0">
                <a:solidFill>
                  <a:srgbClr val="0070C0"/>
                </a:solidFill>
              </a:rPr>
              <a:t>Работа с текстом до чтения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/>
              <a:t> Цель – развитие такого важнейшего механизма речи, как умение предполагать, прогнозировать содержание текста по заглавию, иллюстрации, группе ключевых слов.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229600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FF0000"/>
                </a:solidFill>
              </a:rPr>
              <a:t>II этап. </a:t>
            </a:r>
            <a:r>
              <a:rPr lang="ru-RU" sz="2700" b="1" dirty="0" smtClean="0">
                <a:solidFill>
                  <a:srgbClr val="0070C0"/>
                </a:solidFill>
              </a:rPr>
              <a:t>Работа с текстом во время чтения.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200" b="1" dirty="0" smtClean="0"/>
              <a:t> Цель – восприятие и понимание текста, создание его читательской интерпретации. Обеспечить полноценное восприятие текста и понимание его содержания</a:t>
            </a:r>
            <a:endParaRPr lang="ru-RU" sz="2200" b="1" dirty="0"/>
          </a:p>
        </p:txBody>
      </p:sp>
      <p:pic>
        <p:nvPicPr>
          <p:cNvPr id="4" name="Содержимое 3" descr="1620723867_21-phonoteka_org-p-fon-dlya-prezentatsii-deti-chitayut-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780928"/>
            <a:ext cx="9144000" cy="3958350"/>
          </a:xfrm>
        </p:spPr>
      </p:pic>
      <p:sp>
        <p:nvSpPr>
          <p:cNvPr id="6" name="TextBox 5"/>
          <p:cNvSpPr txBox="1"/>
          <p:nvPr/>
        </p:nvSpPr>
        <p:spPr>
          <a:xfrm>
            <a:off x="2696934" y="1772816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Это медленное, выразительное чтение текста с остановками, иногда что-то комментируя, иногда задавая вопросы детям, иногда предлагая им что-то домысливать, угадать.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2732</TotalTime>
  <Words>402</Words>
  <Application>Microsoft Office PowerPoint</Application>
  <PresentationFormat>Экран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Муниципальное бюджетное общеобразовательное учреждение детский сад №55</vt:lpstr>
      <vt:lpstr>Проблема детского чтения – одна из самых актуальных и острых проблем современного общества. Оттого, что дети и подростки перестают читать, страдают грамотность, интеллект, эмоционально –нравственное воспитание и многие составляющие гармоничного развития личности. А гармоничное развитие личности – одна из главных задач, стоящих перед педагогами. </vt:lpstr>
      <vt:lpstr>Речевые проблемы проявляются: - в произношении звуков; - несвязная и неэмоциональная речь; - смещение падежных форм,  - пропуск или замена слогов, слов и предлогов; - бедный словарный запас; - затруднение в выражении своих мыслей и составлении предложений;</vt:lpstr>
      <vt:lpstr>  Одним из основных принципов программы является принцип  природосообраности. </vt:lpstr>
      <vt:lpstr> Технология продуктивного чтения является природосообразной образовательной технологией, опирающаяся на законы читательской деятельности и обеспечивающая с помощью конкретных приёмов чтения полноценное восприятие и понимание текста читателем, активную читательскую позицию по отношению к тексту и его автору.</vt:lpstr>
      <vt:lpstr>В чем преимущества  технологии продуктивного чтения? При традиционном чтении художественной литературы воспитатель рассказывает детям о том, что они сегодня читают и изучают, читает рассказ, дети молча слушают, а затем отвечают на вопросы по тексту.  Технология продуктивного чтения напротив, дает детям возможность прогнозировать название текста по обложке, иллюстрации, воспитатель читает и вместе с детьми ведет диалог с автором, в ходе беседы вместе уточняют позицию автора </vt:lpstr>
      <vt:lpstr>Сама технология продуктивного чтения включает в себя 3 этапа работы с текстом:</vt:lpstr>
      <vt:lpstr>I этап Работа с текстом до чтения  Цель – развитие такого важнейшего механизма речи, как умение предполагать, прогнозировать содержание текста по заглавию, иллюстрации, группе ключевых слов.</vt:lpstr>
      <vt:lpstr>II этап. Работа с текстом во время чтения.  Цель – восприятие и понимание текста, создание его читательской интерпретации. Обеспечить полноценное восприятие текста и понимание его содержания</vt:lpstr>
      <vt:lpstr>III этап. Работа с текстом после чтения  Цель – корректировка читательской интерпретации в соответствии с авторским смыслом. </vt:lpstr>
      <vt:lpstr>Тема самообразования «Формирование у детей старшего возраста позиции активного слушателя через использование технологии продуктивного чтения»  направлена на:  1. Приобщение детей и их родителей к чтению художественной литературы; 2. Создание активной читательской среды;  3. Развитие способности понимать текст, извлекая из него максимум того, что напрямую сказал автор и что читается между строк.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Lenovo</cp:lastModifiedBy>
  <cp:revision>205</cp:revision>
  <dcterms:created xsi:type="dcterms:W3CDTF">2023-02-28T04:05:19Z</dcterms:created>
  <dcterms:modified xsi:type="dcterms:W3CDTF">2023-06-13T05:43:05Z</dcterms:modified>
</cp:coreProperties>
</file>