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6" r:id="rId8"/>
    <p:sldId id="263" r:id="rId9"/>
    <p:sldId id="264" r:id="rId10"/>
    <p:sldId id="265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E1"/>
    <a:srgbClr val="E2E289"/>
    <a:srgbClr val="D1E8C6"/>
    <a:srgbClr val="FAEFC6"/>
    <a:srgbClr val="F7E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417" y="15214"/>
            <a:ext cx="4038018" cy="60523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438" y="9577"/>
            <a:ext cx="4030376" cy="60408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1813" y="17092"/>
            <a:ext cx="3974047" cy="5956418"/>
          </a:xfrm>
          <a:prstGeom prst="rect">
            <a:avLst/>
          </a:prstGeom>
        </p:spPr>
      </p:pic>
      <p:sp>
        <p:nvSpPr>
          <p:cNvPr id="14" name="Рамка 11"/>
          <p:cNvSpPr>
            <a:spLocks noChangeAspect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857250 w 6858000"/>
              <a:gd name="connsiteY5" fmla="*/ 857250 h 9144000"/>
              <a:gd name="connsiteX6" fmla="*/ 857250 w 6858000"/>
              <a:gd name="connsiteY6" fmla="*/ 82867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857250 w 6858000"/>
              <a:gd name="connsiteY9" fmla="*/ 8572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857250 w 6858000"/>
              <a:gd name="connsiteY6" fmla="*/ 82867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179916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213783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213783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79683 w 6858000"/>
              <a:gd name="connsiteY8" fmla="*/ 213783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79916 w 6858000"/>
              <a:gd name="connsiteY5" fmla="*/ 179916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79916 w 6858000"/>
              <a:gd name="connsiteY9" fmla="*/ 179916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11950 w 6858000"/>
              <a:gd name="connsiteY7" fmla="*/ 8997950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00661 w 6858000"/>
              <a:gd name="connsiteY7" fmla="*/ 8975372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75372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64083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23239 w 6858000"/>
              <a:gd name="connsiteY7" fmla="*/ 8941505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45818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23240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23240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46050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46050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79916 w 6858000"/>
              <a:gd name="connsiteY6" fmla="*/ 8952794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91204 w 6858000"/>
              <a:gd name="connsiteY6" fmla="*/ 8952794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58937 w 6858000"/>
              <a:gd name="connsiteY6" fmla="*/ 8851194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862483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02494 w 6858000"/>
              <a:gd name="connsiteY5" fmla="*/ 225072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02494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655505 w 6858000"/>
              <a:gd name="connsiteY7" fmla="*/ 8851194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644218 w 6858000"/>
              <a:gd name="connsiteY8" fmla="*/ 236361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610351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58938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58938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70226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70226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70226 w 6858000"/>
              <a:gd name="connsiteY5" fmla="*/ 236361 h 9144000"/>
              <a:gd name="connsiteX6" fmla="*/ 270226 w 6858000"/>
              <a:gd name="connsiteY6" fmla="*/ 8851194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70226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270226 w 6858000"/>
              <a:gd name="connsiteY6" fmla="*/ 8851194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30823 w 6858000"/>
              <a:gd name="connsiteY6" fmla="*/ 890816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21209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16402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630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35630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82753 w 6858000"/>
              <a:gd name="connsiteY6" fmla="*/ 890816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6788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06788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65153 w 6858000"/>
              <a:gd name="connsiteY7" fmla="*/ 88526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70511 w 6858000"/>
              <a:gd name="connsiteY7" fmla="*/ 88399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70511 w 6858000"/>
              <a:gd name="connsiteY7" fmla="*/ 88399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65153 w 6858000"/>
              <a:gd name="connsiteY7" fmla="*/ 88272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54438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43723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31862 w 6858000"/>
              <a:gd name="connsiteY8" fmla="*/ 2603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53293 w 6858000"/>
              <a:gd name="connsiteY8" fmla="*/ 2603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120809 w 6858000"/>
              <a:gd name="connsiteY6" fmla="*/ 88726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99378 w 6858000"/>
              <a:gd name="connsiteY6" fmla="*/ 88472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897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2643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9378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99378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3798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1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8441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389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7725 w 6858000"/>
              <a:gd name="connsiteY5" fmla="*/ 2389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97725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7725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97725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9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3799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31525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5451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59797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54439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230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35230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4514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10093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8662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99377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3303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330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9156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47935 w 6858000"/>
              <a:gd name="connsiteY8" fmla="*/ 260351 h 9144000"/>
              <a:gd name="connsiteX9" fmla="*/ 119156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54439 w 6858000"/>
              <a:gd name="connsiteY7" fmla="*/ 88272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42577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10092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15450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20808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26166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230 w 6858000"/>
              <a:gd name="connsiteY5" fmla="*/ 289775 h 9144000"/>
              <a:gd name="connsiteX6" fmla="*/ 126166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35230 w 6858000"/>
              <a:gd name="connsiteY9" fmla="*/ 289775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0" h="9144000">
                <a:moveTo>
                  <a:pt x="0" y="0"/>
                </a:moveTo>
                <a:lnTo>
                  <a:pt x="6858000" y="0"/>
                </a:lnTo>
                <a:lnTo>
                  <a:pt x="6858000" y="9144000"/>
                </a:lnTo>
                <a:lnTo>
                  <a:pt x="0" y="9144000"/>
                </a:lnTo>
                <a:lnTo>
                  <a:pt x="0" y="0"/>
                </a:lnTo>
                <a:close/>
                <a:moveTo>
                  <a:pt x="135230" y="289775"/>
                </a:moveTo>
                <a:cubicBezTo>
                  <a:pt x="127218" y="3180377"/>
                  <a:pt x="138985" y="5911096"/>
                  <a:pt x="126166" y="8847277"/>
                </a:cubicBezTo>
                <a:lnTo>
                  <a:pt x="6754439" y="8814505"/>
                </a:lnTo>
                <a:cubicBezTo>
                  <a:pt x="6761965" y="5882687"/>
                  <a:pt x="6729693" y="3192169"/>
                  <a:pt x="6737219" y="260351"/>
                </a:cubicBezTo>
                <a:lnTo>
                  <a:pt x="135230" y="289775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2" t="62305" r="5273" b="9782"/>
          <a:stretch/>
        </p:blipFill>
        <p:spPr>
          <a:xfrm>
            <a:off x="234113" y="4807216"/>
            <a:ext cx="1546789" cy="19142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58" b="28227"/>
          <a:stretch/>
        </p:blipFill>
        <p:spPr>
          <a:xfrm>
            <a:off x="4393695" y="4768900"/>
            <a:ext cx="3405860" cy="17618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b="72835"/>
          <a:stretch/>
        </p:blipFill>
        <p:spPr>
          <a:xfrm>
            <a:off x="9558554" y="4718347"/>
            <a:ext cx="2623921" cy="18629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r="52864" b="73707"/>
          <a:stretch/>
        </p:blipFill>
        <p:spPr>
          <a:xfrm>
            <a:off x="234113" y="1285072"/>
            <a:ext cx="2148204" cy="16683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1" b="68972"/>
          <a:stretch/>
        </p:blipFill>
        <p:spPr>
          <a:xfrm>
            <a:off x="10348956" y="5381784"/>
            <a:ext cx="1774677" cy="14727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2" t="62305" r="5273" b="9782"/>
          <a:stretch/>
        </p:blipFill>
        <p:spPr>
          <a:xfrm>
            <a:off x="11206716" y="5640447"/>
            <a:ext cx="800835" cy="9910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r="52864" b="73707"/>
          <a:stretch/>
        </p:blipFill>
        <p:spPr>
          <a:xfrm>
            <a:off x="225760" y="5640447"/>
            <a:ext cx="1276156" cy="9910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r="52864" b="73707"/>
          <a:stretch/>
        </p:blipFill>
        <p:spPr>
          <a:xfrm>
            <a:off x="225570" y="5640447"/>
            <a:ext cx="1276156" cy="9910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2" t="62305" r="5273" b="9782"/>
          <a:stretch/>
        </p:blipFill>
        <p:spPr>
          <a:xfrm>
            <a:off x="207402" y="5663692"/>
            <a:ext cx="800835" cy="9910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1" b="68972"/>
          <a:stretch/>
        </p:blipFill>
        <p:spPr>
          <a:xfrm>
            <a:off x="10593530" y="5553120"/>
            <a:ext cx="1503447" cy="12476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1" b="68972"/>
          <a:stretch/>
        </p:blipFill>
        <p:spPr>
          <a:xfrm>
            <a:off x="10434415" y="5458310"/>
            <a:ext cx="1689220" cy="14018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0556273" y="6715675"/>
            <a:ext cx="1635728" cy="161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" b="0" dirty="0">
                <a:solidFill>
                  <a:srgbClr val="87A6A8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450" b="0" dirty="0" smtClean="0">
                <a:solidFill>
                  <a:srgbClr val="87A6A8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450" b="0" dirty="0" smtClean="0">
                <a:solidFill>
                  <a:srgbClr val="87A6A8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ru-RU" sz="450" b="0" dirty="0">
              <a:solidFill>
                <a:srgbClr val="87A6A8"/>
              </a:solidFill>
              <a:latin typeface="AGReverance" pitchFamily="2" charset="0"/>
            </a:endParaRP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1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8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2" t="62305" r="5273" b="9782"/>
          <a:stretch/>
        </p:blipFill>
        <p:spPr>
          <a:xfrm>
            <a:off x="207402" y="5663692"/>
            <a:ext cx="800835" cy="99108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92" b="27352"/>
          <a:stretch/>
        </p:blipFill>
        <p:spPr>
          <a:xfrm>
            <a:off x="10246407" y="5832129"/>
            <a:ext cx="1813095" cy="8194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0556273" y="6715675"/>
            <a:ext cx="1635728" cy="161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" b="0" dirty="0">
                <a:solidFill>
                  <a:srgbClr val="DFB05D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450" b="0" dirty="0" smtClean="0">
                <a:solidFill>
                  <a:srgbClr val="DFB05D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450" b="0" dirty="0" smtClean="0">
                <a:solidFill>
                  <a:srgbClr val="DFB05D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ru-RU" sz="450" b="0" dirty="0">
              <a:solidFill>
                <a:srgbClr val="DFB05D"/>
              </a:solidFill>
              <a:latin typeface="AGReverance" pitchFamily="2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356" y="220317"/>
            <a:ext cx="4033079" cy="43431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438" y="223227"/>
            <a:ext cx="4030376" cy="43402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1814" y="213650"/>
            <a:ext cx="4080186" cy="4393873"/>
          </a:xfrm>
          <a:prstGeom prst="rect">
            <a:avLst/>
          </a:prstGeom>
        </p:spPr>
      </p:pic>
      <p:sp>
        <p:nvSpPr>
          <p:cNvPr id="10" name="Рамка 11"/>
          <p:cNvSpPr>
            <a:spLocks noChangeAspect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857250 w 6858000"/>
              <a:gd name="connsiteY5" fmla="*/ 857250 h 9144000"/>
              <a:gd name="connsiteX6" fmla="*/ 857250 w 6858000"/>
              <a:gd name="connsiteY6" fmla="*/ 82867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857250 w 6858000"/>
              <a:gd name="connsiteY9" fmla="*/ 8572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857250 w 6858000"/>
              <a:gd name="connsiteY6" fmla="*/ 82867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000750 w 6858000"/>
              <a:gd name="connsiteY7" fmla="*/ 8286750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000750 w 6858000"/>
              <a:gd name="connsiteY8" fmla="*/ 857250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179916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25072 w 6858000"/>
              <a:gd name="connsiteY5" fmla="*/ 225072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213783 h 9144000"/>
              <a:gd name="connsiteX9" fmla="*/ 225072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00661 w 6858000"/>
              <a:gd name="connsiteY8" fmla="*/ 213783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79683 w 6858000"/>
              <a:gd name="connsiteY8" fmla="*/ 213783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20528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202494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91205 w 6858000"/>
              <a:gd name="connsiteY9" fmla="*/ 202494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79916 w 6858000"/>
              <a:gd name="connsiteY5" fmla="*/ 179916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79916 w 6858000"/>
              <a:gd name="connsiteY9" fmla="*/ 179916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45817 w 6858000"/>
              <a:gd name="connsiteY8" fmla="*/ 168628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23239 w 6858000"/>
              <a:gd name="connsiteY7" fmla="*/ 9009239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11950 w 6858000"/>
              <a:gd name="connsiteY7" fmla="*/ 8997950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46050 w 6858000"/>
              <a:gd name="connsiteY6" fmla="*/ 8997950 h 9144000"/>
              <a:gd name="connsiteX7" fmla="*/ 6700661 w 6858000"/>
              <a:gd name="connsiteY7" fmla="*/ 8975372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75372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64083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23239 w 6858000"/>
              <a:gd name="connsiteY7" fmla="*/ 8941505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68395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45818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23240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723240 w 6858000"/>
              <a:gd name="connsiteY8" fmla="*/ 146050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2183 w 6858000"/>
              <a:gd name="connsiteY5" fmla="*/ 146049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12183 w 6858000"/>
              <a:gd name="connsiteY9" fmla="*/ 146049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46050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46050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57339 w 6858000"/>
              <a:gd name="connsiteY6" fmla="*/ 8964083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79916 w 6858000"/>
              <a:gd name="connsiteY6" fmla="*/ 8952794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191204 w 6858000"/>
              <a:gd name="connsiteY6" fmla="*/ 8952794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91205 w 6858000"/>
              <a:gd name="connsiteY5" fmla="*/ 168627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191205 w 6858000"/>
              <a:gd name="connsiteY9" fmla="*/ 168627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678084 w 6858000"/>
              <a:gd name="connsiteY8" fmla="*/ 157339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700661 w 6858000"/>
              <a:gd name="connsiteY7" fmla="*/ 8941505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941505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58937 w 6858000"/>
              <a:gd name="connsiteY6" fmla="*/ 8851194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25071 w 6858000"/>
              <a:gd name="connsiteY6" fmla="*/ 8862483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36361 w 6858000"/>
              <a:gd name="connsiteY5" fmla="*/ 247650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36361 w 6858000"/>
              <a:gd name="connsiteY9" fmla="*/ 247650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02494 w 6858000"/>
              <a:gd name="connsiteY5" fmla="*/ 225072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02494 w 6858000"/>
              <a:gd name="connsiteY9" fmla="*/ 225072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25072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87772 w 6858000"/>
              <a:gd name="connsiteY7" fmla="*/ 8851194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655505 w 6858000"/>
              <a:gd name="connsiteY7" fmla="*/ 8851194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644218 w 6858000"/>
              <a:gd name="connsiteY8" fmla="*/ 236361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610351 w 6858000"/>
              <a:gd name="connsiteY8" fmla="*/ 247649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58938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87773 w 6858000"/>
              <a:gd name="connsiteY8" fmla="*/ 258938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47649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47649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70226 w 6858000"/>
              <a:gd name="connsiteY5" fmla="*/ 236361 h 9144000"/>
              <a:gd name="connsiteX6" fmla="*/ 258937 w 6858000"/>
              <a:gd name="connsiteY6" fmla="*/ 8873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70226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270226 w 6858000"/>
              <a:gd name="connsiteY5" fmla="*/ 236361 h 9144000"/>
              <a:gd name="connsiteX6" fmla="*/ 270226 w 6858000"/>
              <a:gd name="connsiteY6" fmla="*/ 8851194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270226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270226 w 6858000"/>
              <a:gd name="connsiteY6" fmla="*/ 8851194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30823 w 6858000"/>
              <a:gd name="connsiteY6" fmla="*/ 890816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21209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116402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54858 w 6858000"/>
              <a:gd name="connsiteY5" fmla="*/ 236361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54858 w 6858000"/>
              <a:gd name="connsiteY9" fmla="*/ 236361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630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35630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97174 w 6858000"/>
              <a:gd name="connsiteY6" fmla="*/ 8896772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82753 w 6858000"/>
              <a:gd name="connsiteY6" fmla="*/ 890816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6402 w 6858000"/>
              <a:gd name="connsiteY5" fmla="*/ 224968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16402 w 6858000"/>
              <a:gd name="connsiteY9" fmla="*/ 224968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6788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106788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576484 w 6858000"/>
              <a:gd name="connsiteY8" fmla="*/ 247650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599061 w 6858000"/>
              <a:gd name="connsiteY7" fmla="*/ 88399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65153 w 6858000"/>
              <a:gd name="connsiteY7" fmla="*/ 88526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70511 w 6858000"/>
              <a:gd name="connsiteY7" fmla="*/ 8839905 h 9144000"/>
              <a:gd name="connsiteX8" fmla="*/ 6758650 w 6858000"/>
              <a:gd name="connsiteY8" fmla="*/ 2222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70511 w 6858000"/>
              <a:gd name="connsiteY7" fmla="*/ 88399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65153 w 6858000"/>
              <a:gd name="connsiteY7" fmla="*/ 88272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54438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43723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2577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31862 w 6858000"/>
              <a:gd name="connsiteY8" fmla="*/ 2603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53293 w 6858000"/>
              <a:gd name="connsiteY8" fmla="*/ 2603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2367 w 6858000"/>
              <a:gd name="connsiteY5" fmla="*/ 2135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92367 w 6858000"/>
              <a:gd name="connsiteY9" fmla="*/ 2135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77946 w 6858000"/>
              <a:gd name="connsiteY6" fmla="*/ 88853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120809 w 6858000"/>
              <a:gd name="connsiteY6" fmla="*/ 88726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99378 w 6858000"/>
              <a:gd name="connsiteY6" fmla="*/ 88472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389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897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19156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2643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4020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9378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0 w 6858000"/>
              <a:gd name="connsiteY5" fmla="*/ 3024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8440 w 6858000"/>
              <a:gd name="connsiteY9" fmla="*/ 3024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47935 w 6858000"/>
              <a:gd name="connsiteY8" fmla="*/ 2476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2 w 6858000"/>
              <a:gd name="connsiteY5" fmla="*/ 2897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2 w 6858000"/>
              <a:gd name="connsiteY9" fmla="*/ 2897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94020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99378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9156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3798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8441 w 6858000"/>
              <a:gd name="connsiteY5" fmla="*/ 2516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8441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389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7725 w 6858000"/>
              <a:gd name="connsiteY5" fmla="*/ 238975 h 9144000"/>
              <a:gd name="connsiteX6" fmla="*/ 104736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97725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97725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97725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03083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03083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9 w 6858000"/>
              <a:gd name="connsiteY5" fmla="*/ 2389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13799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20809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31525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5451 w 6858000"/>
              <a:gd name="connsiteY6" fmla="*/ 88345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38365 w 6858000"/>
              <a:gd name="connsiteY7" fmla="*/ 88145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49081 w 6858000"/>
              <a:gd name="connsiteY7" fmla="*/ 88272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59797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54439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643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643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1009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516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230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35230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9872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9872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389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24514 w 6858000"/>
              <a:gd name="connsiteY9" fmla="*/ 2389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04735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10093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8662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99377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3303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83303 w 6858000"/>
              <a:gd name="connsiteY6" fmla="*/ 88218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3798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3798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53293 w 6858000"/>
              <a:gd name="connsiteY8" fmla="*/ 234951 h 9144000"/>
              <a:gd name="connsiteX9" fmla="*/ 119156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19156 w 6858000"/>
              <a:gd name="connsiteY5" fmla="*/ 2262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47935 w 6858000"/>
              <a:gd name="connsiteY8" fmla="*/ 260351 h 9144000"/>
              <a:gd name="connsiteX9" fmla="*/ 119156 w 6858000"/>
              <a:gd name="connsiteY9" fmla="*/ 2262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65155 w 6858000"/>
              <a:gd name="connsiteY7" fmla="*/ 88018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54439 w 6858000"/>
              <a:gd name="connsiteY7" fmla="*/ 88272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47935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42577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38366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04734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10092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15450 w 6858000"/>
              <a:gd name="connsiteY6" fmla="*/ 88345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20808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24514 w 6858000"/>
              <a:gd name="connsiteY5" fmla="*/ 251675 h 9144000"/>
              <a:gd name="connsiteX6" fmla="*/ 126166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24514 w 6858000"/>
              <a:gd name="connsiteY9" fmla="*/ 251675 h 9144000"/>
              <a:gd name="connsiteX0" fmla="*/ 0 w 6858000"/>
              <a:gd name="connsiteY0" fmla="*/ 0 h 9144000"/>
              <a:gd name="connsiteX1" fmla="*/ 6858000 w 6858000"/>
              <a:gd name="connsiteY1" fmla="*/ 0 h 9144000"/>
              <a:gd name="connsiteX2" fmla="*/ 6858000 w 6858000"/>
              <a:gd name="connsiteY2" fmla="*/ 9144000 h 9144000"/>
              <a:gd name="connsiteX3" fmla="*/ 0 w 6858000"/>
              <a:gd name="connsiteY3" fmla="*/ 9144000 h 9144000"/>
              <a:gd name="connsiteX4" fmla="*/ 0 w 6858000"/>
              <a:gd name="connsiteY4" fmla="*/ 0 h 9144000"/>
              <a:gd name="connsiteX5" fmla="*/ 135230 w 6858000"/>
              <a:gd name="connsiteY5" fmla="*/ 289775 h 9144000"/>
              <a:gd name="connsiteX6" fmla="*/ 126166 w 6858000"/>
              <a:gd name="connsiteY6" fmla="*/ 8847277 h 9144000"/>
              <a:gd name="connsiteX7" fmla="*/ 6754439 w 6858000"/>
              <a:gd name="connsiteY7" fmla="*/ 8814505 h 9144000"/>
              <a:gd name="connsiteX8" fmla="*/ 6737219 w 6858000"/>
              <a:gd name="connsiteY8" fmla="*/ 260351 h 9144000"/>
              <a:gd name="connsiteX9" fmla="*/ 135230 w 6858000"/>
              <a:gd name="connsiteY9" fmla="*/ 289775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0" h="9144000">
                <a:moveTo>
                  <a:pt x="0" y="0"/>
                </a:moveTo>
                <a:lnTo>
                  <a:pt x="6858000" y="0"/>
                </a:lnTo>
                <a:lnTo>
                  <a:pt x="6858000" y="9144000"/>
                </a:lnTo>
                <a:lnTo>
                  <a:pt x="0" y="9144000"/>
                </a:lnTo>
                <a:lnTo>
                  <a:pt x="0" y="0"/>
                </a:lnTo>
                <a:close/>
                <a:moveTo>
                  <a:pt x="135230" y="289775"/>
                </a:moveTo>
                <a:cubicBezTo>
                  <a:pt x="127218" y="3180377"/>
                  <a:pt x="138985" y="5911096"/>
                  <a:pt x="126166" y="8847277"/>
                </a:cubicBezTo>
                <a:lnTo>
                  <a:pt x="6754439" y="8814505"/>
                </a:lnTo>
                <a:cubicBezTo>
                  <a:pt x="6761965" y="5882687"/>
                  <a:pt x="6729693" y="3192169"/>
                  <a:pt x="6737219" y="260351"/>
                </a:cubicBezTo>
                <a:lnTo>
                  <a:pt x="135230" y="289775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GReverance" pitchFamily="2" charset="0"/>
              </a:rPr>
              <a:t>© Полшкова </a:t>
            </a:r>
            <a:r>
              <a:rPr lang="ru-RU" sz="600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GReverance" pitchFamily="2" charset="0"/>
              </a:rPr>
              <a:t>В.В., </a:t>
            </a:r>
            <a:r>
              <a:rPr lang="ru-RU" sz="600" b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accent2">
                  <a:lumMod val="20000"/>
                  <a:lumOff val="80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4" r:id="rId6"/>
    <p:sldLayoutId id="2147483665" r:id="rId7"/>
    <p:sldLayoutId id="2147483661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ng.pngtree.com/thumb_back/fw800/background/20190221/ourmid/pngtree-learn-school-owl-doctor-image_36645.jpg" TargetMode="External"/><Relationship Id="rId2" Type="http://schemas.openxmlformats.org/officeDocument/2006/relationships/hyperlink" Target="https://i.pinimg.com/564x/c4/ec/e5/c4ece5b6ad97bd32eb78298fd7409871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minus-plus-mus.ucoz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55785"/>
            <a:ext cx="9144000" cy="3387969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униципальное автономное общеобразовательное учреждение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«Средняя школа №8»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воспитательная работа с детьми с О.В.З. через формирование читательской грамотности.»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3999" y="4302368"/>
            <a:ext cx="10222523" cy="955431"/>
          </a:xfrm>
        </p:spPr>
        <p:txBody>
          <a:bodyPr>
            <a:noAutofit/>
          </a:bodyPr>
          <a:lstStyle/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учитель – дефектолог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Помыткина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Н.А.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06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28190E"/>
                </a:solidFill>
              </a:rPr>
              <a:t>ИНФОРМАЦИОННЫЕ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hlinkClick r:id="rId2"/>
              </a:rPr>
              <a:t>Дети с книгой</a:t>
            </a:r>
            <a:endParaRPr lang="ru-RU" dirty="0">
              <a:hlinkClick r:id="rId3"/>
            </a:endParaRPr>
          </a:p>
          <a:p>
            <a:r>
              <a:rPr lang="ru-RU" dirty="0">
                <a:hlinkClick r:id="rId3"/>
              </a:rPr>
              <a:t>Умный филин и сова</a:t>
            </a:r>
            <a:endParaRPr lang="ru-RU" dirty="0"/>
          </a:p>
          <a:p>
            <a:endParaRPr lang="ru-RU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ru-RU" sz="1400" dirty="0" smtClean="0">
                <a:latin typeface="AGReverance" pitchFamily="2" charset="0"/>
              </a:rPr>
              <a:t>На </a:t>
            </a:r>
            <a:r>
              <a:rPr lang="ru-RU" sz="1400" dirty="0">
                <a:latin typeface="AGReverance" pitchFamily="2" charset="0"/>
              </a:rPr>
              <a:t>момент создания шаблона все ссылки являются активными</a:t>
            </a:r>
          </a:p>
          <a:p>
            <a:pPr marL="0" indent="0" algn="ctr">
              <a:buNone/>
            </a:pPr>
            <a:r>
              <a:rPr lang="ru-RU" sz="1400" dirty="0">
                <a:latin typeface="AGReverance" pitchFamily="2" charset="0"/>
              </a:rPr>
              <a:t>Вы можете использовать данное оформление для создания своих презентаций, но должны указать источники и автора шаблона</a:t>
            </a:r>
          </a:p>
          <a:p>
            <a:pPr marL="0" indent="0" algn="ctr">
              <a:buNone/>
            </a:pPr>
            <a:r>
              <a:rPr lang="ru-RU" sz="1400" dirty="0">
                <a:latin typeface="AGReverance" pitchFamily="2" charset="0"/>
              </a:rPr>
              <a:t>Автор шаблона: Полшкова Виктория Валерьяновна, педагог дополнительного образования МАОУ ДО ЦРТДиЮ Каменского района Пензенской области</a:t>
            </a:r>
          </a:p>
          <a:p>
            <a:pPr marL="0" indent="0" algn="ctr">
              <a:buNone/>
            </a:pPr>
            <a:r>
              <a:rPr lang="ru-RU" sz="1400" dirty="0" smtClean="0">
                <a:latin typeface="AGReverance" pitchFamily="2" charset="0"/>
              </a:rPr>
              <a:t>Сайт </a:t>
            </a:r>
            <a:r>
              <a:rPr lang="en-US" sz="1400" dirty="0" smtClean="0">
                <a:latin typeface="AGReverance" pitchFamily="2" charset="0"/>
                <a:hlinkClick r:id="rId4"/>
              </a:rPr>
              <a:t>http://minus-plus-mus.ucoz.ru/</a:t>
            </a:r>
            <a:r>
              <a:rPr lang="ru-RU" sz="1400" dirty="0" smtClean="0">
                <a:latin typeface="AGReverance" pitchFamily="2" charset="0"/>
              </a:rPr>
              <a:t> </a:t>
            </a:r>
          </a:p>
          <a:p>
            <a:pPr marL="0" indent="0" algn="ctr">
              <a:buNone/>
            </a:pPr>
            <a:r>
              <a:rPr lang="ru-RU" sz="1400" b="1" dirty="0" smtClean="0">
                <a:latin typeface="AGReverance" pitchFamily="2" charset="0"/>
              </a:rPr>
              <a:t>© Полшкова В.В., 2019</a:t>
            </a:r>
            <a:endParaRPr lang="ru-RU" sz="1400" dirty="0" smtClean="0">
              <a:latin typeface="AGReveranc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1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8492"/>
            <a:ext cx="10515600" cy="47584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Функциональная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грамотность–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способность решать стандартные жизненные задачи в различных сферах жизни и деятельности, на основе полученных знаний, быстро адаптироваться  и функционировать в окружающей среде.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Виды </a:t>
            </a:r>
            <a:r>
              <a:rPr lang="ru-RU" sz="2400" b="1" dirty="0">
                <a:solidFill>
                  <a:srgbClr val="FF0000"/>
                </a:solidFill>
              </a:rPr>
              <a:t>функциональной грамотности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Читательская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грамотность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Математическая грамотность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Языковая грамотность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Финансовая грамотность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Компьютерная и информационная грамотность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Правовая грамотность</a:t>
            </a: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Гражданская грамотность</a:t>
            </a: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Экологическая грамотность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9169"/>
            <a:ext cx="10515600" cy="46177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Читательская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грамотность – это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базовый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навык функциональной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грамотности.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Читательская грамотность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способность к чтению и пониманию учебных текстов,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извлекать информацию из них,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интерпретировать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ее при решении учебных задач и в повседневной жизни.</a:t>
            </a:r>
          </a:p>
          <a:p>
            <a:pPr marL="0" indent="0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91662"/>
            <a:ext cx="10515600" cy="7854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Читать не размышляя, все равно,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есть и не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переваривать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(Эдмунд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Берк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69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08892"/>
            <a:ext cx="10515600" cy="8817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ПОЗНАВАТЕЛЬНОЙ СФЕРЫ У ДЕТЕЙ С ИНТЕЛЛЕКТУАЛЬНЫМИ НАРУШЕНИЯМИ,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Низкая способность к обобщению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абстрагированию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Слабое развитие памяти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внимания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Мышление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наглядно-образное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Низкий лексический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Часто не могут установить причинно-следственные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связи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между явлениями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событиями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Словесные определения, не связанные с конкретной ситуацией,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воспринимаются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медленно и не всегда адекватно.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20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1323"/>
            <a:ext cx="10515600" cy="101990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воспитание у детей эмоционального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художественного слова;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чувства родного языка,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обогащение активного и пассивного словаря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школьников;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воображения и эмоциональной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памяти;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эстетических задатков детей.</a:t>
            </a:r>
          </a:p>
        </p:txBody>
      </p:sp>
    </p:spTree>
    <p:extLst>
      <p:ext uri="{BB962C8B-B14F-4D97-AF65-F5344CB8AC3E}">
        <p14:creationId xmlns:p14="http://schemas.microsoft.com/office/powerpoint/2010/main" val="566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879230"/>
            <a:ext cx="10515600" cy="10550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Показатели уровня сформированности читательских умений учащихся с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ОВЗ и интеллектуальными нарушениями.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85" y="1582615"/>
            <a:ext cx="11183815" cy="498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94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I  - понимание информационного плана текста и его идеи;</a:t>
            </a:r>
          </a:p>
          <a:p>
            <a:r>
              <a:rPr lang="ru-RU" dirty="0"/>
              <a:t>II- характеризуется частичным пониманием плана и пониманием идеи;            III- пониманием идейного плана и непониманием идеи;</a:t>
            </a:r>
          </a:p>
          <a:p>
            <a:r>
              <a:rPr lang="ru-RU" dirty="0"/>
              <a:t>IV-частичным пониманием информационного плана и не пониманием идеи;</a:t>
            </a:r>
          </a:p>
          <a:p>
            <a:r>
              <a:rPr lang="ru-RU" dirty="0"/>
              <a:t>V-непониманием плана и непониманием идеи.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уровней понимания литературного текста учащимися с ОВЗ </a:t>
            </a:r>
          </a:p>
        </p:txBody>
      </p:sp>
    </p:spTree>
    <p:extLst>
      <p:ext uri="{BB962C8B-B14F-4D97-AF65-F5344CB8AC3E}">
        <p14:creationId xmlns:p14="http://schemas.microsoft.com/office/powerpoint/2010/main" val="3562145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2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выразительное чтение педагога;</a:t>
            </a:r>
          </a:p>
          <a:p>
            <a:r>
              <a:rPr lang="ru-RU" dirty="0"/>
              <a:t>пересказ;</a:t>
            </a:r>
          </a:p>
          <a:p>
            <a:r>
              <a:rPr lang="ru-RU" dirty="0" err="1"/>
              <a:t>инсценирование</a:t>
            </a:r>
            <a:r>
              <a:rPr lang="ru-RU" dirty="0"/>
              <a:t> литературных произведений;</a:t>
            </a:r>
          </a:p>
          <a:p>
            <a:r>
              <a:rPr lang="ru-RU" dirty="0"/>
              <a:t>семейное чтение.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38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6057</TotalTime>
  <Words>282</Words>
  <Application>Microsoft Office PowerPoint</Application>
  <PresentationFormat>Произвольный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автономное общеобразовательное учреждение  «Средняя школа №8»   «Коррекционно – воспитательная работа с детьми с О.В.З. через формирование читательской грамотности.»</vt:lpstr>
      <vt:lpstr>Презентация PowerPoint</vt:lpstr>
      <vt:lpstr>Читать не размышляя, все равно,  что есть и не переваривать  (Эдмунд Берк)</vt:lpstr>
      <vt:lpstr>ОСОБЕННОСТИ ПОЗНАВАТЕЛЬНОЙ СФЕРЫ У ДЕТЕЙ С ИНТЕЛЛЕКТУАЛЬНЫМИ НАРУШЕНИЯМИ,</vt:lpstr>
      <vt:lpstr>Воспитательные задачи</vt:lpstr>
      <vt:lpstr>Показатели уровня сформированности читательских умений учащихся с ОВЗ и интеллектуальными нарушениями. </vt:lpstr>
      <vt:lpstr>уровней понимания литературного текста учащимися с ОВЗ </vt:lpstr>
      <vt:lpstr>ПРИЕМЫ</vt:lpstr>
      <vt:lpstr>Презентация PowerPoint</vt:lpstr>
      <vt:lpstr>Презентация PowerPoint</vt:lpstr>
      <vt:lpstr>ИНФОРМАЦИОННЫЕ ИСТОЧНИКИ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Литература</dc:title>
  <dc:subject>литература</dc:subject>
  <dc:creator>Viktoriya Polshkova</dc:creator>
  <cp:keywords>литература;книги</cp:keywords>
  <cp:lastModifiedBy>user</cp:lastModifiedBy>
  <cp:revision>89</cp:revision>
  <dcterms:created xsi:type="dcterms:W3CDTF">2019-04-16T15:48:18Z</dcterms:created>
  <dcterms:modified xsi:type="dcterms:W3CDTF">2023-01-17T03:25:55Z</dcterms:modified>
</cp:coreProperties>
</file>