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1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85" autoAdjust="0"/>
    <p:restoredTop sz="94660"/>
  </p:normalViewPr>
  <p:slideViewPr>
    <p:cSldViewPr snapToGrid="0">
      <p:cViewPr varScale="1">
        <p:scale>
          <a:sx n="77" d="100"/>
          <a:sy n="77" d="100"/>
        </p:scale>
        <p:origin x="66" y="7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smtClean="0"/>
              <a:t>4/10/2023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05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4/10/2023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809468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4/10/2023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684138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4/10/2023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74728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4/10/2023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029320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24D31-43A5-475A-80CF-332C9F6DCF35}" type="datetimeFigureOut">
              <a:rPr lang="en-US" smtClean="0"/>
              <a:t>4/10/2023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02348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smtClean="0"/>
              <a:t>4/10/2023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5746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smtClean="0"/>
              <a:t>4/10/2023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341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smtClean="0"/>
              <a:t>4/10/2023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868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smtClean="0"/>
              <a:t>4/10/2023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409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smtClean="0"/>
              <a:t>4/10/2023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963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smtClean="0"/>
              <a:t>4/10/2023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216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smtClean="0"/>
              <a:t>4/10/2023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20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smtClean="0"/>
              <a:t>4/10/2023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46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BBEA6-7C60-4B02-AE87-00D78D8422AF}" type="datetimeFigureOut">
              <a:rPr lang="en-US" smtClean="0"/>
              <a:t>4/10/2023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368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smtClean="0"/>
              <a:t>4/10/2023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999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24D31-43A5-475A-80CF-332C9F6DCF35}" type="datetimeFigureOut">
              <a:rPr lang="en-US" smtClean="0"/>
              <a:t>4/10/2023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312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перфолента 4"/>
          <p:cNvSpPr/>
          <p:nvPr/>
        </p:nvSpPr>
        <p:spPr>
          <a:xfrm>
            <a:off x="4572704" y="395946"/>
            <a:ext cx="3338560" cy="1600915"/>
          </a:xfrm>
          <a:prstGeom prst="flowChartPunchedTap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2784" y="842650"/>
            <a:ext cx="10058400" cy="2308422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Десять родительских ошибок</a:t>
            </a:r>
            <a:endParaRPr lang="ru-RU" sz="4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8159" y="4512545"/>
            <a:ext cx="3761296" cy="1126283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помощь родителям  </a:t>
            </a:r>
            <a:endParaRPr lang="ru-RU" sz="2400" b="1" i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avatars.mds.yandex.net/i?id=a472d7c5efda1c6de8abdf721f10078c_l-5312564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8472" y="3666983"/>
            <a:ext cx="5008728" cy="2817409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t="6269" r="5751" b="2057"/>
          <a:stretch/>
        </p:blipFill>
        <p:spPr>
          <a:xfrm>
            <a:off x="5316523" y="122992"/>
            <a:ext cx="1862753" cy="1439316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059883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1480" y="596814"/>
            <a:ext cx="8911687" cy="1280890"/>
          </a:xfrm>
        </p:spPr>
        <p:txBody>
          <a:bodyPr/>
          <a:lstStyle/>
          <a:p>
            <a:r>
              <a:rPr lang="ru-RU" b="1" dirty="0">
                <a:solidFill>
                  <a:srgbClr val="00B050"/>
                </a:solidFill>
              </a:rPr>
              <a:t>Ошибка девятая: </a:t>
            </a:r>
            <a:r>
              <a:rPr lang="ru-RU" b="1" dirty="0"/>
              <a:t>допускать унижение ребенка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4510" y="2323378"/>
            <a:ext cx="8915400" cy="3777622"/>
          </a:xfrm>
        </p:spPr>
        <p:txBody>
          <a:bodyPr/>
          <a:lstStyle/>
          <a:p>
            <a:r>
              <a:rPr lang="ru-RU" sz="2000" dirty="0"/>
              <a:t>Физические наказания: «Неси ремень — пороть буду</a:t>
            </a:r>
            <a:r>
              <a:rPr lang="ru-RU" sz="2000" dirty="0" smtClean="0"/>
              <a:t>»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/>
              <a:t>Оскорбительные высказывания: «Эй ты, бестолочь</a:t>
            </a:r>
            <a:r>
              <a:rPr lang="ru-RU" sz="2000" dirty="0" smtClean="0"/>
              <a:t>!»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/>
              <a:t>Беззащитность перед другими людьми: «Взрослые всегда правы»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35298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9719" y="62411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Ошибка десятая: </a:t>
            </a:r>
            <a:r>
              <a:rPr lang="ru-RU" b="1" dirty="0" smtClean="0"/>
              <a:t>бояться сделать ошибку</a:t>
            </a:r>
            <a:br>
              <a:rPr lang="ru-RU" b="1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2012" y="2183027"/>
            <a:ext cx="8915400" cy="3777622"/>
          </a:xfrm>
        </p:spPr>
        <p:txBody>
          <a:bodyPr/>
          <a:lstStyle/>
          <a:p>
            <a:r>
              <a:rPr lang="ru-RU" sz="2000" dirty="0"/>
              <a:t>Ответственность: «Я отвечаю за ребенка</a:t>
            </a:r>
            <a:r>
              <a:rPr lang="ru-RU" sz="2000" dirty="0" smtClean="0"/>
              <a:t>»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 smtClean="0"/>
              <a:t>Тревога</a:t>
            </a:r>
            <a:r>
              <a:rPr lang="ru-RU" sz="2000" dirty="0"/>
              <a:t>, страхи, волнение: «Что с ним</a:t>
            </a:r>
            <a:r>
              <a:rPr lang="ru-RU" sz="2000" dirty="0" smtClean="0"/>
              <a:t>?!»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/>
              <a:t>Злость и раздражение: «Перестань меня сердить</a:t>
            </a:r>
            <a:r>
              <a:rPr lang="ru-RU" sz="2000" dirty="0" smtClean="0"/>
              <a:t>!»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/>
              <a:t>Вина и отчаяние: «Я — плохая мать!»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6506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1119" y="624110"/>
            <a:ext cx="9763494" cy="1280890"/>
          </a:xfrm>
        </p:spPr>
        <p:txBody>
          <a:bodyPr/>
          <a:lstStyle/>
          <a:p>
            <a:r>
              <a:rPr lang="ru-RU" b="1" dirty="0">
                <a:solidFill>
                  <a:srgbClr val="00B050"/>
                </a:solidFill>
              </a:rPr>
              <a:t>Ошибка первая: </a:t>
            </a:r>
            <a:r>
              <a:rPr lang="ru-RU" b="1" dirty="0"/>
              <a:t>забывать про возраст ребенка</a:t>
            </a: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1741119" y="2108887"/>
            <a:ext cx="8915400" cy="4253552"/>
          </a:xfrm>
        </p:spPr>
        <p:txBody>
          <a:bodyPr/>
          <a:lstStyle/>
          <a:p>
            <a:r>
              <a:rPr lang="ru-RU" sz="2000" dirty="0"/>
              <a:t>Игнорирование возрастных кризисов: «Я не узнаю своего ребенка, что с ним вдруг произошло?!»</a:t>
            </a:r>
          </a:p>
          <a:p>
            <a:r>
              <a:rPr lang="ru-RU" sz="2000" dirty="0"/>
              <a:t>Ответственность не по возрасту: «Ты же старшая!» / «Но он же будущий мужчина!»</a:t>
            </a:r>
          </a:p>
          <a:p>
            <a:r>
              <a:rPr lang="ru-RU" sz="2000" dirty="0"/>
              <a:t>Пренебрежительное отношение к детской любознательности: «Да что ты понимаешь!» / «Тебе это рано знать» / «Подрастешь — узнаешь»</a:t>
            </a:r>
          </a:p>
          <a:p>
            <a:r>
              <a:rPr lang="ru-RU" sz="2000" dirty="0"/>
              <a:t>Полное отсутствие возрастных границ: «У меня нет никаких секретов от своего ребенка, мы же друзья»</a:t>
            </a:r>
          </a:p>
          <a:p>
            <a:r>
              <a:rPr lang="ru-RU" sz="2000" dirty="0"/>
              <a:t>Отношение к ребенку как к манипулятору: «Ребенок манипулирует мной!» / «Он меня не слушался, и я обиделась»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815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1119" y="624110"/>
            <a:ext cx="9763494" cy="1280890"/>
          </a:xfrm>
        </p:spPr>
        <p:txBody>
          <a:bodyPr/>
          <a:lstStyle/>
          <a:p>
            <a:r>
              <a:rPr lang="ru-RU" b="1" dirty="0">
                <a:solidFill>
                  <a:srgbClr val="00B050"/>
                </a:solidFill>
              </a:rPr>
              <a:t>Ошибка вторая: </a:t>
            </a:r>
            <a:r>
              <a:rPr lang="ru-RU" b="1" dirty="0"/>
              <a:t>вычеркивать эмоции из отношений с ребенком</a:t>
            </a:r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1861084" y="2133600"/>
            <a:ext cx="9507131" cy="4724400"/>
          </a:xfrm>
        </p:spPr>
        <p:txBody>
          <a:bodyPr>
            <a:normAutofit fontScale="92500" lnSpcReduction="20000"/>
          </a:bodyPr>
          <a:lstStyle/>
          <a:p>
            <a:r>
              <a:rPr lang="ru-RU" sz="2200" b="1" dirty="0">
                <a:solidFill>
                  <a:srgbClr val="FF0000"/>
                </a:solidFill>
              </a:rPr>
              <a:t>Эмоции</a:t>
            </a:r>
            <a:r>
              <a:rPr lang="ru-RU" sz="2200" dirty="0"/>
              <a:t> — важная часть любых человеческих отношений, будь то отношения деловые или личные. И уж, конечно, эмоциональная составляющая всегда есть в отношениях родителя и ребенка в той или иной степени.</a:t>
            </a:r>
          </a:p>
          <a:p>
            <a:r>
              <a:rPr lang="ru-RU" sz="2200" b="1" dirty="0">
                <a:solidFill>
                  <a:srgbClr val="FF0000"/>
                </a:solidFill>
              </a:rPr>
              <a:t>Радость, гнев, боль, нежность, обида </a:t>
            </a:r>
            <a:r>
              <a:rPr lang="ru-RU" sz="2200" dirty="0"/>
              <a:t>— любые эмоции «раскрашивают» общение, делая его чем-то большим, чем просто обмен информацией. В эмоциональном общении мы учимся разбираться в себе и в других людях, учимся сопереживать и понимать чувства собеседников. Наконец, эмоционально окрашенную информацию мы лучше воспринимаем и запоминаем.</a:t>
            </a:r>
          </a:p>
          <a:p>
            <a:r>
              <a:rPr lang="ru-RU" sz="2200" dirty="0"/>
              <a:t>Для ребенка особое значение имеет эмоциональный контакт с родителями, близкими взрослыми. Это утверждение даже нет особого смысла доказывать, можно считать его аксиомой. Хотя эксперимент, описанный в примере, сомнений не оставил вовсе.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001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1702" y="543964"/>
            <a:ext cx="8911687" cy="1280890"/>
          </a:xfrm>
        </p:spPr>
        <p:txBody>
          <a:bodyPr/>
          <a:lstStyle/>
          <a:p>
            <a:r>
              <a:rPr lang="ru-RU" b="1" dirty="0">
                <a:solidFill>
                  <a:srgbClr val="00B050"/>
                </a:solidFill>
              </a:rPr>
              <a:t>Ошибка третья: </a:t>
            </a:r>
            <a:r>
              <a:rPr lang="ru-RU" b="1" dirty="0"/>
              <a:t>обесценивать личность ребенка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867725" y="2133600"/>
            <a:ext cx="8915400" cy="4086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/>
              <a:t>Высмеивание эмоций ребенка: «Все это ерунда! Повзрослеешь — сам поймешь»</a:t>
            </a:r>
          </a:p>
          <a:p>
            <a:pPr marL="0" indent="0">
              <a:buNone/>
            </a:pPr>
            <a:endParaRPr lang="ru-RU" sz="2000" dirty="0" smtClean="0"/>
          </a:p>
          <a:p>
            <a:r>
              <a:rPr lang="ru-RU" sz="2000" dirty="0" smtClean="0"/>
              <a:t> Отсутствие личного пространства у ребенка: «А что это ты там делаешь?»</a:t>
            </a:r>
          </a:p>
          <a:p>
            <a:pPr marL="0" indent="0">
              <a:buNone/>
            </a:pPr>
            <a:endParaRPr lang="ru-RU" sz="2000" dirty="0" smtClean="0"/>
          </a:p>
          <a:p>
            <a:r>
              <a:rPr lang="ru-RU" sz="2000" dirty="0" smtClean="0"/>
              <a:t> Безразличие к повседневной жизни и мнению ребенка</a:t>
            </a:r>
          </a:p>
          <a:p>
            <a:pPr marL="0" indent="0">
              <a:buNone/>
            </a:pPr>
            <a:endParaRPr lang="ru-RU" sz="2000" dirty="0" smtClean="0"/>
          </a:p>
          <a:p>
            <a:r>
              <a:rPr lang="ru-RU" sz="2000" dirty="0" smtClean="0"/>
              <a:t>Принижение увлечений и кумиров: «Как тебе может это нравиться?!»</a:t>
            </a:r>
          </a:p>
          <a:p>
            <a:pPr marL="0" indent="0">
              <a:buFont typeface="Wingdings 3" charset="2"/>
              <a:buNone/>
            </a:pPr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4170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9594" y="624110"/>
            <a:ext cx="8911687" cy="128089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Ошибка </a:t>
            </a:r>
            <a:r>
              <a:rPr lang="ru-RU" b="1" dirty="0" smtClean="0">
                <a:solidFill>
                  <a:srgbClr val="00B050"/>
                </a:solidFill>
              </a:rPr>
              <a:t>четвертая:</a:t>
            </a:r>
            <a:r>
              <a:rPr lang="ru-RU" b="1" dirty="0" smtClean="0"/>
              <a:t> пренебрегать </a:t>
            </a:r>
            <a:r>
              <a:rPr lang="ru-RU" b="1" dirty="0"/>
              <a:t>индивидуальностью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957911" y="2133600"/>
            <a:ext cx="8915400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/>
              <a:t>Реализация детьми устремлений родителей: «Я только мечтал (а) об этом, а у тебя все условия</a:t>
            </a:r>
            <a:r>
              <a:rPr lang="ru-RU" sz="2000" dirty="0" smtClean="0"/>
              <a:t>!»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/>
              <a:t> </a:t>
            </a:r>
            <a:r>
              <a:rPr lang="ru-RU" sz="2000" dirty="0" smtClean="0"/>
              <a:t>Реализация </a:t>
            </a:r>
            <a:r>
              <a:rPr lang="ru-RU" sz="2000" dirty="0"/>
              <a:t>представлений об «идеальном ребенке»: «Почему ты не такой, как надо</a:t>
            </a:r>
            <a:r>
              <a:rPr lang="ru-RU" sz="2000" dirty="0" smtClean="0"/>
              <a:t>?»</a:t>
            </a:r>
          </a:p>
          <a:p>
            <a:pPr marL="0" indent="0">
              <a:buNone/>
            </a:pPr>
            <a:endParaRPr lang="ru-RU" sz="2000" dirty="0" smtClean="0"/>
          </a:p>
          <a:p>
            <a:r>
              <a:rPr lang="ru-RU" sz="2000" dirty="0"/>
              <a:t>Сравнения с другими: «Почему ты не такой, как он</a:t>
            </a:r>
            <a:r>
              <a:rPr lang="ru-RU" sz="2000" dirty="0" smtClean="0"/>
              <a:t>?»</a:t>
            </a:r>
          </a:p>
          <a:p>
            <a:pPr marL="0" indent="0">
              <a:buNone/>
            </a:pPr>
            <a:endParaRPr lang="ru-RU" dirty="0"/>
          </a:p>
          <a:p>
            <a:endParaRPr lang="ru-RU" b="1" dirty="0"/>
          </a:p>
          <a:p>
            <a:pPr marL="0" indent="0">
              <a:buFont typeface="Wingdings 3" charset="2"/>
              <a:buNone/>
            </a:pPr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4448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6889" y="62411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Ошибка пятая: </a:t>
            </a:r>
            <a:r>
              <a:rPr lang="ru-RU" b="1" dirty="0"/>
              <a:t>не верить в ребенка и не доверять ему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3731" y="2183027"/>
            <a:ext cx="8915400" cy="3777622"/>
          </a:xfrm>
        </p:spPr>
        <p:txBody>
          <a:bodyPr/>
          <a:lstStyle/>
          <a:p>
            <a:r>
              <a:rPr lang="ru-RU" sz="2000" dirty="0" err="1"/>
              <a:t>Гиперопека</a:t>
            </a:r>
            <a:r>
              <a:rPr lang="ru-RU" sz="2000" dirty="0"/>
              <a:t>: «Давай, лучше я сделаю</a:t>
            </a:r>
            <a:r>
              <a:rPr lang="ru-RU" sz="2000" dirty="0" smtClean="0"/>
              <a:t>…»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/>
              <a:t>Неверие в силы ребенка: «У тебя не получится</a:t>
            </a:r>
            <a:r>
              <a:rPr lang="ru-RU" sz="2000" dirty="0" smtClean="0"/>
              <a:t>!»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/>
              <a:t>Безучастная позиция родителей в конфликтах ребенка: «Другим виднее</a:t>
            </a:r>
            <a:r>
              <a:rPr lang="ru-RU" sz="2000" dirty="0" smtClean="0"/>
              <a:t>»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/>
              <a:t>«Странные» болезни и детская ложь: «Симулируешь?!!»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83330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5128" y="637757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Ошибка шестая: </a:t>
            </a:r>
            <a:r>
              <a:rPr lang="ru-RU" b="1" dirty="0"/>
              <a:t>возводить ребенка в культ и смысл жизни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4471" y="2099112"/>
            <a:ext cx="8915400" cy="3777622"/>
          </a:xfrm>
        </p:spPr>
        <p:txBody>
          <a:bodyPr/>
          <a:lstStyle/>
          <a:p>
            <a:r>
              <a:rPr lang="ru-RU" sz="2000" dirty="0"/>
              <a:t>Ребенок — кумир семьи: «Мой сыночек — самый-самый</a:t>
            </a:r>
            <a:r>
              <a:rPr lang="ru-RU" sz="2000" dirty="0" smtClean="0"/>
              <a:t>»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 err="1"/>
              <a:t>Родительство</a:t>
            </a:r>
            <a:r>
              <a:rPr lang="ru-RU" sz="2000" dirty="0"/>
              <a:t> как жертвенность и мученичество: «Да я на тебя всю жизнь положила</a:t>
            </a:r>
            <a:r>
              <a:rPr lang="ru-RU" sz="2000" dirty="0" smtClean="0"/>
              <a:t>!»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/>
              <a:t>Семья ради ребенка: «Мы живем вместе ради тебя»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4685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5128" y="624110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Ошибка седьмая: </a:t>
            </a:r>
            <a:r>
              <a:rPr lang="ru-RU" b="1" dirty="0"/>
              <a:t>практиковать двойные стандарты</a:t>
            </a:r>
            <a:br>
              <a:rPr lang="ru-RU" b="1" dirty="0"/>
            </a:b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5128" y="2133600"/>
            <a:ext cx="8915400" cy="4106562"/>
          </a:xfrm>
        </p:spPr>
        <p:txBody>
          <a:bodyPr>
            <a:normAutofit lnSpcReduction="10000"/>
          </a:bodyPr>
          <a:lstStyle/>
          <a:p>
            <a:r>
              <a:rPr lang="ru-RU" sz="2000" dirty="0"/>
              <a:t>Противоречивые требования: «Мало ли, что сказал папа, делай, как я говорю</a:t>
            </a:r>
            <a:r>
              <a:rPr lang="ru-RU" sz="2000" dirty="0" smtClean="0"/>
              <a:t>!»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/>
              <a:t>Непоследовательность в воспитании: «Меня не волнует, что было вчера, сегодня будет так</a:t>
            </a:r>
            <a:r>
              <a:rPr lang="ru-RU" sz="2000" dirty="0" smtClean="0"/>
              <a:t>!»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/>
              <a:t>Расхождение слов с делом у родителя: «Мне можно, а тебе </a:t>
            </a:r>
            <a:r>
              <a:rPr lang="ru-RU" sz="2000" dirty="0" smtClean="0"/>
              <a:t>нельзя»</a:t>
            </a:r>
          </a:p>
          <a:p>
            <a:endParaRPr lang="ru-RU" sz="2000" dirty="0"/>
          </a:p>
          <a:p>
            <a:r>
              <a:rPr lang="ru-RU" sz="2000" dirty="0"/>
              <a:t>Немного о воспитании вежливости: «Зачем нужны эти церемонии?»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22173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96889" y="665053"/>
            <a:ext cx="8911687" cy="128089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Ошибка восьмая: </a:t>
            </a:r>
            <a:r>
              <a:rPr lang="ru-RU" b="1" dirty="0"/>
              <a:t>манипуляции и обман в общении с ребенком</a:t>
            </a:r>
            <a:br>
              <a:rPr lang="ru-RU" b="1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3506" y="2063578"/>
            <a:ext cx="9597132" cy="4312508"/>
          </a:xfrm>
        </p:spPr>
        <p:txBody>
          <a:bodyPr>
            <a:normAutofit fontScale="92500" lnSpcReduction="20000"/>
          </a:bodyPr>
          <a:lstStyle/>
          <a:p>
            <a:r>
              <a:rPr lang="ru-RU" sz="2000" dirty="0"/>
              <a:t>Пришел весной наш Ваня к Абраму и </a:t>
            </a:r>
            <a:r>
              <a:rPr lang="ru-RU" sz="2000" dirty="0" smtClean="0"/>
              <a:t>говорит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/>
              <a:t>Прививание стыдливости: «А что скажут люди</a:t>
            </a:r>
            <a:r>
              <a:rPr lang="ru-RU" sz="2000" dirty="0" smtClean="0"/>
              <a:t>?»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/>
              <a:t>Провокация чувства вины: «Все из-за тебя</a:t>
            </a:r>
            <a:r>
              <a:rPr lang="ru-RU" sz="2000" dirty="0" smtClean="0"/>
              <a:t>!»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/>
              <a:t>Ребенок-посредник между взрослыми: «Иди и скажи своему отцу</a:t>
            </a:r>
            <a:r>
              <a:rPr lang="ru-RU" sz="2000" dirty="0" smtClean="0"/>
              <a:t>…»</a:t>
            </a:r>
          </a:p>
          <a:p>
            <a:pPr marL="0" indent="0">
              <a:buNone/>
            </a:pPr>
            <a:endParaRPr lang="ru-RU" sz="2000" dirty="0"/>
          </a:p>
          <a:p>
            <a:r>
              <a:rPr lang="ru-RU" sz="2000" dirty="0"/>
              <a:t>Неисполнение обещаний, шантаж: «Придем к доктору, и он с тобой поиграет</a:t>
            </a:r>
            <a:r>
              <a:rPr lang="ru-RU" sz="2000" dirty="0" smtClean="0"/>
              <a:t>»</a:t>
            </a:r>
          </a:p>
          <a:p>
            <a:endParaRPr lang="ru-RU" sz="2000" dirty="0"/>
          </a:p>
          <a:p>
            <a:r>
              <a:rPr lang="ru-RU" sz="2000" dirty="0" smtClean="0"/>
              <a:t>Сокрытие </a:t>
            </a:r>
            <a:r>
              <a:rPr lang="ru-RU" sz="2000" dirty="0"/>
              <a:t>семейной истории: «Мы купили тебя в магазине»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647469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165</TotalTime>
  <Words>620</Words>
  <Application>Microsoft Office PowerPoint</Application>
  <PresentationFormat>Широкоэкранный</PresentationFormat>
  <Paragraphs>81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Times New Roman</vt:lpstr>
      <vt:lpstr>Wingdings 3</vt:lpstr>
      <vt:lpstr>Легкий дым</vt:lpstr>
      <vt:lpstr>Десять родительских ошибок</vt:lpstr>
      <vt:lpstr>Ошибка первая: забывать про возраст ребенка</vt:lpstr>
      <vt:lpstr>Ошибка вторая: вычеркивать эмоции из отношений с ребенком</vt:lpstr>
      <vt:lpstr>Ошибка третья: обесценивать личность ребенка</vt:lpstr>
      <vt:lpstr>Ошибка четвертая: пренебрегать индивидуальностью</vt:lpstr>
      <vt:lpstr>Ошибка пятая: не верить в ребенка и не доверять ему </vt:lpstr>
      <vt:lpstr>Ошибка шестая: возводить ребенка в культ и смысл жизни </vt:lpstr>
      <vt:lpstr>Ошибка седьмая: практиковать двойные стандарты  </vt:lpstr>
      <vt:lpstr>Ошибка восьмая: манипуляции и обман в общении с ребенком   </vt:lpstr>
      <vt:lpstr>Ошибка девятая: допускать унижение ребенка</vt:lpstr>
      <vt:lpstr>Ошибка десятая: бояться сделать ошибку  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Коррекционно-развивающая работа с детьми в постэкстремальный период</dc:title>
  <dc:creator>user</dc:creator>
  <cp:lastModifiedBy>user</cp:lastModifiedBy>
  <cp:revision>19</cp:revision>
  <dcterms:created xsi:type="dcterms:W3CDTF">2023-02-27T08:04:05Z</dcterms:created>
  <dcterms:modified xsi:type="dcterms:W3CDTF">2023-04-10T07:12:51Z</dcterms:modified>
</cp:coreProperties>
</file>