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sldIdLst>
    <p:sldId id="256" r:id="rId2"/>
    <p:sldId id="257" r:id="rId3"/>
    <p:sldId id="261" r:id="rId4"/>
    <p:sldId id="264" r:id="rId5"/>
    <p:sldId id="265" r:id="rId6"/>
    <p:sldId id="268" r:id="rId7"/>
    <p:sldId id="270" r:id="rId8"/>
    <p:sldId id="271" r:id="rId9"/>
    <p:sldId id="273" r:id="rId10"/>
    <p:sldId id="27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7606" y="767521"/>
            <a:ext cx="6929651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28950" y="3927855"/>
            <a:ext cx="5350776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77892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9956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075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21391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576263"/>
            <a:ext cx="6882381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5367479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711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2596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6021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1174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1631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17903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129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morning" dir="t"/>
            </a:scene3d>
            <a:sp3d extrusionH="57150" contourW="12700" prstMaterial="matte">
              <a:bevelT w="38100" h="38100"/>
              <a:contourClr>
                <a:srgbClr val="525000"/>
              </a:contourClr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5F458-6A3E-4B0B-AF47-FB9313319433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1870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918E00"/>
          </a:solidFill>
          <a:latin typeface="Intro " panose="020000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0E483DC-FE5F-40E2-BF98-9004B9D0B7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7606" y="1632856"/>
            <a:ext cx="6929651" cy="2573383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  <a:defRPr/>
            </a:pPr>
            <a:r>
              <a:rPr lang="ru-RU" altLang="ru-RU" sz="20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Городское методическое объединение</a:t>
            </a:r>
            <a:br>
              <a:rPr lang="ru-RU" altLang="ru-RU" sz="20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учителей – логопедов и учителей  - дефектологов</a:t>
            </a:r>
            <a:r>
              <a:rPr lang="ru-RU" altLang="ru-RU" sz="1800" b="1" i="1" kern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800" b="1" i="1" kern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1" i="1" kern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800" b="1" i="1" kern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1" i="1" kern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800" b="1" i="1" kern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1" i="1" kern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800" b="1" i="1" kern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1" i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Деятельность учителя-дефектолога  по      обеспечению психолого-педагогического   сопровождения детей с ОВЗ и      инвалидностью и их родителей»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898322" y="4454434"/>
            <a:ext cx="5350776" cy="1899892"/>
          </a:xfrm>
        </p:spPr>
        <p:txBody>
          <a:bodyPr>
            <a:normAutofit fontScale="92500" lnSpcReduction="10000"/>
          </a:bodyPr>
          <a:lstStyle/>
          <a:p>
            <a:pPr algn="r">
              <a:lnSpc>
                <a:spcPct val="8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Презентацию подготовила:</a:t>
            </a:r>
          </a:p>
          <a:p>
            <a:pPr algn="r">
              <a:lnSpc>
                <a:spcPct val="80000"/>
              </a:lnSpc>
            </a:pPr>
            <a:r>
              <a:rPr lang="ru-RU" sz="3200" b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Помыткина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Нина Александровна</a:t>
            </a:r>
            <a:endParaRPr lang="ru-RU" dirty="0" smtClean="0">
              <a:solidFill>
                <a:srgbClr val="00339A"/>
              </a:solidFill>
              <a:latin typeface="Arial" charset="0"/>
            </a:endParaRPr>
          </a:p>
          <a:p>
            <a:pPr algn="r"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учитель-дефектолог</a:t>
            </a:r>
          </a:p>
          <a:p>
            <a:pPr algn="r"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МАОУ «Средняя школа №8»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Когалым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8625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2926079"/>
            <a:ext cx="6882381" cy="122790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https://im0-tub-ru.yandex.net/i?id=473c0ab4f626bd0ae4ee82e09d28fe0a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3040" y="522515"/>
            <a:ext cx="5264330" cy="2752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2087D708-4818-4CAB-9FC6-332621E62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728391" y="496390"/>
            <a:ext cx="6882381" cy="53748"/>
          </a:xfrm>
        </p:spPr>
        <p:txBody>
          <a:bodyPr>
            <a:noAutofit/>
          </a:bodyPr>
          <a:lstStyle/>
          <a:p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99B403C0-33B3-4EDA-8AB0-05727E0405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666206"/>
            <a:ext cx="7057072" cy="5423446"/>
          </a:xfrm>
        </p:spPr>
        <p:txBody>
          <a:bodyPr>
            <a:normAutofit/>
          </a:bodyPr>
          <a:lstStyle/>
          <a:p>
            <a:pPr algn="ctr"/>
            <a:endParaRPr lang="ru-RU" sz="2800" b="1" dirty="0" smtClean="0"/>
          </a:p>
          <a:p>
            <a:pPr algn="ctr"/>
            <a:r>
              <a:rPr lang="ru-RU" sz="2800" b="1" dirty="0" smtClean="0"/>
              <a:t>Приказ Министерства здравоохранения и социального развития РФ </a:t>
            </a:r>
            <a:r>
              <a:rPr lang="ru-RU" sz="2800" b="1" i="1" dirty="0" smtClean="0"/>
              <a:t>от 26.08.2010 № 761н</a:t>
            </a:r>
          </a:p>
          <a:p>
            <a:pPr algn="ctr"/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«Об утверждении Единого квалификационного справочника должностей руководителей, специалистов и служащих, раздел «Квалификационные характеристики должностей работников образования (в редакции от 31.05.2011)».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028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576264"/>
            <a:ext cx="6882381" cy="88677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Направления деятельности учителя-дефектолога 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7" y="1606731"/>
            <a:ext cx="7109323" cy="448292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Максимальная коррекция;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Обследование  обучающихся;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Комплектование групп;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Проведение групповых и индивидуальных занятий;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Консультирование педагогических работников и родителей (лиц из заменяющих);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Формирование общей культуры личности, социализации, осознанного выбора и освоения профессиональных программ;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576263"/>
            <a:ext cx="6882381" cy="1343977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Направления деятельности учителя- дефектолога в рамках </a:t>
            </a:r>
            <a:r>
              <a:rPr lang="ru-RU" sz="28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– педагогического сопровождения детей с ОВЗ и инвалидностью.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2090058"/>
            <a:ext cx="6717438" cy="399959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Педагогическая диагностика особенностей обучающихся с ОВЗ;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Коррекционно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развивающая деятельность;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Аналитическая и профилактическая деятельность;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Консультативно – просветительское направление;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Организационно – методическое  направление;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576263"/>
            <a:ext cx="6882381" cy="860651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Педагогическая диагностика особенностей обучающихся с ОВЗ</a:t>
            </a:r>
            <a:endParaRPr lang="ru-RU" sz="2400" b="1" dirty="0">
              <a:solidFill>
                <a:schemeClr val="accent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1619794"/>
            <a:ext cx="7775529" cy="4469857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выявление трудностей формирования познавательной сферы, универсальных учебных действий ( в зависимости от определенной ведущей деятельности), становления и развития компетенций, знаний, Умений и навыков, условий их преодоления.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Задача: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прогнозирование возникновения трудностей в освоении образовательной программы, определение причин и механизмов уже существующих проблем</a:t>
            </a:r>
            <a:r>
              <a:rPr lang="ru-RU" dirty="0" smtClean="0"/>
              <a:t>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Диагностические направления: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Первичная диагностика;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Динамическое изучение обещающихся;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4" y="576263"/>
            <a:ext cx="8660675" cy="1030467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Корреционно</a:t>
            </a:r>
            <a:r>
              <a:rPr lang="ru-RU" sz="27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– развивающая деятельность: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развития сохранных функций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Содержание этого направления работы:</a:t>
            </a:r>
            <a:endParaRPr lang="ru-RU" sz="27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1580605"/>
            <a:ext cx="7788592" cy="4781005"/>
          </a:xfrm>
        </p:spPr>
        <p:txBody>
          <a:bodyPr>
            <a:normAutofit fontScale="40000" lnSpcReduction="20000"/>
          </a:bodyPr>
          <a:lstStyle/>
          <a:p>
            <a:pPr lvl="0" defTabSz="685800">
              <a:spcBef>
                <a:spcPts val="750"/>
              </a:spcBef>
            </a:pPr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0" indent="-171450" defTabSz="685800">
              <a:spcBef>
                <a:spcPts val="750"/>
              </a:spcBef>
              <a:buFont typeface="Wingdings" pitchFamily="2" charset="2"/>
              <a:buChar char="Ø"/>
            </a:pPr>
            <a:r>
              <a:rPr lang="ru-RU" sz="600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6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методов, приемов, средств коррекционно-развивающих занятий;</a:t>
            </a:r>
          </a:p>
          <a:p>
            <a:pPr marL="171450" lvl="0" indent="-171450" defTabSz="685800">
              <a:spcBef>
                <a:spcPts val="750"/>
              </a:spcBef>
              <a:buFont typeface="Wingdings" pitchFamily="2" charset="2"/>
              <a:buChar char="Ø"/>
            </a:pPr>
            <a:r>
              <a:rPr lang="ru-RU" sz="6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положительной мотивации к обучению;</a:t>
            </a:r>
          </a:p>
          <a:p>
            <a:pPr marL="171450" lvl="0" indent="-171450" defTabSz="685800">
              <a:spcBef>
                <a:spcPts val="750"/>
              </a:spcBef>
              <a:buFont typeface="Wingdings" pitchFamily="2" charset="2"/>
              <a:buChar char="Ø"/>
            </a:pPr>
            <a:r>
              <a:rPr lang="ru-RU" sz="6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повышение уровня общего развития, восполнение пробелов предшествующего развития и обучения;</a:t>
            </a:r>
          </a:p>
          <a:p>
            <a:pPr marL="171450" lvl="0" indent="-171450" defTabSz="685800">
              <a:spcBef>
                <a:spcPts val="750"/>
              </a:spcBef>
              <a:buFont typeface="Wingdings" pitchFamily="2" charset="2"/>
              <a:buChar char="Ø"/>
            </a:pPr>
            <a:r>
              <a:rPr lang="ru-RU" sz="6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коррекция отклонений в развитии познавательной и эмоционально-волевой сферы;</a:t>
            </a:r>
          </a:p>
          <a:p>
            <a:pPr marL="171450" lvl="0" indent="-171450" defTabSz="685800">
              <a:spcBef>
                <a:spcPts val="750"/>
              </a:spcBef>
              <a:buFont typeface="Wingdings" pitchFamily="2" charset="2"/>
              <a:buChar char="Ø"/>
            </a:pPr>
            <a:r>
              <a:rPr lang="ru-RU" sz="6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 механизмов волевой регуляции в процессе осуществления заданной деятельности;</a:t>
            </a:r>
          </a:p>
          <a:p>
            <a:pPr marL="171450" lvl="0" indent="-171450" defTabSz="685800">
              <a:spcBef>
                <a:spcPts val="750"/>
              </a:spcBef>
              <a:buFont typeface="Wingdings" pitchFamily="2" charset="2"/>
              <a:buChar char="Ø"/>
            </a:pPr>
            <a:r>
              <a:rPr lang="ru-RU" sz="6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воспитание умения общаться, развитие коммуникативных навыков;</a:t>
            </a:r>
          </a:p>
          <a:p>
            <a:pPr marL="171450" lvl="0" indent="-171450" defTabSz="685800">
              <a:spcBef>
                <a:spcPts val="750"/>
              </a:spcBef>
              <a:buFont typeface="Wingdings" pitchFamily="2" charset="2"/>
              <a:buChar char="Ø"/>
            </a:pPr>
            <a:r>
              <a:rPr lang="ru-RU" sz="6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обеспечение успешности адаптации ребенка с ОВЗ за счет более эффективного формирования БУД в процессе коррекционно-развивающих занятий.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576263"/>
            <a:ext cx="6882381" cy="82146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Аналитическая и профилактическая деятельность</a:t>
            </a:r>
            <a:endParaRPr lang="ru-RU" sz="24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1606732"/>
            <a:ext cx="7200763" cy="448292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 данных диагностического обследования и определение адекватных и эффективных форм и средств коррекционного сопровождения;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Отслеживание динамики развития;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 эффективности программ коррекционной работы;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 личностного и познавательного развития;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индивидуальных/групповых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коррекционно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развивающих программ;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Обеспечение специализированного сопровождения в процессе обучения и воспитания;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576264"/>
            <a:ext cx="7396706" cy="42957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Консультативно – просветительское направление</a:t>
            </a:r>
            <a:endParaRPr lang="ru-RU" sz="24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1071155"/>
            <a:ext cx="7331392" cy="5185954"/>
          </a:xfrm>
        </p:spPr>
        <p:txBody>
          <a:bodyPr anchor="ctr">
            <a:normAutofit fontScale="25000" lnSpcReduction="20000"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9600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Учитель-дефектолог  консультирует:</a:t>
            </a: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800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Администрацию образовательной  организации; 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800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Педагогов                                                         по  вопросам организации  специальных  образовательных условий  и  среды  для  детей  с  ОВЗ  в  процессе индивидуального  консультирования  и  в  ходе работы  школьного </a:t>
            </a:r>
            <a:r>
              <a:rPr lang="ru-RU" sz="8000" dirty="0" err="1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психолого-медико-педагогического</a:t>
            </a:r>
            <a:r>
              <a:rPr lang="ru-RU" sz="800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 консилиума;</a:t>
            </a: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800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родителей,  проводится  по  запросу родителей  или  инициативе  учителя-дефектолога  и  выполняет  различные функции;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800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- информирование родителей о школьных проблемах ребенка;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800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- помощь в вопросах воспитания и обучения ребенка;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800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- получение дополнительной диагностической информации от родителей.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endParaRPr lang="ru-RU" sz="8000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576264"/>
            <a:ext cx="6882381" cy="87371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Организационно – методическое направление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1867990"/>
            <a:ext cx="6456181" cy="422166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Подготовка к заседаниям Консилиума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Заседаниям методических объединений;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Педагогическим советам;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в мероприятиях;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Оформление документации.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нклю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Презентация2" id="{39B3D72D-2989-4244-8F45-5649DD170753}" vid="{BEB51FD1-66BC-455E-9F55-38E5C1244C4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инклю1</Template>
  <TotalTime>249</TotalTime>
  <Words>320</Words>
  <Application>Microsoft Office PowerPoint</Application>
  <PresentationFormat>Экран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инклю1</vt:lpstr>
      <vt:lpstr>   Городское методическое объединение учителей – логопедов и учителей  - дефектологов    «Деятельность учителя-дефектолога  по      обеспечению психолого-педагогического   сопровождения детей с ОВЗ и      инвалидностью и их родителей»</vt:lpstr>
      <vt:lpstr>Слайд 2</vt:lpstr>
      <vt:lpstr>Направления деятельности учителя-дефектолога </vt:lpstr>
      <vt:lpstr>Направления деятельности учителя- дефектолога в рамках психолого – педагогического сопровождения детей с ОВЗ и инвалидностью.</vt:lpstr>
      <vt:lpstr>Педагогическая диагностика особенностей обучающихся с ОВЗ</vt:lpstr>
      <vt:lpstr>  Корреционно – развивающая деятельность: Цель: создание условий для развития сохранных функций Содержание этого направления работы:</vt:lpstr>
      <vt:lpstr>Аналитическая и профилактическая деятельность</vt:lpstr>
      <vt:lpstr>Консультативно – просветительское направление</vt:lpstr>
      <vt:lpstr>Организационно – методическое направление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инклюзив</dc:title>
  <dc:creator>Марина</dc:creator>
  <cp:lastModifiedBy>ххх</cp:lastModifiedBy>
  <cp:revision>91</cp:revision>
  <dcterms:created xsi:type="dcterms:W3CDTF">2019-07-28T09:59:28Z</dcterms:created>
  <dcterms:modified xsi:type="dcterms:W3CDTF">2020-11-02T17:06:36Z</dcterms:modified>
</cp:coreProperties>
</file>