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58" r:id="rId12"/>
    <p:sldId id="259" r:id="rId13"/>
    <p:sldId id="26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4C71EC6-210F-42DE-9C53-41977AD35B3D}" type="datetimeFigureOut">
              <a:rPr lang="ru-RU" smtClean="0"/>
              <a:t>20.09.2020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20.09.2020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860032" y="1556792"/>
            <a:ext cx="3313355" cy="1702160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Русский язык</a:t>
            </a:r>
            <a:endParaRPr lang="ru-RU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6016" y="3356992"/>
            <a:ext cx="3309803" cy="2520280"/>
          </a:xfrm>
        </p:spPr>
        <p:txBody>
          <a:bodyPr>
            <a:noAutofit/>
          </a:bodyPr>
          <a:lstStyle/>
          <a:p>
            <a:pPr algn="ctr">
              <a:lnSpc>
                <a:spcPct val="200000"/>
              </a:lnSpc>
            </a:pP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</a:t>
            </a: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овторение</a:t>
            </a:r>
          </a:p>
          <a:p>
            <a:pPr algn="ctr">
              <a:lnSpc>
                <a:spcPct val="200000"/>
              </a:lnSpc>
            </a:pP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</a:t>
            </a: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ест</a:t>
            </a:r>
          </a:p>
          <a:p>
            <a:pPr algn="ctr">
              <a:lnSpc>
                <a:spcPct val="200000"/>
              </a:lnSpc>
            </a:pP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078487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Работу выполнила </a:t>
            </a:r>
            <a:r>
              <a:rPr lang="ru-RU" sz="2400" b="1" i="1" dirty="0" err="1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Грешнова</a:t>
            </a:r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Лариса </a:t>
            </a:r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Владимировна</a:t>
            </a:r>
          </a:p>
          <a:p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Учитель высшей категории МОУ №</a:t>
            </a:r>
            <a:r>
              <a:rPr lang="ru-RU" sz="2400" b="1" i="1" dirty="0" err="1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Киришская</a:t>
            </a:r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СОШ №8»</a:t>
            </a:r>
            <a:endParaRPr lang="ru-RU" sz="2400" b="1" i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08004" y="1628800"/>
            <a:ext cx="35643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класс      3 четверть</a:t>
            </a:r>
            <a:endParaRPr lang="ru-RU" sz="2400" b="1" i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374309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268760"/>
            <a:ext cx="8136904" cy="18002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9. Найди в предложении грамматическую основу.</a:t>
            </a:r>
            <a:b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Лесная мышь свила гнездо из травки и стебельков.</a:t>
            </a:r>
            <a:b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2708920"/>
            <a:ext cx="6777317" cy="3744416"/>
          </a:xfrm>
        </p:spPr>
        <p:txBody>
          <a:bodyPr>
            <a:noAutofit/>
          </a:bodyPr>
          <a:lstStyle/>
          <a:p>
            <a:pPr marL="822960" lvl="1" indent="-457200">
              <a:lnSpc>
                <a:spcPct val="150000"/>
              </a:lnSpc>
              <a:buFont typeface="+mj-lt"/>
              <a:buAutoNum type="arabicParenR"/>
            </a:pPr>
            <a:r>
              <a:rPr lang="ru-RU" sz="36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г</a:t>
            </a:r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нездо из травки;</a:t>
            </a:r>
          </a:p>
          <a:p>
            <a:pPr marL="822960" lvl="1" indent="-457200">
              <a:lnSpc>
                <a:spcPct val="150000"/>
              </a:lnSpc>
              <a:buFont typeface="+mj-lt"/>
              <a:buAutoNum type="arabicParenR"/>
            </a:pPr>
            <a:r>
              <a:rPr lang="ru-RU" sz="36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м</a:t>
            </a:r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ышь свила;</a:t>
            </a:r>
          </a:p>
          <a:p>
            <a:pPr marL="822960" lvl="1" indent="-457200">
              <a:lnSpc>
                <a:spcPct val="150000"/>
              </a:lnSpc>
              <a:buFont typeface="+mj-lt"/>
              <a:buAutoNum type="arabicParenR"/>
            </a:pPr>
            <a:r>
              <a:rPr lang="ru-RU" sz="36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г</a:t>
            </a:r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нездо свила;</a:t>
            </a:r>
          </a:p>
          <a:p>
            <a:pPr marL="822960" lvl="1" indent="-457200">
              <a:lnSpc>
                <a:spcPct val="150000"/>
              </a:lnSpc>
              <a:buFont typeface="+mj-lt"/>
              <a:buAutoNum type="arabicParenR"/>
            </a:pPr>
            <a:r>
              <a:rPr lang="ru-RU" sz="36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л</a:t>
            </a:r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есная мышь. </a:t>
            </a:r>
            <a:endParaRPr lang="ru-RU" sz="3600" b="1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2175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07704" y="548680"/>
            <a:ext cx="612068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ВЗАИМОПРОВЕРКА</a:t>
            </a:r>
            <a:endParaRPr lang="ru-RU" sz="4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704726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 Т В Е Т Ы </a:t>
            </a:r>
            <a:endParaRPr lang="ru-RU" sz="5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2323653"/>
            <a:ext cx="7848872" cy="1249364"/>
          </a:xfrm>
        </p:spPr>
        <p:txBody>
          <a:bodyPr>
            <a:normAutofit/>
          </a:bodyPr>
          <a:lstStyle/>
          <a:p>
            <a:pPr marL="68580" indent="0" algn="ctr">
              <a:buNone/>
            </a:pPr>
            <a:r>
              <a:rPr lang="ru-RU" sz="6000" b="1" dirty="0">
                <a:solidFill>
                  <a:schemeClr val="bg2">
                    <a:lumMod val="75000"/>
                  </a:schemeClr>
                </a:solidFill>
              </a:rPr>
              <a:t>2</a:t>
            </a:r>
            <a:r>
              <a:rPr lang="ru-RU" sz="6000" b="1" dirty="0" smtClean="0">
                <a:solidFill>
                  <a:schemeClr val="bg2">
                    <a:lumMod val="75000"/>
                  </a:schemeClr>
                </a:solidFill>
              </a:rPr>
              <a:t>, 2, 4, </a:t>
            </a:r>
            <a:r>
              <a:rPr lang="ru-RU" sz="6000" b="1" dirty="0">
                <a:solidFill>
                  <a:schemeClr val="bg2">
                    <a:lumMod val="75000"/>
                  </a:schemeClr>
                </a:solidFill>
              </a:rPr>
              <a:t>1</a:t>
            </a:r>
            <a:r>
              <a:rPr lang="ru-RU" sz="6000" b="1" dirty="0" smtClean="0">
                <a:solidFill>
                  <a:schemeClr val="bg2">
                    <a:lumMod val="75000"/>
                  </a:schemeClr>
                </a:solidFill>
              </a:rPr>
              <a:t>, </a:t>
            </a:r>
            <a:r>
              <a:rPr lang="ru-RU" sz="6000" b="1" dirty="0">
                <a:solidFill>
                  <a:schemeClr val="bg2">
                    <a:lumMod val="75000"/>
                  </a:schemeClr>
                </a:solidFill>
              </a:rPr>
              <a:t>3</a:t>
            </a:r>
            <a:r>
              <a:rPr lang="ru-RU" sz="6000" b="1" dirty="0" smtClean="0">
                <a:solidFill>
                  <a:schemeClr val="bg2">
                    <a:lumMod val="75000"/>
                  </a:schemeClr>
                </a:solidFill>
              </a:rPr>
              <a:t>, </a:t>
            </a:r>
            <a:r>
              <a:rPr lang="ru-RU" sz="6000" b="1" dirty="0">
                <a:solidFill>
                  <a:schemeClr val="bg2">
                    <a:lumMod val="75000"/>
                  </a:schemeClr>
                </a:solidFill>
              </a:rPr>
              <a:t>3</a:t>
            </a:r>
            <a:r>
              <a:rPr lang="ru-RU" sz="6000" b="1" dirty="0" smtClean="0">
                <a:solidFill>
                  <a:schemeClr val="bg2">
                    <a:lumMod val="75000"/>
                  </a:schemeClr>
                </a:solidFill>
              </a:rPr>
              <a:t>, 2, 1, 2.  </a:t>
            </a:r>
            <a:endParaRPr lang="ru-RU" sz="60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31640" y="3573016"/>
            <a:ext cx="669674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«5» – без ошибок;</a:t>
            </a:r>
          </a:p>
          <a:p>
            <a:r>
              <a:rPr lang="ru-RU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«4» - 1-2 ошибки;</a:t>
            </a:r>
          </a:p>
          <a:p>
            <a:r>
              <a:rPr lang="ru-RU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«3» – 3 ошибки;</a:t>
            </a:r>
          </a:p>
          <a:p>
            <a:r>
              <a:rPr lang="ru-RU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«2» – 4 и более ошибок.</a:t>
            </a:r>
            <a:endParaRPr lang="ru-RU" sz="3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60173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ds05.infourok.ru/uploads/ex/055f/000c887e-110e67a8/img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49945"/>
            <a:ext cx="8208912" cy="615668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33710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548680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1.Отметь слово, в котором звуков больше, чем букв</a:t>
            </a:r>
            <a:r>
              <a:rPr lang="ru-RU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1628800"/>
            <a:ext cx="6777317" cy="4824536"/>
          </a:xfrm>
        </p:spPr>
        <p:txBody>
          <a:bodyPr>
            <a:noAutofit/>
          </a:bodyPr>
          <a:lstStyle/>
          <a:p>
            <a:pPr marL="822960" lvl="1" indent="-457200">
              <a:lnSpc>
                <a:spcPct val="200000"/>
              </a:lnSpc>
              <a:buFont typeface="+mj-lt"/>
              <a:buAutoNum type="arabicParenR"/>
            </a:pPr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осень;</a:t>
            </a:r>
          </a:p>
          <a:p>
            <a:pPr marL="822960" lvl="1" indent="-457200">
              <a:lnSpc>
                <a:spcPct val="200000"/>
              </a:lnSpc>
              <a:buFont typeface="+mj-lt"/>
              <a:buAutoNum type="arabicParenR"/>
            </a:pPr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Яков;</a:t>
            </a:r>
          </a:p>
          <a:p>
            <a:pPr marL="822960" lvl="1" indent="-457200">
              <a:lnSpc>
                <a:spcPct val="200000"/>
              </a:lnSpc>
              <a:buFont typeface="+mj-lt"/>
              <a:buAutoNum type="arabicParenR"/>
            </a:pPr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день;</a:t>
            </a:r>
          </a:p>
          <a:p>
            <a:pPr marL="822960" lvl="1" indent="-457200">
              <a:lnSpc>
                <a:spcPct val="200000"/>
              </a:lnSpc>
              <a:buFont typeface="+mj-lt"/>
              <a:buAutoNum type="arabicParenR"/>
            </a:pPr>
            <a:r>
              <a:rPr lang="ru-RU" sz="36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емья. </a:t>
            </a:r>
            <a:endParaRPr lang="ru-RU" sz="3600" b="1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1464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548680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2.В каком слове ударение падает на третий слог?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1628800"/>
            <a:ext cx="6777317" cy="4824536"/>
          </a:xfrm>
        </p:spPr>
        <p:txBody>
          <a:bodyPr>
            <a:noAutofit/>
          </a:bodyPr>
          <a:lstStyle/>
          <a:p>
            <a:pPr marL="822960" lvl="1" indent="-457200">
              <a:lnSpc>
                <a:spcPct val="200000"/>
              </a:lnSpc>
              <a:buFont typeface="+mj-lt"/>
              <a:buAutoNum type="arabicParenR"/>
            </a:pPr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капканы;</a:t>
            </a:r>
          </a:p>
          <a:p>
            <a:pPr marL="822960" lvl="1" indent="-457200">
              <a:lnSpc>
                <a:spcPct val="200000"/>
              </a:lnSpc>
              <a:buFont typeface="+mj-lt"/>
              <a:buAutoNum type="arabicParenR"/>
            </a:pPr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поколение;</a:t>
            </a:r>
          </a:p>
          <a:p>
            <a:pPr marL="822960" lvl="1" indent="-457200">
              <a:lnSpc>
                <a:spcPct val="200000"/>
              </a:lnSpc>
              <a:buFont typeface="+mj-lt"/>
              <a:buAutoNum type="arabicParenR"/>
            </a:pPr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профессия;</a:t>
            </a:r>
          </a:p>
          <a:p>
            <a:pPr marL="822960" lvl="1" indent="-457200">
              <a:lnSpc>
                <a:spcPct val="200000"/>
              </a:lnSpc>
              <a:buFont typeface="+mj-lt"/>
              <a:buAutoNum type="arabicParenR"/>
            </a:pPr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равенство. </a:t>
            </a:r>
            <a:endParaRPr lang="ru-RU" sz="3600" b="1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6617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548680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3.Укажи слово, в котором есть суффикс.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1628800"/>
            <a:ext cx="6777317" cy="4824536"/>
          </a:xfrm>
        </p:spPr>
        <p:txBody>
          <a:bodyPr>
            <a:noAutofit/>
          </a:bodyPr>
          <a:lstStyle/>
          <a:p>
            <a:pPr marL="822960" lvl="1" indent="-457200">
              <a:lnSpc>
                <a:spcPct val="200000"/>
              </a:lnSpc>
              <a:buFont typeface="+mj-lt"/>
              <a:buAutoNum type="arabicParenR"/>
            </a:pPr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смелый;</a:t>
            </a:r>
          </a:p>
          <a:p>
            <a:pPr marL="822960" lvl="1" indent="-457200">
              <a:lnSpc>
                <a:spcPct val="200000"/>
              </a:lnSpc>
              <a:buFont typeface="+mj-lt"/>
              <a:buAutoNum type="arabicParenR"/>
            </a:pPr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поход;</a:t>
            </a:r>
          </a:p>
          <a:p>
            <a:pPr marL="822960" lvl="1" indent="-457200">
              <a:lnSpc>
                <a:spcPct val="200000"/>
              </a:lnSpc>
              <a:buFont typeface="+mj-lt"/>
              <a:buAutoNum type="arabicParenR"/>
            </a:pPr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запасы;</a:t>
            </a:r>
          </a:p>
          <a:p>
            <a:pPr marL="822960" lvl="1" indent="-457200">
              <a:lnSpc>
                <a:spcPct val="200000"/>
              </a:lnSpc>
              <a:buFont typeface="+mj-lt"/>
              <a:buAutoNum type="arabicParenR"/>
            </a:pPr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дружный. </a:t>
            </a:r>
            <a:endParaRPr lang="ru-RU" sz="3600" b="1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5110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548680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4.Укажи слово, в приставке которого пишется буква 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1628800"/>
            <a:ext cx="6777317" cy="4824536"/>
          </a:xfrm>
        </p:spPr>
        <p:txBody>
          <a:bodyPr>
            <a:noAutofit/>
          </a:bodyPr>
          <a:lstStyle/>
          <a:p>
            <a:pPr marL="822960" lvl="1" indent="-457200">
              <a:lnSpc>
                <a:spcPct val="200000"/>
              </a:lnSpc>
              <a:buFont typeface="+mj-lt"/>
              <a:buAutoNum type="arabicParenR"/>
            </a:pPr>
            <a:r>
              <a:rPr lang="ru-RU" sz="36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р</a:t>
            </a:r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…списание;</a:t>
            </a:r>
          </a:p>
          <a:p>
            <a:pPr marL="822960" lvl="1" indent="-457200">
              <a:lnSpc>
                <a:spcPct val="200000"/>
              </a:lnSpc>
              <a:buFont typeface="+mj-lt"/>
              <a:buAutoNum type="arabicParenR"/>
            </a:pPr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п…думать;</a:t>
            </a:r>
          </a:p>
          <a:p>
            <a:pPr marL="822960" lvl="1" indent="-457200">
              <a:lnSpc>
                <a:spcPct val="200000"/>
              </a:lnSpc>
              <a:buFont typeface="+mj-lt"/>
              <a:buAutoNum type="arabicParenR"/>
            </a:pPr>
            <a:r>
              <a:rPr lang="ru-RU" sz="36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</a:t>
            </a:r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…ехать;</a:t>
            </a:r>
          </a:p>
          <a:p>
            <a:pPr marL="822960" lvl="1" indent="-457200">
              <a:lnSpc>
                <a:spcPct val="200000"/>
              </a:lnSpc>
              <a:buFont typeface="+mj-lt"/>
              <a:buAutoNum type="arabicParenR"/>
            </a:pPr>
            <a:r>
              <a:rPr lang="ru-RU" sz="36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…жалеть. </a:t>
            </a:r>
            <a:endParaRPr lang="ru-RU" sz="3600" b="1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1890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136904" cy="11430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5.Отметь слово с приставкой.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1628800"/>
            <a:ext cx="6777317" cy="4824536"/>
          </a:xfrm>
        </p:spPr>
        <p:txBody>
          <a:bodyPr>
            <a:noAutofit/>
          </a:bodyPr>
          <a:lstStyle/>
          <a:p>
            <a:pPr marL="822960" lvl="1" indent="-457200">
              <a:lnSpc>
                <a:spcPct val="200000"/>
              </a:lnSpc>
              <a:buFont typeface="+mj-lt"/>
              <a:buAutoNum type="arabicParenR"/>
            </a:pPr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(по)тропе;</a:t>
            </a:r>
          </a:p>
          <a:p>
            <a:pPr marL="822960" lvl="1" indent="-457200">
              <a:lnSpc>
                <a:spcPct val="200000"/>
              </a:lnSpc>
              <a:buFont typeface="+mj-lt"/>
              <a:buAutoNum type="arabicParenR"/>
            </a:pPr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(по)лесу;</a:t>
            </a:r>
          </a:p>
          <a:p>
            <a:pPr marL="822960" lvl="1" indent="-457200">
              <a:lnSpc>
                <a:spcPct val="200000"/>
              </a:lnSpc>
              <a:buFont typeface="+mj-lt"/>
              <a:buAutoNum type="arabicParenR"/>
            </a:pPr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(по)бежать;</a:t>
            </a:r>
          </a:p>
          <a:p>
            <a:pPr marL="822960" lvl="1" indent="-457200">
              <a:lnSpc>
                <a:spcPct val="200000"/>
              </a:lnSpc>
              <a:buFont typeface="+mj-lt"/>
              <a:buAutoNum type="arabicParenR"/>
            </a:pPr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(по)небу. </a:t>
            </a:r>
            <a:endParaRPr lang="ru-RU" sz="3600" b="1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39784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136904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6.В корне какого слова безударная гласная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1628800"/>
            <a:ext cx="6777317" cy="4824536"/>
          </a:xfrm>
        </p:spPr>
        <p:txBody>
          <a:bodyPr>
            <a:noAutofit/>
          </a:bodyPr>
          <a:lstStyle/>
          <a:p>
            <a:pPr marL="822960" lvl="1" indent="-457200">
              <a:lnSpc>
                <a:spcPct val="200000"/>
              </a:lnSpc>
              <a:buFont typeface="+mj-lt"/>
              <a:buAutoNum type="arabicParenR"/>
            </a:pPr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г…лубка;</a:t>
            </a:r>
          </a:p>
          <a:p>
            <a:pPr marL="822960" lvl="1" indent="-457200">
              <a:lnSpc>
                <a:spcPct val="200000"/>
              </a:lnSpc>
              <a:buFont typeface="+mj-lt"/>
              <a:buAutoNum type="arabicParenR"/>
            </a:pPr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в…</a:t>
            </a:r>
            <a:r>
              <a:rPr lang="ru-RU" sz="3600" b="1" dirty="0" err="1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здушный</a:t>
            </a:r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(шар);</a:t>
            </a:r>
          </a:p>
          <a:p>
            <a:pPr marL="822960" lvl="1" indent="-457200">
              <a:lnSpc>
                <a:spcPct val="200000"/>
              </a:lnSpc>
              <a:buFont typeface="+mj-lt"/>
              <a:buAutoNum type="arabicParenR"/>
            </a:pPr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м…</a:t>
            </a:r>
            <a:r>
              <a:rPr lang="ru-RU" sz="3600" b="1" dirty="0" err="1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слёнка</a:t>
            </a:r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822960" lvl="1" indent="-457200">
              <a:lnSpc>
                <a:spcPct val="200000"/>
              </a:lnSpc>
              <a:buFont typeface="+mj-lt"/>
              <a:buAutoNum type="arabicParenR"/>
            </a:pPr>
            <a:r>
              <a:rPr lang="ru-RU" sz="3600" b="1" dirty="0" err="1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др</a:t>
            </a:r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…жат. </a:t>
            </a:r>
            <a:endParaRPr lang="ru-RU" sz="3600" b="1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0340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136904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7.В каком слове пропущена непроизносимая согласная 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</a:t>
            </a: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1628800"/>
            <a:ext cx="6777317" cy="4824536"/>
          </a:xfrm>
        </p:spPr>
        <p:txBody>
          <a:bodyPr>
            <a:noAutofit/>
          </a:bodyPr>
          <a:lstStyle/>
          <a:p>
            <a:pPr marL="822960" lvl="1" indent="-457200">
              <a:lnSpc>
                <a:spcPct val="200000"/>
              </a:lnSpc>
              <a:buFont typeface="+mj-lt"/>
              <a:buAutoNum type="arabicParenR"/>
            </a:pPr>
            <a:r>
              <a:rPr lang="ru-RU" sz="3600" b="1" dirty="0" err="1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ло</a:t>
            </a:r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…ка;</a:t>
            </a:r>
          </a:p>
          <a:p>
            <a:pPr marL="822960" lvl="1" indent="-457200">
              <a:lnSpc>
                <a:spcPct val="200000"/>
              </a:lnSpc>
              <a:buFont typeface="+mj-lt"/>
              <a:buAutoNum type="arabicParenR"/>
            </a:pPr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поз…</a:t>
            </a:r>
            <a:r>
              <a:rPr lang="ru-RU" sz="3600" b="1" dirty="0" err="1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ний</a:t>
            </a:r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822960" lvl="1" indent="-457200">
              <a:lnSpc>
                <a:spcPct val="200000"/>
              </a:lnSpc>
              <a:buFont typeface="+mj-lt"/>
              <a:buAutoNum type="arabicParenR"/>
            </a:pPr>
            <a:r>
              <a:rPr lang="ru-RU" sz="3600" b="1" dirty="0" err="1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закла</a:t>
            </a:r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…ка;</a:t>
            </a:r>
          </a:p>
          <a:p>
            <a:pPr marL="822960" lvl="1" indent="-457200">
              <a:lnSpc>
                <a:spcPct val="200000"/>
              </a:lnSpc>
              <a:buFont typeface="+mj-lt"/>
              <a:buAutoNum type="arabicParenR"/>
            </a:pPr>
            <a:r>
              <a:rPr lang="ru-RU" sz="3600" b="1" dirty="0" err="1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селё</a:t>
            </a:r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…ка. </a:t>
            </a:r>
            <a:endParaRPr lang="ru-RU" sz="3600" b="1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30045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136904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8.Укажи существительное </a:t>
            </a:r>
            <a:r>
              <a:rPr lang="ru-RU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нариц</a:t>
            </a: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., </a:t>
            </a:r>
            <a:r>
              <a:rPr lang="ru-RU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одуш</a:t>
            </a: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., </a:t>
            </a:r>
            <a:r>
              <a:rPr lang="ru-RU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мн.ч</a:t>
            </a: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1628800"/>
            <a:ext cx="6777317" cy="4824536"/>
          </a:xfrm>
        </p:spPr>
        <p:txBody>
          <a:bodyPr>
            <a:noAutofit/>
          </a:bodyPr>
          <a:lstStyle/>
          <a:p>
            <a:pPr marL="822960" lvl="1" indent="-457200">
              <a:lnSpc>
                <a:spcPct val="200000"/>
              </a:lnSpc>
              <a:buFont typeface="+mj-lt"/>
              <a:buAutoNum type="arabicParenR"/>
            </a:pPr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воробьи;</a:t>
            </a:r>
          </a:p>
          <a:p>
            <a:pPr marL="822960" lvl="1" indent="-457200">
              <a:lnSpc>
                <a:spcPct val="200000"/>
              </a:lnSpc>
              <a:buFont typeface="+mj-lt"/>
              <a:buAutoNum type="arabicParenR"/>
            </a:pPr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окна;</a:t>
            </a:r>
          </a:p>
          <a:p>
            <a:pPr marL="822960" lvl="1" indent="-457200">
              <a:lnSpc>
                <a:spcPct val="200000"/>
              </a:lnSpc>
              <a:buFont typeface="+mj-lt"/>
              <a:buAutoNum type="arabicParenR"/>
            </a:pPr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Кириши;</a:t>
            </a:r>
          </a:p>
          <a:p>
            <a:pPr marL="822960" lvl="1" indent="-457200">
              <a:lnSpc>
                <a:spcPct val="200000"/>
              </a:lnSpc>
              <a:buFont typeface="+mj-lt"/>
              <a:buAutoNum type="arabicParenR"/>
            </a:pPr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тетрадки. </a:t>
            </a:r>
            <a:endParaRPr lang="ru-RU" sz="3600" b="1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1827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52</TotalTime>
  <Words>236</Words>
  <Application>Microsoft Office PowerPoint</Application>
  <PresentationFormat>Экран (4:3)</PresentationFormat>
  <Paragraphs>58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Остин</vt:lpstr>
      <vt:lpstr>Русский язык</vt:lpstr>
      <vt:lpstr>1.Отметь слово, в котором звуков больше, чем букв.</vt:lpstr>
      <vt:lpstr>2.В каком слове ударение падает на третий слог?</vt:lpstr>
      <vt:lpstr>3.Укажи слово, в котором есть суффикс.</vt:lpstr>
      <vt:lpstr>4.Укажи слово, в приставке которого пишется буква А.</vt:lpstr>
      <vt:lpstr>5.Отметь слово с приставкой.</vt:lpstr>
      <vt:lpstr>6.В корне какого слова безударная гласная А?</vt:lpstr>
      <vt:lpstr>7.В каком слове пропущена непроизносимая согласная Д?</vt:lpstr>
      <vt:lpstr>8.Укажи существительное нариц., одуш., мн.ч.</vt:lpstr>
      <vt:lpstr>9. Найди в предложении грамматическую основу. Лесная мышь свила гнездо из травки и стебельков. </vt:lpstr>
      <vt:lpstr>Презентация PowerPoint</vt:lpstr>
      <vt:lpstr>О Т В Е Т Ы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язык</dc:title>
  <dc:creator>Лариса Грешнова</dc:creator>
  <cp:lastModifiedBy>Лариса Грешнова</cp:lastModifiedBy>
  <cp:revision>9</cp:revision>
  <dcterms:created xsi:type="dcterms:W3CDTF">2020-01-19T16:08:14Z</dcterms:created>
  <dcterms:modified xsi:type="dcterms:W3CDTF">2020-09-20T16:59:04Z</dcterms:modified>
</cp:coreProperties>
</file>