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7" r:id="rId5"/>
    <p:sldId id="259" r:id="rId6"/>
    <p:sldId id="257" r:id="rId7"/>
    <p:sldId id="261" r:id="rId8"/>
    <p:sldId id="264" r:id="rId9"/>
    <p:sldId id="269" r:id="rId10"/>
    <p:sldId id="263" r:id="rId11"/>
    <p:sldId id="281" r:id="rId12"/>
    <p:sldId id="265" r:id="rId13"/>
    <p:sldId id="268" r:id="rId14"/>
    <p:sldId id="270" r:id="rId15"/>
    <p:sldId id="280" r:id="rId16"/>
    <p:sldId id="266" r:id="rId17"/>
    <p:sldId id="271" r:id="rId18"/>
    <p:sldId id="282" r:id="rId19"/>
    <p:sldId id="279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29" autoAdjust="0"/>
    <p:restoredTop sz="97670" autoAdjust="0"/>
  </p:normalViewPr>
  <p:slideViewPr>
    <p:cSldViewPr snapToGrid="0">
      <p:cViewPr>
        <p:scale>
          <a:sx n="87" d="100"/>
          <a:sy n="87" d="100"/>
        </p:scale>
        <p:origin x="-40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04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19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30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52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28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2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06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96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9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17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71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C1526-49FF-472C-8E17-D465DBF248DC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847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9475" y="165216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i="1" u="sng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Интеллектуальное развитие </a:t>
            </a:r>
            <a:r>
              <a:rPr lang="en-US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 </a:t>
            </a:r>
            <a:r>
              <a:rPr lang="ru-RU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дошкольников</a:t>
            </a:r>
            <a:endParaRPr lang="ru-RU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7760" y="4945562"/>
            <a:ext cx="5205046" cy="1019140"/>
          </a:xfrm>
        </p:spPr>
        <p:txBody>
          <a:bodyPr>
            <a:normAutofit/>
          </a:bodyPr>
          <a:lstStyle/>
          <a:p>
            <a:pPr algn="r"/>
            <a:r>
              <a:rPr lang="ru-RU" b="1" i="1" u="sng" dirty="0" smtClean="0">
                <a:latin typeface="Georgia" panose="02040502050405020303" pitchFamily="18" charset="0"/>
              </a:rPr>
              <a:t>Работу выполнила:</a:t>
            </a:r>
          </a:p>
          <a:p>
            <a:pPr algn="r"/>
            <a:r>
              <a:rPr lang="ru-RU" i="1" dirty="0" smtClean="0">
                <a:latin typeface="Georgia" panose="02040502050405020303" pitchFamily="18" charset="0"/>
              </a:rPr>
              <a:t>  </a:t>
            </a:r>
            <a:r>
              <a:rPr lang="ru-RU" i="1" dirty="0" err="1" smtClean="0">
                <a:latin typeface="Georgia" panose="02040502050405020303" pitchFamily="18" charset="0"/>
              </a:rPr>
              <a:t>Рыхлова</a:t>
            </a:r>
            <a:r>
              <a:rPr lang="ru-RU" i="1" dirty="0" smtClean="0">
                <a:latin typeface="Georgia" panose="02040502050405020303" pitchFamily="18" charset="0"/>
              </a:rPr>
              <a:t> Елена Алексеевна</a:t>
            </a:r>
            <a:endParaRPr lang="ru-RU" i="1" dirty="0" smtClean="0">
              <a:latin typeface="Georgia" panose="02040502050405020303" pitchFamily="18" charset="0"/>
            </a:endParaRPr>
          </a:p>
        </p:txBody>
      </p:sp>
      <p:pic>
        <p:nvPicPr>
          <p:cNvPr id="1026" name="Picture 2" descr="http://s2.uploads.ru/t/x2eky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1238" y="1718740"/>
            <a:ext cx="2713906" cy="487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erchiki.com/wp-content/uploads/2015/10/spokes_wheels-1979px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5529" y="376517"/>
            <a:ext cx="2411418" cy="188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setiquest.org/wiki/images/0/06/Light_bulb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87220">
            <a:off x="751496" y="1705710"/>
            <a:ext cx="814837" cy="814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dnz282.edukit.zp.ua/files2/images/post-6702-1297067928.gif?size=11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914" y="3316425"/>
            <a:ext cx="1809750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935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0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Вывод:</a:t>
            </a:r>
            <a:endParaRPr lang="ru-RU" i="1" u="sng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2722" y="1690687"/>
            <a:ext cx="8706853" cy="4485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Georgia" panose="02040502050405020303" pitchFamily="18" charset="0"/>
              </a:rPr>
              <a:t>Интеллектуальное </a:t>
            </a:r>
            <a:r>
              <a:rPr lang="ru-RU" b="1" dirty="0">
                <a:latin typeface="Georgia" panose="02040502050405020303" pitchFamily="18" charset="0"/>
              </a:rPr>
              <a:t>развитие дошкольников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smtClean="0">
                <a:latin typeface="Georgia" panose="02040502050405020303" pitchFamily="18" charset="0"/>
              </a:rPr>
              <a:t/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это </a:t>
            </a:r>
            <a:r>
              <a:rPr lang="ru-RU" i="1" u="sng" dirty="0">
                <a:latin typeface="Georgia" panose="02040502050405020303" pitchFamily="18" charset="0"/>
              </a:rPr>
              <a:t>систематическое и целенаправленное педагогическое воздействие</a:t>
            </a:r>
            <a:r>
              <a:rPr lang="ru-RU" u="sng" dirty="0">
                <a:latin typeface="Georgia" panose="02040502050405020303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</a:rPr>
              <a:t>на подрастающего человека с </a:t>
            </a:r>
            <a:r>
              <a:rPr lang="ru-RU" dirty="0" smtClean="0">
                <a:latin typeface="Georgia" panose="02040502050405020303" pitchFamily="18" charset="0"/>
              </a:rPr>
              <a:t/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b="1" i="1" u="sng" dirty="0" smtClean="0">
                <a:latin typeface="Georgia" panose="02040502050405020303" pitchFamily="18" charset="0"/>
              </a:rPr>
              <a:t>целью</a:t>
            </a:r>
            <a:r>
              <a:rPr lang="ru-RU" i="1" u="sng" dirty="0" smtClean="0">
                <a:latin typeface="Georgia" panose="02040502050405020303" pitchFamily="18" charset="0"/>
              </a:rPr>
              <a:t> </a:t>
            </a:r>
            <a:r>
              <a:rPr lang="ru-RU" b="1" i="1" u="sng" dirty="0">
                <a:latin typeface="Georgia" panose="02040502050405020303" pitchFamily="18" charset="0"/>
              </a:rPr>
              <a:t>развития ума</a:t>
            </a:r>
            <a:r>
              <a:rPr lang="ru-RU" dirty="0">
                <a:latin typeface="Georgia" panose="02040502050405020303" pitchFamily="18" charset="0"/>
              </a:rPr>
              <a:t>. </a:t>
            </a:r>
            <a:r>
              <a:rPr lang="ru-RU" dirty="0" smtClean="0">
                <a:latin typeface="Georgia" panose="02040502050405020303" pitchFamily="18" charset="0"/>
              </a:rPr>
              <a:t/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Оно </a:t>
            </a:r>
            <a:r>
              <a:rPr lang="ru-RU" dirty="0">
                <a:latin typeface="Georgia" panose="02040502050405020303" pitchFamily="18" charset="0"/>
              </a:rPr>
              <a:t>протекает как </a:t>
            </a:r>
            <a:r>
              <a:rPr lang="ru-RU" u="sng" dirty="0">
                <a:latin typeface="Georgia" panose="02040502050405020303" pitchFamily="18" charset="0"/>
              </a:rPr>
              <a:t>планомерный процесс </a:t>
            </a:r>
            <a:r>
              <a:rPr lang="ru-RU" dirty="0">
                <a:latin typeface="Georgia" panose="02040502050405020303" pitchFamily="18" charset="0"/>
              </a:rPr>
              <a:t>овладения подрастающим поколением общественно – историческим опытом, накопленным человечеством и представленным в </a:t>
            </a:r>
            <a:r>
              <a:rPr lang="ru-RU" i="1" u="sng" dirty="0">
                <a:latin typeface="Georgia" panose="02040502050405020303" pitchFamily="18" charset="0"/>
              </a:rPr>
              <a:t>знаниях, навыках и умениях, в нормах, правилах и т.д</a:t>
            </a:r>
            <a:r>
              <a:rPr lang="ru-RU" dirty="0">
                <a:latin typeface="Georgia" panose="02040502050405020303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9218" name="Picture 2" descr="http://www.playcast.ru/uploads/2015/07/24/1444479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845" y="1294523"/>
            <a:ext cx="3061155" cy="527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15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730" y="1600200"/>
            <a:ext cx="5701552" cy="4101353"/>
          </a:xfrm>
        </p:spPr>
        <p:txBody>
          <a:bodyPr>
            <a:noAutofit/>
          </a:bodyPr>
          <a:lstStyle/>
          <a:p>
            <a:pPr algn="ctr"/>
            <a:r>
              <a:rPr lang="ru-RU" sz="36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Игры и занятия для интеллектуального  развития детей среднего дошкольного возраста </a:t>
            </a:r>
            <a:endParaRPr lang="ru-RU" sz="36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pic>
        <p:nvPicPr>
          <p:cNvPr id="12290" name="Picture 2" descr="http://detskiisad119.ru/files/image/3e13bbc7ab21%20%281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57899" y="1423416"/>
            <a:ext cx="5606627" cy="504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95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Память</a:t>
            </a:r>
            <a:endParaRPr lang="ru-RU" sz="40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pic>
        <p:nvPicPr>
          <p:cNvPr id="16" name="Содержимое 15" descr="2020-05-21-17-06-1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95835" y="1653987"/>
            <a:ext cx="5284695" cy="3936715"/>
          </a:xfrm>
        </p:spPr>
      </p:pic>
      <p:pic>
        <p:nvPicPr>
          <p:cNvPr id="17" name="Рисунок 16" descr="2020-05-21-17-06-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10300" y="1707777"/>
            <a:ext cx="5038456" cy="365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60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Внимание</a:t>
            </a:r>
            <a:endParaRPr lang="ru-RU" b="1" i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3182471" cy="435133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Дидактическая игра «Чья тень?»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У каждого из родителей по 2 карточки с нарисованным предметом. На других столах лежат карточки с тенью этих предметов. Ребенку нужно очень внимательно рассмотреть предмет и подобрать  к нему тень. Родители, прошу вас давать ребенку по одной картинке. После проверки правильности, эту картинку вы оставляете на столе, а ребенку даете следующую картинку (дети ищут тень предмета, передвигаясь по группе).</a:t>
            </a:r>
          </a:p>
          <a:p>
            <a:endParaRPr lang="ru-RU" dirty="0"/>
          </a:p>
        </p:txBody>
      </p:sp>
      <p:pic>
        <p:nvPicPr>
          <p:cNvPr id="17" name="Рисунок 16" descr="01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30793" y="1694893"/>
            <a:ext cx="3329158" cy="4705907"/>
          </a:xfrm>
          <a:prstGeom prst="rect">
            <a:avLst/>
          </a:prstGeom>
        </p:spPr>
      </p:pic>
      <p:pic>
        <p:nvPicPr>
          <p:cNvPr id="18" name="Рисунок 17" descr="f1b5c0952bc0b319d695dac35c0c1aa2--educational-games-shadow-of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68217" y="1691015"/>
            <a:ext cx="3309701" cy="467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03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31026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Мышление</a:t>
            </a:r>
            <a:endParaRPr lang="ru-RU" sz="40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624" y="1734672"/>
            <a:ext cx="350968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/>
              <a:t> Дидактическая игра «Четвертый лишний»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Перед вами карточка с 4 предметами. Один из этих предметов лишний. В каждом ряду нужно найти эту лишнюю картинку. </a:t>
            </a:r>
            <a:r>
              <a:rPr lang="ru-RU" i="1" dirty="0" smtClean="0"/>
              <a:t>Указание родителям</a:t>
            </a:r>
            <a:r>
              <a:rPr lang="ru-RU" dirty="0" smtClean="0"/>
              <a:t>: не спешите подсказывать детям правильный ответ. Обратите внимание на поиск и анализ. Поясните ребенку, как проводить анализ. В каждом ряду обведите карандашом выбранный ребенком вариант).</a:t>
            </a:r>
          </a:p>
        </p:txBody>
      </p:sp>
      <p:pic>
        <p:nvPicPr>
          <p:cNvPr id="13" name="Рисунок 12" descr="93a54ebae8c602032e8d4aa2b0082dc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49270" y="1640541"/>
            <a:ext cx="3334521" cy="4813744"/>
          </a:xfrm>
          <a:prstGeom prst="rect">
            <a:avLst/>
          </a:prstGeom>
        </p:spPr>
      </p:pic>
      <p:pic>
        <p:nvPicPr>
          <p:cNvPr id="14" name="Рисунок 13" descr="9a85e65b563dfa7174ae34f609dc59eb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43047" y="1627094"/>
            <a:ext cx="3361765" cy="485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14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1155" y="50006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4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Развитие речи</a:t>
            </a:r>
            <a:endParaRPr lang="ru-RU" sz="40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18565" y="1825625"/>
            <a:ext cx="3872753" cy="425244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Назови одним словом</a:t>
            </a:r>
            <a:endParaRPr lang="ru-RU" dirty="0" smtClean="0"/>
          </a:p>
          <a:p>
            <a:r>
              <a:rPr lang="ru-RU" b="1" dirty="0" smtClean="0"/>
              <a:t>Цель:</a:t>
            </a:r>
            <a:r>
              <a:rPr lang="ru-RU" dirty="0" smtClean="0"/>
              <a:t> учить обогащать предметы одним словом, обогащать словарный запас.</a:t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Материал:</a:t>
            </a:r>
            <a:r>
              <a:rPr lang="ru-RU" dirty="0" smtClean="0"/>
              <a:t> картинки с </a:t>
            </a:r>
            <a:r>
              <a:rPr lang="ru-RU" dirty="0" err="1" smtClean="0"/>
              <a:t>изборажением</a:t>
            </a:r>
            <a:r>
              <a:rPr lang="ru-RU" dirty="0" smtClean="0"/>
              <a:t> животных, геометрических фигур…</a:t>
            </a:r>
          </a:p>
          <a:p>
            <a:r>
              <a:rPr lang="ru-RU" b="1" dirty="0" smtClean="0"/>
              <a:t>Ход игры</a:t>
            </a:r>
            <a:r>
              <a:rPr lang="ru-RU" dirty="0" smtClean="0"/>
              <a:t>: сгруппируйте эти предметы.</a:t>
            </a:r>
          </a:p>
          <a:p>
            <a:r>
              <a:rPr lang="ru-RU" dirty="0" smtClean="0"/>
              <a:t>Вопросы: как эти предметы можно назвать одним словом? Почему так можно сгруппировать? Придумай для любой группы свое условное обозначение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2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29638" y="1729262"/>
            <a:ext cx="6398656" cy="466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59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u="sng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Маторика</a:t>
            </a:r>
            <a:endParaRPr lang="ru-RU" sz="40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7177" y="1704135"/>
            <a:ext cx="3411070" cy="435133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 Дорисуй бусы (задание выполняется за столами)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Перед вами карточка с нарисованными бусами из геометрических фигур. Вам нужно заметить порядок расположения бусин и повторить  узор, используя геометрические фигуры.</a:t>
            </a:r>
          </a:p>
          <a:p>
            <a:endParaRPr lang="ru-RU" dirty="0"/>
          </a:p>
        </p:txBody>
      </p:sp>
      <p:pic>
        <p:nvPicPr>
          <p:cNvPr id="6" name="Рисунок 5" descr="hello_html_m4a18a1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85489" y="1674606"/>
            <a:ext cx="6231817" cy="2332618"/>
          </a:xfrm>
          <a:prstGeom prst="rect">
            <a:avLst/>
          </a:prstGeom>
        </p:spPr>
      </p:pic>
      <p:pic>
        <p:nvPicPr>
          <p:cNvPr id="7" name="Рисунок 6" descr="hello_html_4116fec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51084" y="4108823"/>
            <a:ext cx="6287246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51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Воображение</a:t>
            </a:r>
            <a:endParaRPr lang="ru-RU" b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378" y="1623718"/>
            <a:ext cx="5014081" cy="435133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«Построй по порядку»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 рабочей полосе нужно разложить в ряд 5 картинок, располагая их сначала от большого объекта к маленькому (или от низкого к высокому) (слева направо). Старайтесь не помогать, а только контролировать правильность расположения картинок. Потом картинки перепутайте и попросите разложить картинки от маленького объекта до большому (или от низкого к высокому).Задание необходимо выполнять за столом.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6" name="Рисунок 15" descr="647866f36dd0ca1f4b985363e0e17f0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08813" y="1737644"/>
            <a:ext cx="6270811" cy="456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28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Навыки письма</a:t>
            </a:r>
            <a:endParaRPr lang="ru-RU" b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pic>
        <p:nvPicPr>
          <p:cNvPr id="6" name="Рисунок 5" descr="scrn_big_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9624" y="1729935"/>
            <a:ext cx="5311588" cy="3631798"/>
          </a:xfrm>
          <a:prstGeom prst="rect">
            <a:avLst/>
          </a:prstGeom>
        </p:spPr>
      </p:pic>
      <p:pic>
        <p:nvPicPr>
          <p:cNvPr id="7" name="Рисунок 6" descr="libro-in-russo-propisi-pishu-i-risuyu-po-obraztsu-pagina-2-1024x6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57366" y="1754381"/>
            <a:ext cx="5535706" cy="356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28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4489" y="2173007"/>
            <a:ext cx="8966947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Спасибо за внимание!</a:t>
            </a:r>
            <a:endParaRPr lang="ru-RU" sz="80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pic>
        <p:nvPicPr>
          <p:cNvPr id="4" name="Picture 6" descr="http://ameaewebservices.com/wp-content/uploads/2013/08/Check-Mark-e137618268518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4965" y="3102436"/>
            <a:ext cx="3297035" cy="375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g-fotki.yandex.ru/get/6437/47407354.bb5/0_11d251_6c685df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4497"/>
            <a:ext cx="3121158" cy="4218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60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488" y="1839072"/>
            <a:ext cx="11551023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latin typeface="Georgia" panose="02040502050405020303" pitchFamily="18" charset="0"/>
              </a:rPr>
              <a:t>Интеллектуальное развитие</a:t>
            </a:r>
            <a:r>
              <a:rPr lang="ru-RU" i="1" dirty="0">
                <a:latin typeface="Georgia" panose="02040502050405020303" pitchFamily="18" charset="0"/>
              </a:rPr>
              <a:t> - </a:t>
            </a:r>
            <a:r>
              <a:rPr lang="ru-RU" dirty="0">
                <a:latin typeface="Georgia" panose="02040502050405020303" pitchFamily="18" charset="0"/>
              </a:rPr>
              <a:t>это формирование способности к </a:t>
            </a:r>
            <a:r>
              <a:rPr lang="ru-RU" i="1" u="sng" dirty="0">
                <a:latin typeface="Georgia" panose="02040502050405020303" pitchFamily="18" charset="0"/>
              </a:rPr>
              <a:t>овладению и пользованию</a:t>
            </a:r>
            <a:r>
              <a:rPr lang="ru-RU" i="1" dirty="0">
                <a:latin typeface="Georgia" panose="02040502050405020303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</a:rPr>
              <a:t>различными</a:t>
            </a:r>
            <a:r>
              <a:rPr lang="ru-RU" i="1" dirty="0">
                <a:latin typeface="Georgia" panose="02040502050405020303" pitchFamily="18" charset="0"/>
              </a:rPr>
              <a:t> типами </a:t>
            </a:r>
            <a:r>
              <a:rPr lang="ru-RU" i="1" dirty="0" smtClean="0">
                <a:latin typeface="Georgia" panose="02040502050405020303" pitchFamily="18" charset="0"/>
              </a:rPr>
              <a:t>мышления</a:t>
            </a:r>
            <a:r>
              <a:rPr lang="ru-RU" dirty="0" smtClean="0">
                <a:latin typeface="Georgia" panose="02040502050405020303" pitchFamily="18" charset="0"/>
              </a:rPr>
              <a:t>. </a:t>
            </a:r>
            <a:r>
              <a:rPr lang="ru-RU" dirty="0">
                <a:latin typeface="Georgia" panose="02040502050405020303" pitchFamily="18" charset="0"/>
              </a:rPr>
              <a:t>Его органической частью является</a:t>
            </a:r>
            <a:r>
              <a:rPr lang="ru-RU" i="1" dirty="0">
                <a:latin typeface="Georgia" panose="02040502050405020303" pitchFamily="18" charset="0"/>
              </a:rPr>
              <a:t> </a:t>
            </a:r>
            <a:r>
              <a:rPr lang="ru-RU" i="1" u="sng" dirty="0">
                <a:latin typeface="Georgia" panose="02040502050405020303" pitchFamily="18" charset="0"/>
              </a:rPr>
              <a:t>умение подвергать  анализу события и явления</a:t>
            </a:r>
            <a:r>
              <a:rPr lang="ru-RU" i="1" dirty="0">
                <a:latin typeface="Georgia" panose="02040502050405020303" pitchFamily="18" charset="0"/>
              </a:rPr>
              <a:t>, </a:t>
            </a:r>
            <a:r>
              <a:rPr lang="ru-RU" i="1" u="sng" dirty="0">
                <a:latin typeface="Georgia" panose="02040502050405020303" pitchFamily="18" charset="0"/>
              </a:rPr>
              <a:t>делать выводы и обобщения</a:t>
            </a:r>
            <a:r>
              <a:rPr lang="ru-RU" i="1" dirty="0">
                <a:latin typeface="Georgia" panose="02040502050405020303" pitchFamily="18" charset="0"/>
              </a:rPr>
              <a:t>, а также </a:t>
            </a:r>
            <a:r>
              <a:rPr lang="ru-RU" i="1" u="sng" dirty="0">
                <a:latin typeface="Georgia" panose="02040502050405020303" pitchFamily="18" charset="0"/>
              </a:rPr>
              <a:t>речевые развития</a:t>
            </a:r>
            <a:r>
              <a:rPr lang="ru-RU" i="1" dirty="0" smtClean="0">
                <a:latin typeface="Georgia" panose="02040502050405020303" pitchFamily="18" charset="0"/>
              </a:rPr>
              <a:t>.</a:t>
            </a:r>
            <a:endParaRPr lang="ru-RU" i="1" dirty="0">
              <a:latin typeface="Georgia" panose="02040502050405020303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90600" y="34028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Понятие </a:t>
            </a:r>
            <a:br>
              <a:rPr lang="ru-RU" sz="36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</a:br>
            <a:r>
              <a:rPr lang="ru-RU" sz="36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«Интеллектуальное развитие»</a:t>
            </a:r>
            <a:endParaRPr lang="ru-RU" sz="36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pic>
        <p:nvPicPr>
          <p:cNvPr id="5" name="Picture 6" descr="http://www.coloradocapitalcongress.org/Resources/Pictures/head_gear_500_clr_2011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772211" y="3489576"/>
            <a:ext cx="2581589" cy="322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09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В целом:</a:t>
            </a:r>
            <a:endParaRPr lang="ru-RU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latin typeface="Georgia" panose="02040502050405020303" pitchFamily="18" charset="0"/>
              </a:rPr>
              <a:t>Интеллект</a:t>
            </a:r>
            <a:r>
              <a:rPr lang="ru-RU" dirty="0">
                <a:latin typeface="Georgia" panose="02040502050405020303" pitchFamily="18" charset="0"/>
              </a:rPr>
              <a:t> - это </a:t>
            </a:r>
            <a:r>
              <a:rPr lang="ru-RU" i="1" u="sng" dirty="0">
                <a:latin typeface="Georgia" panose="02040502050405020303" pitchFamily="18" charset="0"/>
              </a:rPr>
              <a:t>совокупность качеств индивида</a:t>
            </a:r>
            <a:r>
              <a:rPr lang="ru-RU" dirty="0">
                <a:latin typeface="Georgia" panose="02040502050405020303" pitchFamily="18" charset="0"/>
              </a:rPr>
              <a:t>, которая обеспечивает </a:t>
            </a:r>
            <a:r>
              <a:rPr lang="ru-RU" i="1" u="sng" dirty="0">
                <a:latin typeface="Georgia" panose="02040502050405020303" pitchFamily="18" charset="0"/>
              </a:rPr>
              <a:t>мыслительную деятельность человека</a:t>
            </a:r>
            <a:r>
              <a:rPr lang="ru-RU" dirty="0">
                <a:latin typeface="Georgia" panose="02040502050405020303" pitchFamily="18" charset="0"/>
              </a:rPr>
              <a:t>. </a:t>
            </a:r>
            <a:r>
              <a:rPr lang="ru-RU" dirty="0" smtClean="0">
                <a:latin typeface="Georgia" panose="02040502050405020303" pitchFamily="18" charset="0"/>
              </a:rPr>
              <a:t/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В </a:t>
            </a:r>
            <a:r>
              <a:rPr lang="ru-RU" dirty="0">
                <a:latin typeface="Georgia" panose="02040502050405020303" pitchFamily="18" charset="0"/>
              </a:rPr>
              <a:t>свою очередь он </a:t>
            </a:r>
            <a:r>
              <a:rPr lang="ru-RU" b="1" dirty="0">
                <a:latin typeface="Georgia" panose="02040502050405020303" pitchFamily="18" charset="0"/>
              </a:rPr>
              <a:t>характеризуется:</a:t>
            </a:r>
            <a:endParaRPr lang="ru-RU" dirty="0">
              <a:latin typeface="Georgia" panose="02040502050405020303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i="1" dirty="0">
                <a:latin typeface="Georgia" panose="02040502050405020303" pitchFamily="18" charset="0"/>
              </a:rPr>
              <a:t>эрудицией</a:t>
            </a:r>
            <a:endParaRPr lang="ru-RU" dirty="0">
              <a:latin typeface="Georgia" panose="02040502050405020303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i="1" dirty="0">
                <a:latin typeface="Georgia" panose="02040502050405020303" pitchFamily="18" charset="0"/>
              </a:rPr>
              <a:t>способностью к мыслительным операциям</a:t>
            </a:r>
            <a:endParaRPr lang="ru-RU" dirty="0">
              <a:latin typeface="Georgia" panose="02040502050405020303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i="1" dirty="0">
                <a:latin typeface="Georgia" panose="02040502050405020303" pitchFamily="18" charset="0"/>
              </a:rPr>
              <a:t>способностью к логическому мышлению, умением устанавливать причинно-следственные связи в окружающем мире.</a:t>
            </a:r>
            <a:endParaRPr lang="ru-RU" dirty="0">
              <a:latin typeface="Georgia" panose="02040502050405020303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i="1" dirty="0">
                <a:latin typeface="Georgia" panose="02040502050405020303" pitchFamily="18" charset="0"/>
              </a:rPr>
              <a:t>вниманием, памятью, наблюдательностью, сообразительностью, различными видами мышления</a:t>
            </a:r>
            <a:endParaRPr lang="ru-RU" dirty="0">
              <a:latin typeface="Georgia" panose="02040502050405020303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800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0554" y="1492624"/>
            <a:ext cx="11006328" cy="2070847"/>
          </a:xfrm>
        </p:spPr>
        <p:txBody>
          <a:bodyPr>
            <a:noAutofit/>
          </a:bodyPr>
          <a:lstStyle/>
          <a:p>
            <a:pPr algn="ctr"/>
            <a:r>
              <a:rPr lang="ru-RU" sz="4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Интеллектуальное развитие детей среднего дошкольного возраста</a:t>
            </a:r>
            <a:br>
              <a:rPr lang="ru-RU" sz="4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</a:br>
            <a:r>
              <a:rPr lang="ru-RU" sz="4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«Что должны знать и уметь?»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5" name="Picture 61" descr="http://cliparts.co/cliparts/kT8/o5p/kT8o5pRyc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41792"/>
            <a:ext cx="12001648" cy="219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77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8165" y="31180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«Развитие Речи»</a:t>
            </a:r>
            <a:endParaRPr lang="ru-RU" sz="36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15470" y="1559859"/>
            <a:ext cx="11425518" cy="4356847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400" b="1" u="sng" dirty="0" smtClean="0">
                <a:latin typeface="Georgia" pitchFamily="18" charset="0"/>
              </a:rPr>
              <a:t>В средней группе дети должны знать и уметь:</a:t>
            </a:r>
          </a:p>
          <a:p>
            <a:r>
              <a:rPr lang="ru-RU" dirty="0" smtClean="0">
                <a:latin typeface="Georgia" pitchFamily="18" charset="0"/>
              </a:rPr>
              <a:t>чем отличается строение человека от строения животных, называть их части тела (руки - лапы, ногти - когти, волосы - шерсть).</a:t>
            </a:r>
          </a:p>
          <a:p>
            <a:r>
              <a:rPr lang="ru-RU" dirty="0" smtClean="0">
                <a:latin typeface="Georgia" pitchFamily="18" charset="0"/>
              </a:rPr>
              <a:t>правильно ставить существительные в форму множественного числа (цветок - цветы, девочка - девочки).</a:t>
            </a:r>
          </a:p>
          <a:p>
            <a:r>
              <a:rPr lang="ru-RU" dirty="0" smtClean="0">
                <a:latin typeface="Georgia" pitchFamily="18" charset="0"/>
              </a:rPr>
              <a:t> находить предмет по описанию (яблоко - круглое, сладкое, желтое). Уметь самостоятельно составлять описание предмета. Употреблять существительные с обобщающим значением ( мебель, овощи)</a:t>
            </a:r>
          </a:p>
          <a:p>
            <a:r>
              <a:rPr lang="ru-RU" dirty="0" smtClean="0">
                <a:latin typeface="Georgia" pitchFamily="18" charset="0"/>
              </a:rPr>
              <a:t>называть местоположение предмета, время суток. Уметь заменять местоимения и наречия наиболее точными выразительными словами, употреблять слова - антонимы.</a:t>
            </a:r>
          </a:p>
          <a:p>
            <a:r>
              <a:rPr lang="ru-RU" dirty="0" smtClean="0">
                <a:latin typeface="Georgia" pitchFamily="18" charset="0"/>
              </a:rPr>
              <a:t>понимать значение предлогов (в, на, под, за, между, перед, около и т. д.).</a:t>
            </a:r>
          </a:p>
          <a:p>
            <a:r>
              <a:rPr lang="ru-RU" dirty="0" smtClean="0">
                <a:latin typeface="Georgia" pitchFamily="18" charset="0"/>
              </a:rPr>
              <a:t>какие бывают профессии, чем занимаются люди этих профессий.</a:t>
            </a:r>
          </a:p>
          <a:p>
            <a:r>
              <a:rPr lang="ru-RU" dirty="0" smtClean="0">
                <a:latin typeface="Georgia" pitchFamily="18" charset="0"/>
              </a:rPr>
              <a:t>поддерживать беседу: уметь отвечать на вопросы и правильно их задавать.</a:t>
            </a:r>
          </a:p>
          <a:p>
            <a:r>
              <a:rPr lang="ru-RU" dirty="0" smtClean="0">
                <a:latin typeface="Georgia" pitchFamily="18" charset="0"/>
              </a:rPr>
              <a:t>пересказывать содержание услышанной сказки, рассказа. Рассказать наизусть несколько стихов, </a:t>
            </a:r>
            <a:r>
              <a:rPr lang="ru-RU" dirty="0" err="1" smtClean="0">
                <a:latin typeface="Georgia" pitchFamily="18" charset="0"/>
              </a:rPr>
              <a:t>потешек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r>
              <a:rPr lang="ru-RU" dirty="0" smtClean="0">
                <a:latin typeface="Georgia" pitchFamily="18" charset="0"/>
              </a:rPr>
              <a:t>отвечать вопросы, касательно недавно произошедших событий: Где ты был сегодня? Кого встретил по дороге? Что мама купила в магазине? Что было на тебе одето?</a:t>
            </a:r>
          </a:p>
          <a:p>
            <a:r>
              <a:rPr lang="ru-RU" dirty="0" smtClean="0">
                <a:latin typeface="Georgia" pitchFamily="18" charset="0"/>
              </a:rPr>
              <a:t>объяснять значение некоторых пословиц (Например: «Без труда не вытащишь и рыбку из пруда»).</a:t>
            </a:r>
          </a:p>
          <a:p>
            <a:r>
              <a:rPr lang="ru-RU" dirty="0" smtClean="0">
                <a:latin typeface="Georgia" pitchFamily="18" charset="0"/>
              </a:rPr>
              <a:t>составлять рассказы по картинкам, выразительно рассказывать стихи. Совершенствовать интонационную выразительность речи.</a:t>
            </a:r>
          </a:p>
          <a:p>
            <a:r>
              <a:rPr lang="ru-RU" dirty="0" smtClean="0">
                <a:latin typeface="Georgia" pitchFamily="18" charset="0"/>
              </a:rPr>
              <a:t>различать гласные и согласные буквы, закреплять правильное произношение их, отрабатывать произношения свистящих, шипящих, сонорных (</a:t>
            </a:r>
            <a:r>
              <a:rPr lang="ru-RU" dirty="0" err="1" smtClean="0">
                <a:latin typeface="Georgia" pitchFamily="18" charset="0"/>
              </a:rPr>
              <a:t>р</a:t>
            </a:r>
            <a:r>
              <a:rPr lang="ru-RU" dirty="0" smtClean="0">
                <a:latin typeface="Georgia" pitchFamily="18" charset="0"/>
              </a:rPr>
              <a:t>, л). Развивать артикуляционный аппарат. Следить за дикцией (отчетливое произношение слов и словосочетаний).</a:t>
            </a:r>
          </a:p>
          <a:p>
            <a:r>
              <a:rPr lang="ru-RU" dirty="0" smtClean="0">
                <a:latin typeface="Georgia" pitchFamily="18" charset="0"/>
              </a:rPr>
              <a:t>учить на слух различать и называть слова, начинающий на определённый звук.</a:t>
            </a:r>
          </a:p>
        </p:txBody>
      </p:sp>
    </p:spTree>
    <p:extLst>
      <p:ext uri="{BB962C8B-B14F-4D97-AF65-F5344CB8AC3E}">
        <p14:creationId xmlns:p14="http://schemas.microsoft.com/office/powerpoint/2010/main" val="220288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«Формирование элементарных математических </a:t>
            </a:r>
            <a:r>
              <a:rPr lang="ru-RU" sz="3600" b="1" i="1" u="sng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предсавлений</a:t>
            </a:r>
            <a:r>
              <a:rPr lang="ru-RU" sz="36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»</a:t>
            </a:r>
            <a:endParaRPr lang="ru-RU" sz="36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353" y="1707776"/>
            <a:ext cx="11622741" cy="431650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400" b="1" u="sng" dirty="0" smtClean="0"/>
              <a:t>Количество и счет:</a:t>
            </a:r>
          </a:p>
          <a:p>
            <a:r>
              <a:rPr lang="ru-RU" dirty="0" smtClean="0"/>
              <a:t>считать до 5, пользуясь правильными приёмами счёта: называть числительные по порядку; соотносить каждое числительное ко всем пересчитанным предметам, например: «Один, два, три – всего три кружка». Сравнивать две группы предметов, именуемые числами 1- 2, 2-2, 2- 3, 3-3, 3-4, 4-4, 4- 5,5-5.</a:t>
            </a:r>
          </a:p>
          <a:p>
            <a:r>
              <a:rPr lang="ru-RU" dirty="0" smtClean="0"/>
              <a:t>правильно, пользоваться количественными и порядковыми числительными, отвечать н7а вопросы «Сколько?», «Который по счёту?», «На котором месте?».</a:t>
            </a:r>
          </a:p>
          <a:p>
            <a:r>
              <a:rPr lang="ru-RU" dirty="0" smtClean="0"/>
              <a:t>формировать представление о равенстве и неравенстве групп на основе счёта: «Здесь один, два зайчика, а здесь одна, две, три ёлочки». Ёлочек больше, чем зайчиков; 3 больше, чем 2, а 2 меньше, чем 3».</a:t>
            </a:r>
          </a:p>
          <a:p>
            <a:r>
              <a:rPr lang="ru-RU" dirty="0" smtClean="0"/>
              <a:t>уравнивать неравные группы 2 способами, добавляя к меньшей группе один предмет или убирая из большей группы один предмет.</a:t>
            </a:r>
          </a:p>
          <a:p>
            <a:r>
              <a:rPr lang="ru-RU" dirty="0" smtClean="0"/>
              <a:t>отсчитывать предметы из большого количества; выкладывать, приносить определённое количество предметов в соответствии с образцом или заданным числом в пределах 5.</a:t>
            </a:r>
          </a:p>
          <a:p>
            <a:pPr>
              <a:buNone/>
            </a:pPr>
            <a:r>
              <a:rPr lang="ru-RU" b="1" u="sng" dirty="0" smtClean="0"/>
              <a:t>ВЕЛИЧИНА:</a:t>
            </a:r>
          </a:p>
          <a:p>
            <a:r>
              <a:rPr lang="ru-RU" dirty="0" smtClean="0"/>
              <a:t>сравнивать 2 предмета по величине (длине, ширине, высоте). Учить сравнивать 2 предмета по толщине путем наложение и приложения.</a:t>
            </a:r>
          </a:p>
          <a:p>
            <a:r>
              <a:rPr lang="ru-RU" dirty="0" smtClean="0"/>
              <a:t>учить сравнивать предметы по 2 признакам величины ( красная лента длиннее и шире зелёной, желтый шарфик короче и уже синего).</a:t>
            </a:r>
          </a:p>
          <a:p>
            <a:r>
              <a:rPr lang="ru-RU" dirty="0" smtClean="0"/>
              <a:t>устанавливать размерные отношения между 3 – 5 предметами разной длины (ширины, высоты), толщины, располагая их в определенной последовательности – в порядке убывания или нарастания величины.</a:t>
            </a:r>
          </a:p>
          <a:p>
            <a:pPr>
              <a:buNone/>
            </a:pPr>
            <a:r>
              <a:rPr lang="ru-RU" b="1" u="sng" dirty="0" smtClean="0"/>
              <a:t>ФОРМА:</a:t>
            </a:r>
          </a:p>
          <a:p>
            <a:r>
              <a:rPr lang="ru-RU" dirty="0" smtClean="0"/>
              <a:t>развивать представление детей о геометрических фигурах: круг, треугольнике, квадрате, прямоугольнике, называть и </a:t>
            </a:r>
            <a:r>
              <a:rPr lang="ru-RU" dirty="0" err="1" smtClean="0"/>
              <a:t>х</a:t>
            </a:r>
            <a:r>
              <a:rPr lang="ru-RU" dirty="0" smtClean="0"/>
              <a:t> элементы: углы, стороны. А также дать представление о шаре, кубе.</a:t>
            </a:r>
          </a:p>
          <a:p>
            <a:r>
              <a:rPr lang="ru-RU" dirty="0" smtClean="0"/>
              <a:t>соотносить форму предметов с известными геометрическими фигурами.</a:t>
            </a:r>
          </a:p>
          <a:p>
            <a:pPr marL="0" indent="0" algn="ctr">
              <a:buNone/>
            </a:pPr>
            <a:endParaRPr lang="ru-RU" i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758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«Ознакомление с социальным миром»</a:t>
            </a:r>
            <a:endParaRPr lang="ru-RU" sz="40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0964" y="1677707"/>
            <a:ext cx="10515600" cy="435133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u="sng" dirty="0" smtClean="0"/>
              <a:t>Ребенок должен знать и уметь:</a:t>
            </a:r>
          </a:p>
          <a:p>
            <a:r>
              <a:rPr lang="ru-RU" dirty="0" smtClean="0"/>
              <a:t>Правило поведения в общественных местах.</a:t>
            </a:r>
          </a:p>
          <a:p>
            <a:r>
              <a:rPr lang="ru-RU" dirty="0" smtClean="0"/>
              <a:t>Знать общественный транспорт.</a:t>
            </a:r>
          </a:p>
          <a:p>
            <a:r>
              <a:rPr lang="ru-RU" dirty="0" smtClean="0"/>
              <a:t>Формировать первичные представления о школе.</a:t>
            </a:r>
          </a:p>
          <a:p>
            <a:r>
              <a:rPr lang="ru-RU" dirty="0" smtClean="0"/>
              <a:t>Знакомить с культурными явлениями ( театр, зоопарк)</a:t>
            </a:r>
          </a:p>
          <a:p>
            <a:r>
              <a:rPr lang="ru-RU" dirty="0" smtClean="0"/>
              <a:t>Рассказывать о самых красивых местах родного города (села). Его достопримечательности.</a:t>
            </a:r>
          </a:p>
          <a:p>
            <a:r>
              <a:rPr lang="ru-RU" dirty="0" smtClean="0"/>
              <a:t>Называть свое имя и фамилию. Знать имя и фамилию своих родителей. Знать название своего города, улицы, номер дома. Знать название столицы своей страны. Знать название нашей планеты.</a:t>
            </a:r>
          </a:p>
          <a:p>
            <a:r>
              <a:rPr lang="ru-RU" dirty="0" smtClean="0"/>
              <a:t>Знать названия основных профессий людей и объяснять, что делают люди тех или иных профессий.</a:t>
            </a:r>
          </a:p>
          <a:p>
            <a:r>
              <a:rPr lang="ru-RU" dirty="0" smtClean="0"/>
              <a:t>Знать номера экстренных служб и как им позвонить.</a:t>
            </a:r>
          </a:p>
          <a:p>
            <a:pPr>
              <a:buNone/>
            </a:pPr>
            <a:r>
              <a:rPr lang="ru-RU" b="1" u="sng" dirty="0" smtClean="0"/>
              <a:t>ОРИЕНТИРОВКА В ПРОСТРАНСТВЕ:</a:t>
            </a:r>
          </a:p>
          <a:p>
            <a:r>
              <a:rPr lang="ru-RU" dirty="0" smtClean="0"/>
              <a:t> Развивать умения определять пространственные направления от себя, двигаться в заданном направлении; обозначать словами положение предметов по отношению к себе.</a:t>
            </a:r>
          </a:p>
          <a:p>
            <a:r>
              <a:rPr lang="ru-RU" dirty="0" smtClean="0"/>
              <a:t>Познакомить с пространственными отношениями: далеко – близко.</a:t>
            </a:r>
          </a:p>
          <a:p>
            <a:r>
              <a:rPr lang="ru-RU" dirty="0" smtClean="0"/>
              <a:t>Расширять представления детей о частях суток, их характерных особенностях, последовательности. Объяснить значение слов: «вчера», «сегодня», «завтра».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263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9906" y="35167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«Внимание. Мышление. Память»</a:t>
            </a:r>
            <a:endParaRPr lang="ru-RU" i="1" u="sng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640541"/>
            <a:ext cx="11116235" cy="45364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300" b="1" u="sng" dirty="0" smtClean="0">
                <a:latin typeface="Georgia" pitchFamily="18" charset="0"/>
              </a:rPr>
              <a:t>Внимание:</a:t>
            </a:r>
          </a:p>
          <a:p>
            <a:r>
              <a:rPr lang="ru-RU" sz="1300" dirty="0" smtClean="0">
                <a:latin typeface="Georgia" pitchFamily="18" charset="0"/>
              </a:rPr>
              <a:t> Находить 5-6 отличий между предметами и между двумя рисунками.</a:t>
            </a:r>
          </a:p>
          <a:p>
            <a:r>
              <a:rPr lang="ru-RU" sz="1300" dirty="0" smtClean="0">
                <a:latin typeface="Georgia" pitchFamily="18" charset="0"/>
              </a:rPr>
              <a:t>Удерживать в поле зрения 8-10 предметов. Повторять узор или движение.</a:t>
            </a:r>
          </a:p>
          <a:p>
            <a:pPr>
              <a:buNone/>
            </a:pPr>
            <a:r>
              <a:rPr lang="ru-RU" sz="1300" b="1" u="sng" dirty="0" smtClean="0">
                <a:latin typeface="Georgia" pitchFamily="18" charset="0"/>
              </a:rPr>
              <a:t>Мышление:</a:t>
            </a:r>
          </a:p>
          <a:p>
            <a:r>
              <a:rPr lang="ru-RU" sz="1300" dirty="0" smtClean="0">
                <a:latin typeface="Georgia" pitchFamily="18" charset="0"/>
              </a:rPr>
              <a:t>Понимание простейших причинно-следственных отношений (Почему мама стирает одежду? Почему наступила зима?).</a:t>
            </a:r>
            <a:r>
              <a:rPr lang="ru-RU" sz="1300" b="1" dirty="0" smtClean="0">
                <a:latin typeface="Georgia" pitchFamily="18" charset="0"/>
              </a:rPr>
              <a:t> </a:t>
            </a:r>
            <a:r>
              <a:rPr lang="ru-RU" sz="1300" dirty="0" smtClean="0">
                <a:latin typeface="Georgia" pitchFamily="18" charset="0"/>
              </a:rPr>
              <a:t>Назвать назначение предметов обихода (зачем нужна ложка, чашка, стол, стул, ручка?). Сразу показывайте три предмета или картинки с их изображениями).</a:t>
            </a:r>
            <a:r>
              <a:rPr lang="ru-RU" sz="1300" b="1" dirty="0" smtClean="0">
                <a:latin typeface="Georgia" pitchFamily="18" charset="0"/>
              </a:rPr>
              <a:t> </a:t>
            </a:r>
            <a:r>
              <a:rPr lang="ru-RU" sz="1300" dirty="0" smtClean="0">
                <a:latin typeface="Georgia" pitchFamily="18" charset="0"/>
              </a:rPr>
              <a:t>Находить среди предложенных предметов лишний, объяснять свой выбор.</a:t>
            </a:r>
          </a:p>
          <a:p>
            <a:r>
              <a:rPr lang="ru-RU" sz="1300" dirty="0" smtClean="0">
                <a:latin typeface="Georgia" pitchFamily="18" charset="0"/>
              </a:rPr>
              <a:t>Складывать </a:t>
            </a:r>
            <a:r>
              <a:rPr lang="ru-RU" sz="1300" dirty="0" err="1" smtClean="0">
                <a:latin typeface="Georgia" pitchFamily="18" charset="0"/>
              </a:rPr>
              <a:t>пазлы</a:t>
            </a:r>
            <a:r>
              <a:rPr lang="ru-RU" sz="1300" dirty="0" smtClean="0">
                <a:latin typeface="Georgia" pitchFamily="18" charset="0"/>
              </a:rPr>
              <a:t> без помощи взрослых.</a:t>
            </a:r>
          </a:p>
          <a:p>
            <a:r>
              <a:rPr lang="ru-RU" sz="1300" dirty="0" smtClean="0">
                <a:latin typeface="Georgia" pitchFamily="18" charset="0"/>
              </a:rPr>
              <a:t>Построить из конструктора по образцу любую фигуру.</a:t>
            </a:r>
          </a:p>
          <a:p>
            <a:r>
              <a:rPr lang="ru-RU" sz="1300" dirty="0" smtClean="0">
                <a:latin typeface="Georgia" pitchFamily="18" charset="0"/>
              </a:rPr>
              <a:t>Ребенок должен уметь видеть на картинке неправильно изображенные предметы, объяснять, что не так и почему.</a:t>
            </a:r>
          </a:p>
          <a:p>
            <a:pPr>
              <a:buNone/>
            </a:pPr>
            <a:r>
              <a:rPr lang="ru-RU" sz="1300" b="1" dirty="0" smtClean="0">
                <a:latin typeface="Georgia" pitchFamily="18" charset="0"/>
              </a:rPr>
              <a:t>Память:</a:t>
            </a:r>
          </a:p>
          <a:p>
            <a:r>
              <a:rPr lang="ru-RU" sz="1300" dirty="0" smtClean="0">
                <a:latin typeface="Georgia" pitchFamily="18" charset="0"/>
              </a:rPr>
              <a:t>Запоминать не длинные предложения (например: «Катя и Коля рисуют цветными мелками»; «Гриша играл в песочнице ведерком и лопаточкой»).</a:t>
            </a:r>
          </a:p>
          <a:p>
            <a:r>
              <a:rPr lang="ru-RU" sz="1300" dirty="0" smtClean="0">
                <a:latin typeface="Georgia" pitchFamily="18" charset="0"/>
              </a:rPr>
              <a:t>Рассказывать по памяти небольшие рассказы, сказки, стихи, содержание картинок.</a:t>
            </a:r>
          </a:p>
          <a:p>
            <a:r>
              <a:rPr lang="ru-RU" sz="1300" dirty="0" smtClean="0">
                <a:latin typeface="Georgia" pitchFamily="18" charset="0"/>
              </a:rPr>
              <a:t>Ребенок должен уметь запоминать пары слов, после прочтения взрослым</a:t>
            </a:r>
            <a:r>
              <a:rPr lang="ru-RU" sz="1000" dirty="0" smtClean="0">
                <a:latin typeface="Georgia" pitchFamily="18" charset="0"/>
              </a:rPr>
              <a:t>: стакан-вода, девочка-мальчик, собака-кошка и т.д.</a:t>
            </a:r>
          </a:p>
        </p:txBody>
      </p:sp>
    </p:spTree>
    <p:extLst>
      <p:ext uri="{BB962C8B-B14F-4D97-AF65-F5344CB8AC3E}">
        <p14:creationId xmlns:p14="http://schemas.microsoft.com/office/powerpoint/2010/main" val="282048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«Моторика. Навыки письма.»</a:t>
            </a:r>
            <a:endParaRPr lang="ru-RU" sz="40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70965" y="1691154"/>
            <a:ext cx="10515600" cy="409108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b="1" u="sng" dirty="0" smtClean="0">
                <a:latin typeface="Georgia" pitchFamily="18" charset="0"/>
              </a:rPr>
              <a:t>Мелкая моторика:</a:t>
            </a:r>
          </a:p>
          <a:p>
            <a:r>
              <a:rPr lang="ru-RU" sz="1800" dirty="0" smtClean="0">
                <a:latin typeface="Georgia" pitchFamily="18" charset="0"/>
              </a:rPr>
              <a:t>Разукрашивать рисунки, не выходя за их контуры.</a:t>
            </a:r>
          </a:p>
          <a:p>
            <a:r>
              <a:rPr lang="ru-RU" sz="1800" dirty="0" smtClean="0">
                <a:latin typeface="Georgia" pitchFamily="18" charset="0"/>
              </a:rPr>
              <a:t>Уметь держать в руках карандаш, кисть и изменять направление движения руки в зависимости от формы изображенного предмета.</a:t>
            </a:r>
          </a:p>
          <a:p>
            <a:r>
              <a:rPr lang="ru-RU" sz="1800" dirty="0" smtClean="0">
                <a:latin typeface="Georgia" pitchFamily="18" charset="0"/>
              </a:rPr>
              <a:t>Лепить из пластилина мелкие фигурки.</a:t>
            </a:r>
          </a:p>
          <a:p>
            <a:r>
              <a:rPr lang="ru-RU" sz="1800" dirty="0" smtClean="0">
                <a:latin typeface="Georgia" pitchFamily="18" charset="0"/>
              </a:rPr>
              <a:t>Завязывать узелки на веревке.</a:t>
            </a:r>
          </a:p>
          <a:p>
            <a:r>
              <a:rPr lang="ru-RU" sz="1800" dirty="0" smtClean="0">
                <a:latin typeface="Georgia" pitchFamily="18" charset="0"/>
              </a:rPr>
              <a:t>Ребенок должен уметь нанизывать крупные пуговицы или бусины на нитку.</a:t>
            </a:r>
          </a:p>
          <a:p>
            <a:pPr>
              <a:buNone/>
            </a:pPr>
            <a:r>
              <a:rPr lang="ru-RU" sz="1800" b="1" u="sng" dirty="0" smtClean="0">
                <a:latin typeface="Georgia" pitchFamily="18" charset="0"/>
              </a:rPr>
              <a:t>Навыки письма:</a:t>
            </a:r>
          </a:p>
          <a:p>
            <a:r>
              <a:rPr lang="ru-RU" sz="1800" dirty="0" smtClean="0">
                <a:latin typeface="Georgia" pitchFamily="18" charset="0"/>
              </a:rPr>
              <a:t>Ребенок должен уметь точно проводить линии не отрывая карандаш от бумаги.</a:t>
            </a:r>
          </a:p>
          <a:p>
            <a:r>
              <a:rPr lang="ru-RU" sz="1800" dirty="0" smtClean="0">
                <a:latin typeface="Georgia" pitchFamily="18" charset="0"/>
              </a:rPr>
              <a:t>Ребенок должен уметь заштриховывать фигуры ровными прямыми линиями, не выходя за контуры рисунка.</a:t>
            </a:r>
          </a:p>
          <a:p>
            <a:r>
              <a:rPr lang="ru-RU" sz="1800" dirty="0" smtClean="0">
                <a:latin typeface="Georgia" pitchFamily="18" charset="0"/>
              </a:rPr>
              <a:t>Ребенок должен уметь обводить и раскрашивать картинки, не выходя за края.</a:t>
            </a:r>
          </a:p>
          <a:p>
            <a:r>
              <a:rPr lang="ru-RU" sz="1800" dirty="0" smtClean="0">
                <a:latin typeface="Georgia" pitchFamily="18" charset="0"/>
              </a:rPr>
              <a:t>Ребенок должен уметь проводить линии по середине дорожки, не выходя за её края.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495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0000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1045</Words>
  <Application>Microsoft Office PowerPoint</Application>
  <PresentationFormat>Произвольный</PresentationFormat>
  <Paragraphs>104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Интеллектуальное развитие  дошкольников</vt:lpstr>
      <vt:lpstr>Презентация PowerPoint</vt:lpstr>
      <vt:lpstr>В целом:</vt:lpstr>
      <vt:lpstr>Интеллектуальное развитие детей среднего дошкольного возраста «Что должны знать и уметь?»  </vt:lpstr>
      <vt:lpstr>«Развитие Речи»</vt:lpstr>
      <vt:lpstr>«Формирование элементарных математических предсавлений»</vt:lpstr>
      <vt:lpstr>«Ознакомление с социальным миром»</vt:lpstr>
      <vt:lpstr>«Внимание. Мышление. Память»</vt:lpstr>
      <vt:lpstr>«Моторика. Навыки письма.»</vt:lpstr>
      <vt:lpstr>Вывод:</vt:lpstr>
      <vt:lpstr>Игры и занятия для интеллектуального  развития детей среднего дошкольного возраста </vt:lpstr>
      <vt:lpstr>Память</vt:lpstr>
      <vt:lpstr>Внимание</vt:lpstr>
      <vt:lpstr>Мышление</vt:lpstr>
      <vt:lpstr>Развитие речи</vt:lpstr>
      <vt:lpstr>Маторика</vt:lpstr>
      <vt:lpstr>Воображение</vt:lpstr>
      <vt:lpstr>Навыки письма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Интеллектуальное развитие </dc:title>
  <dc:creator>Антропова Анастасия</dc:creator>
  <cp:lastModifiedBy>user</cp:lastModifiedBy>
  <cp:revision>58</cp:revision>
  <dcterms:created xsi:type="dcterms:W3CDTF">2016-03-17T15:01:31Z</dcterms:created>
  <dcterms:modified xsi:type="dcterms:W3CDTF">2023-06-13T11:38:58Z</dcterms:modified>
</cp:coreProperties>
</file>