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4" r:id="rId9"/>
    <p:sldId id="264" r:id="rId10"/>
    <p:sldId id="266" r:id="rId11"/>
    <p:sldId id="287" r:id="rId12"/>
    <p:sldId id="267" r:id="rId13"/>
    <p:sldId id="288" r:id="rId14"/>
    <p:sldId id="289" r:id="rId15"/>
    <p:sldId id="268" r:id="rId16"/>
    <p:sldId id="290" r:id="rId17"/>
    <p:sldId id="291" r:id="rId18"/>
    <p:sldId id="269" r:id="rId19"/>
    <p:sldId id="270" r:id="rId20"/>
    <p:sldId id="285" r:id="rId21"/>
    <p:sldId id="278" r:id="rId22"/>
    <p:sldId id="286" r:id="rId23"/>
    <p:sldId id="284" r:id="rId24"/>
    <p:sldId id="277" r:id="rId25"/>
    <p:sldId id="293" r:id="rId26"/>
    <p:sldId id="279" r:id="rId27"/>
    <p:sldId id="292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38E831-E382-44E7-81C8-E7CFC0500E5F}" type="doc">
      <dgm:prSet loTypeId="urn:microsoft.com/office/officeart/2005/8/layout/vProcess5" loCatId="process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A6852D1-1EE7-4C77-B9C7-B067E84E8F2B}">
      <dgm:prSet phldrT="[Текст]"/>
      <dgm:spPr/>
      <dgm:t>
        <a:bodyPr/>
        <a:lstStyle/>
        <a:p>
          <a:r>
            <a:rPr lang="ru-RU" dirty="0" smtClean="0"/>
            <a:t>подготовительный</a:t>
          </a:r>
          <a:endParaRPr lang="ru-RU" dirty="0"/>
        </a:p>
      </dgm:t>
    </dgm:pt>
    <dgm:pt modelId="{A4A2DB8A-A773-4D72-914C-89B3EA0A522C}" type="parTrans" cxnId="{022F3D0B-BD0C-47B5-9961-4C2ACBBB13A1}">
      <dgm:prSet/>
      <dgm:spPr/>
      <dgm:t>
        <a:bodyPr/>
        <a:lstStyle/>
        <a:p>
          <a:endParaRPr lang="ru-RU"/>
        </a:p>
      </dgm:t>
    </dgm:pt>
    <dgm:pt modelId="{8B148AD0-0C1C-4F3F-9CE6-656AB83561F4}" type="sibTrans" cxnId="{022F3D0B-BD0C-47B5-9961-4C2ACBBB13A1}">
      <dgm:prSet/>
      <dgm:spPr/>
      <dgm:t>
        <a:bodyPr/>
        <a:lstStyle/>
        <a:p>
          <a:endParaRPr lang="ru-RU"/>
        </a:p>
      </dgm:t>
    </dgm:pt>
    <dgm:pt modelId="{A3EEE23A-FEC3-4507-A09E-B1374967E4A7}">
      <dgm:prSet phldrT="[Текст]"/>
      <dgm:spPr/>
      <dgm:t>
        <a:bodyPr/>
        <a:lstStyle/>
        <a:p>
          <a:r>
            <a:rPr lang="ru-RU" dirty="0" smtClean="0"/>
            <a:t>основной</a:t>
          </a:r>
          <a:endParaRPr lang="ru-RU" dirty="0"/>
        </a:p>
      </dgm:t>
    </dgm:pt>
    <dgm:pt modelId="{98970725-F9DB-4BEC-B8EF-0078B3E9D8EB}" type="parTrans" cxnId="{E129A1D1-DA95-4DBE-99A4-B03D05FF1B0B}">
      <dgm:prSet/>
      <dgm:spPr/>
      <dgm:t>
        <a:bodyPr/>
        <a:lstStyle/>
        <a:p>
          <a:endParaRPr lang="ru-RU"/>
        </a:p>
      </dgm:t>
    </dgm:pt>
    <dgm:pt modelId="{0BDFA8E1-9EEA-4119-B185-90C536AEAD37}" type="sibTrans" cxnId="{E129A1D1-DA95-4DBE-99A4-B03D05FF1B0B}">
      <dgm:prSet/>
      <dgm:spPr/>
      <dgm:t>
        <a:bodyPr/>
        <a:lstStyle/>
        <a:p>
          <a:endParaRPr lang="ru-RU"/>
        </a:p>
      </dgm:t>
    </dgm:pt>
    <dgm:pt modelId="{4C6E7C47-57D0-4BEE-8255-541EBD7F2835}">
      <dgm:prSet phldrT="[Текст]"/>
      <dgm:spPr/>
      <dgm:t>
        <a:bodyPr/>
        <a:lstStyle/>
        <a:p>
          <a:r>
            <a:rPr lang="ru-RU" dirty="0" smtClean="0"/>
            <a:t>итоговый</a:t>
          </a:r>
          <a:endParaRPr lang="ru-RU" dirty="0"/>
        </a:p>
      </dgm:t>
    </dgm:pt>
    <dgm:pt modelId="{52DB0C4F-5EDB-45B7-9807-4B3D195DBEE5}" type="sibTrans" cxnId="{9EB16645-A80D-4D4A-A9AA-B2F189ABC657}">
      <dgm:prSet/>
      <dgm:spPr/>
      <dgm:t>
        <a:bodyPr/>
        <a:lstStyle/>
        <a:p>
          <a:endParaRPr lang="ru-RU"/>
        </a:p>
      </dgm:t>
    </dgm:pt>
    <dgm:pt modelId="{66CE578D-9C9B-4762-8B11-81F5E0CC70DA}" type="parTrans" cxnId="{9EB16645-A80D-4D4A-A9AA-B2F189ABC657}">
      <dgm:prSet/>
      <dgm:spPr/>
      <dgm:t>
        <a:bodyPr/>
        <a:lstStyle/>
        <a:p>
          <a:endParaRPr lang="ru-RU"/>
        </a:p>
      </dgm:t>
    </dgm:pt>
    <dgm:pt modelId="{9D2F24DB-A0E9-46F8-81D8-23188921A964}" type="pres">
      <dgm:prSet presAssocID="{4838E831-E382-44E7-81C8-E7CFC0500E5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0ADA5F-90D4-4A4E-8807-821C86CD47F3}" type="pres">
      <dgm:prSet presAssocID="{4838E831-E382-44E7-81C8-E7CFC0500E5F}" presName="dummyMaxCanvas" presStyleCnt="0">
        <dgm:presLayoutVars/>
      </dgm:prSet>
      <dgm:spPr/>
      <dgm:t>
        <a:bodyPr/>
        <a:lstStyle/>
        <a:p>
          <a:endParaRPr lang="ru-RU"/>
        </a:p>
      </dgm:t>
    </dgm:pt>
    <dgm:pt modelId="{BC259301-E1FC-4D22-AAA5-229C62F08489}" type="pres">
      <dgm:prSet presAssocID="{4838E831-E382-44E7-81C8-E7CFC0500E5F}" presName="ThreeNodes_1" presStyleLbl="node1" presStyleIdx="0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5A8D3-2AB2-42B2-86E3-772B5573DF15}" type="pres">
      <dgm:prSet presAssocID="{4838E831-E382-44E7-81C8-E7CFC0500E5F}" presName="ThreeNodes_2" presStyleLbl="node1" presStyleIdx="1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29663-7CE3-459C-AFE0-98CC858CBCF4}" type="pres">
      <dgm:prSet presAssocID="{4838E831-E382-44E7-81C8-E7CFC0500E5F}" presName="ThreeNodes_3" presStyleLbl="node1" presStyleIdx="2" presStyleCnt="3" custScaleX="90909" custScaleY="90909" custLinFactNeighborX="-218" custLinFactNeighborY="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DC22D-DB2E-43D2-AB71-832D0B55462C}" type="pres">
      <dgm:prSet presAssocID="{4838E831-E382-44E7-81C8-E7CFC0500E5F}" presName="ThreeConn_1-2" presStyleLbl="fgAccFollowNode1" presStyleIdx="0" presStyleCnt="2" custScaleX="90909" custScaleY="90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79556-8D21-4944-B8BA-6077A8F439E7}" type="pres">
      <dgm:prSet presAssocID="{4838E831-E382-44E7-81C8-E7CFC0500E5F}" presName="ThreeConn_2-3" presStyleLbl="fgAccFollowNode1" presStyleIdx="1" presStyleCnt="2" custScaleX="90909" custScaleY="90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CFC481-B551-4458-9D0F-4A97AE46C407}" type="pres">
      <dgm:prSet presAssocID="{4838E831-E382-44E7-81C8-E7CFC0500E5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305689-11B1-4673-9AC5-AC08CA3FA111}" type="pres">
      <dgm:prSet presAssocID="{4838E831-E382-44E7-81C8-E7CFC0500E5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9BCCD-561F-4DAA-B6E3-326172DC6CB5}" type="pres">
      <dgm:prSet presAssocID="{4838E831-E382-44E7-81C8-E7CFC0500E5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3074D9-2C71-44CE-A0FA-E4E72C0A8C96}" type="presOf" srcId="{8B148AD0-0C1C-4F3F-9CE6-656AB83561F4}" destId="{8C7DC22D-DB2E-43D2-AB71-832D0B55462C}" srcOrd="0" destOrd="0" presId="urn:microsoft.com/office/officeart/2005/8/layout/vProcess5"/>
    <dgm:cxn modelId="{12A71F29-664C-4B52-9664-0B46421F9E78}" type="presOf" srcId="{4C6E7C47-57D0-4BEE-8255-541EBD7F2835}" destId="{4EE29663-7CE3-459C-AFE0-98CC858CBCF4}" srcOrd="0" destOrd="0" presId="urn:microsoft.com/office/officeart/2005/8/layout/vProcess5"/>
    <dgm:cxn modelId="{022F3D0B-BD0C-47B5-9961-4C2ACBBB13A1}" srcId="{4838E831-E382-44E7-81C8-E7CFC0500E5F}" destId="{EA6852D1-1EE7-4C77-B9C7-B067E84E8F2B}" srcOrd="0" destOrd="0" parTransId="{A4A2DB8A-A773-4D72-914C-89B3EA0A522C}" sibTransId="{8B148AD0-0C1C-4F3F-9CE6-656AB83561F4}"/>
    <dgm:cxn modelId="{C9491DAD-B076-4531-BD1F-0F91CCA95992}" type="presOf" srcId="{0BDFA8E1-9EEA-4119-B185-90C536AEAD37}" destId="{98F79556-8D21-4944-B8BA-6077A8F439E7}" srcOrd="0" destOrd="0" presId="urn:microsoft.com/office/officeart/2005/8/layout/vProcess5"/>
    <dgm:cxn modelId="{9EB16645-A80D-4D4A-A9AA-B2F189ABC657}" srcId="{4838E831-E382-44E7-81C8-E7CFC0500E5F}" destId="{4C6E7C47-57D0-4BEE-8255-541EBD7F2835}" srcOrd="2" destOrd="0" parTransId="{66CE578D-9C9B-4762-8B11-81F5E0CC70DA}" sibTransId="{52DB0C4F-5EDB-45B7-9807-4B3D195DBEE5}"/>
    <dgm:cxn modelId="{6496877F-2380-4E9B-A782-B964F4B8AC92}" type="presOf" srcId="{EA6852D1-1EE7-4C77-B9C7-B067E84E8F2B}" destId="{BC259301-E1FC-4D22-AAA5-229C62F08489}" srcOrd="0" destOrd="0" presId="urn:microsoft.com/office/officeart/2005/8/layout/vProcess5"/>
    <dgm:cxn modelId="{A4EE89C4-8C07-4382-9DB1-E80EB1636647}" type="presOf" srcId="{EA6852D1-1EE7-4C77-B9C7-B067E84E8F2B}" destId="{EFCFC481-B551-4458-9D0F-4A97AE46C407}" srcOrd="1" destOrd="0" presId="urn:microsoft.com/office/officeart/2005/8/layout/vProcess5"/>
    <dgm:cxn modelId="{E129A1D1-DA95-4DBE-99A4-B03D05FF1B0B}" srcId="{4838E831-E382-44E7-81C8-E7CFC0500E5F}" destId="{A3EEE23A-FEC3-4507-A09E-B1374967E4A7}" srcOrd="1" destOrd="0" parTransId="{98970725-F9DB-4BEC-B8EF-0078B3E9D8EB}" sibTransId="{0BDFA8E1-9EEA-4119-B185-90C536AEAD37}"/>
    <dgm:cxn modelId="{B3526AB2-CBB7-48DB-89E9-A2FA508319AC}" type="presOf" srcId="{4838E831-E382-44E7-81C8-E7CFC0500E5F}" destId="{9D2F24DB-A0E9-46F8-81D8-23188921A964}" srcOrd="0" destOrd="0" presId="urn:microsoft.com/office/officeart/2005/8/layout/vProcess5"/>
    <dgm:cxn modelId="{AE2221F3-8B21-4107-BEC9-93771F45958B}" type="presOf" srcId="{4C6E7C47-57D0-4BEE-8255-541EBD7F2835}" destId="{4B79BCCD-561F-4DAA-B6E3-326172DC6CB5}" srcOrd="1" destOrd="0" presId="urn:microsoft.com/office/officeart/2005/8/layout/vProcess5"/>
    <dgm:cxn modelId="{54264070-6A08-4815-A82E-32E832EEDB3F}" type="presOf" srcId="{A3EEE23A-FEC3-4507-A09E-B1374967E4A7}" destId="{2E35A8D3-2AB2-42B2-86E3-772B5573DF15}" srcOrd="0" destOrd="0" presId="urn:microsoft.com/office/officeart/2005/8/layout/vProcess5"/>
    <dgm:cxn modelId="{E3DE52D1-5D1D-42E9-BBD7-6799AC4D1F4A}" type="presOf" srcId="{A3EEE23A-FEC3-4507-A09E-B1374967E4A7}" destId="{F4305689-11B1-4673-9AC5-AC08CA3FA111}" srcOrd="1" destOrd="0" presId="urn:microsoft.com/office/officeart/2005/8/layout/vProcess5"/>
    <dgm:cxn modelId="{478E8A65-61DE-4C19-A00A-0A994EB9D063}" type="presParOf" srcId="{9D2F24DB-A0E9-46F8-81D8-23188921A964}" destId="{A30ADA5F-90D4-4A4E-8807-821C86CD47F3}" srcOrd="0" destOrd="0" presId="urn:microsoft.com/office/officeart/2005/8/layout/vProcess5"/>
    <dgm:cxn modelId="{E2F0AE52-3A09-4A54-99C8-575A9AA38ABB}" type="presParOf" srcId="{9D2F24DB-A0E9-46F8-81D8-23188921A964}" destId="{BC259301-E1FC-4D22-AAA5-229C62F08489}" srcOrd="1" destOrd="0" presId="urn:microsoft.com/office/officeart/2005/8/layout/vProcess5"/>
    <dgm:cxn modelId="{EBFDEE0F-DF6E-4BE2-9785-E3B07495B877}" type="presParOf" srcId="{9D2F24DB-A0E9-46F8-81D8-23188921A964}" destId="{2E35A8D3-2AB2-42B2-86E3-772B5573DF15}" srcOrd="2" destOrd="0" presId="urn:microsoft.com/office/officeart/2005/8/layout/vProcess5"/>
    <dgm:cxn modelId="{C923D80D-1AAF-4309-983E-1A271A964B54}" type="presParOf" srcId="{9D2F24DB-A0E9-46F8-81D8-23188921A964}" destId="{4EE29663-7CE3-459C-AFE0-98CC858CBCF4}" srcOrd="3" destOrd="0" presId="urn:microsoft.com/office/officeart/2005/8/layout/vProcess5"/>
    <dgm:cxn modelId="{9A5128C6-66F3-48B7-A7F2-5BC7C1FFA93F}" type="presParOf" srcId="{9D2F24DB-A0E9-46F8-81D8-23188921A964}" destId="{8C7DC22D-DB2E-43D2-AB71-832D0B55462C}" srcOrd="4" destOrd="0" presId="urn:microsoft.com/office/officeart/2005/8/layout/vProcess5"/>
    <dgm:cxn modelId="{5E58D30E-9EB3-440A-A3D2-544D902BBBB0}" type="presParOf" srcId="{9D2F24DB-A0E9-46F8-81D8-23188921A964}" destId="{98F79556-8D21-4944-B8BA-6077A8F439E7}" srcOrd="5" destOrd="0" presId="urn:microsoft.com/office/officeart/2005/8/layout/vProcess5"/>
    <dgm:cxn modelId="{97A21DB4-9E69-4FD5-A05D-7A5A45E9203A}" type="presParOf" srcId="{9D2F24DB-A0E9-46F8-81D8-23188921A964}" destId="{EFCFC481-B551-4458-9D0F-4A97AE46C407}" srcOrd="6" destOrd="0" presId="urn:microsoft.com/office/officeart/2005/8/layout/vProcess5"/>
    <dgm:cxn modelId="{8EFD8014-CEA8-4625-8818-0A99B3B2B7FF}" type="presParOf" srcId="{9D2F24DB-A0E9-46F8-81D8-23188921A964}" destId="{F4305689-11B1-4673-9AC5-AC08CA3FA111}" srcOrd="7" destOrd="0" presId="urn:microsoft.com/office/officeart/2005/8/layout/vProcess5"/>
    <dgm:cxn modelId="{57FE9768-BC51-4D7A-8A31-38CF4971827E}" type="presParOf" srcId="{9D2F24DB-A0E9-46F8-81D8-23188921A964}" destId="{4B79BCCD-561F-4DAA-B6E3-326172DC6CB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03968-85B3-495D-95EE-ECE6217B1DAE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75F03-AB68-44D3-95AE-1275A16944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00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FEFD8B-3E56-41A3-AC4C-9CF310C5AED4}" type="slidenum">
              <a:rPr lang="ru-RU" smtClean="0"/>
              <a:pPr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8075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008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 descr="fon_104_small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285720" y="214290"/>
            <a:ext cx="8643998" cy="6471540"/>
          </a:xfrm>
          <a:prstGeom prst="rect">
            <a:avLst/>
          </a:prstGeom>
          <a:ln w="76200">
            <a:solidFill>
              <a:srgbClr val="0099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32" name="Рисунок 10" descr="floral-corner-6647164.jpg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0" y="4214813"/>
            <a:ext cx="281463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11" descr="floral-corner-6647164.jpg"/>
          <p:cNvPicPr>
            <a:picLocks noChangeAspect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>
            <a:off x="0" y="0"/>
            <a:ext cx="24066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12" descr="floral-corner-6647164.jpg"/>
          <p:cNvPicPr>
            <a:picLocks noChangeAspect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357938" y="4286250"/>
            <a:ext cx="2865437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13" descr="floral-corner-6647164.jpg"/>
          <p:cNvPicPr>
            <a:picLocks noChangeAspect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6715125" y="0"/>
            <a:ext cx="242887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71500" y="500063"/>
            <a:ext cx="8001000" cy="3857625"/>
          </a:xfrm>
        </p:spPr>
        <p:txBody>
          <a:bodyPr/>
          <a:lstStyle/>
          <a:p>
            <a:r>
              <a:rPr lang="ru-RU" sz="3200" i="1" dirty="0" smtClean="0"/>
              <a:t>«</a:t>
            </a:r>
            <a:r>
              <a:rPr lang="ru-RU" sz="3200" i="1" dirty="0"/>
              <a:t>Краеведенья, как средство </a:t>
            </a:r>
            <a:r>
              <a:rPr lang="ru-RU" sz="3200" i="1" dirty="0" smtClean="0"/>
              <a:t>патриотического воспитания </a:t>
            </a:r>
            <a:r>
              <a:rPr lang="ru-RU" sz="3200" i="1" dirty="0"/>
              <a:t>детей старшего дошкольного возраста» </a:t>
            </a:r>
            <a:r>
              <a:rPr lang="ru-RU" sz="3200" b="1" dirty="0" smtClean="0">
                <a:solidFill>
                  <a:srgbClr val="008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008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008000"/>
                </a:solidFill>
                <a:latin typeface="Monotype Corsiva" pitchFamily="66" charset="0"/>
              </a:rPr>
              <a:t/>
            </a:r>
            <a:br>
              <a:rPr lang="ru-RU" sz="3200" b="1" dirty="0" smtClean="0">
                <a:solidFill>
                  <a:srgbClr val="008000"/>
                </a:solidFill>
                <a:latin typeface="Monotype Corsiva" pitchFamily="66" charset="0"/>
              </a:rPr>
            </a:br>
            <a:r>
              <a:rPr lang="ru-RU" sz="1400" b="1" dirty="0" smtClean="0">
                <a:solidFill>
                  <a:srgbClr val="008000"/>
                </a:solidFill>
                <a:latin typeface="Monotype Corsiva" pitchFamily="66" charset="0"/>
              </a:rPr>
              <a:t>Проект </a:t>
            </a:r>
            <a:r>
              <a:rPr lang="ru-RU" sz="1400" b="1" dirty="0">
                <a:solidFill>
                  <a:srgbClr val="008000"/>
                </a:solidFill>
                <a:latin typeface="Monotype Corsiva" pitchFamily="66" charset="0"/>
              </a:rPr>
              <a:t/>
            </a:r>
            <a:br>
              <a:rPr lang="ru-RU" sz="1400" b="1" dirty="0">
                <a:solidFill>
                  <a:srgbClr val="008000"/>
                </a:solidFill>
                <a:latin typeface="Monotype Corsiva" pitchFamily="66" charset="0"/>
              </a:rPr>
            </a:br>
            <a:r>
              <a:rPr lang="ru-RU" sz="1400" b="1" dirty="0">
                <a:solidFill>
                  <a:srgbClr val="008000"/>
                </a:solidFill>
                <a:latin typeface="Monotype Corsiva" pitchFamily="66" charset="0"/>
              </a:rPr>
              <a:t> по нравственно – патриотическому воспитанию дошкольников </a:t>
            </a:r>
            <a:br>
              <a:rPr lang="ru-RU" sz="1400" b="1" dirty="0">
                <a:solidFill>
                  <a:srgbClr val="008000"/>
                </a:solidFill>
                <a:latin typeface="Monotype Corsiva" pitchFamily="66" charset="0"/>
              </a:rPr>
            </a:br>
            <a:r>
              <a:rPr lang="ru-RU" sz="1400" b="1" dirty="0">
                <a:solidFill>
                  <a:srgbClr val="008000"/>
                </a:solidFill>
                <a:latin typeface="Monotype Corsiva" pitchFamily="66" charset="0"/>
              </a:rPr>
              <a:t>«Моя  малая  Родина»</a:t>
            </a:r>
            <a:br>
              <a:rPr lang="ru-RU" sz="1400" b="1" dirty="0">
                <a:solidFill>
                  <a:srgbClr val="008000"/>
                </a:solidFill>
                <a:latin typeface="Monotype Corsiva" pitchFamily="66" charset="0"/>
              </a:rPr>
            </a:br>
            <a:endParaRPr lang="ru-RU" sz="1400" b="1" dirty="0" smtClean="0">
              <a:solidFill>
                <a:srgbClr val="008000"/>
              </a:solidFill>
              <a:latin typeface="Monotype Corsiva" pitchFamily="66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077072"/>
            <a:ext cx="6120680" cy="256661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</a:rPr>
              <a:t>Автор: </a:t>
            </a:r>
            <a:r>
              <a:rPr lang="ru-RU" sz="2800" b="1" i="1" dirty="0" err="1" smtClean="0">
                <a:solidFill>
                  <a:srgbClr val="C00000"/>
                </a:solidFill>
                <a:latin typeface="Monotype Corsiva" pitchFamily="66" charset="0"/>
              </a:rPr>
              <a:t>Петелина</a:t>
            </a:r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</a:rPr>
              <a:t> Анна </a:t>
            </a:r>
            <a:r>
              <a:rPr lang="ru-RU" sz="2800" b="1" i="1" dirty="0" err="1" smtClean="0">
                <a:solidFill>
                  <a:srgbClr val="C00000"/>
                </a:solidFill>
                <a:latin typeface="Monotype Corsiva" pitchFamily="66" charset="0"/>
              </a:rPr>
              <a:t>Александроана</a:t>
            </a:r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</a:rPr>
              <a:t>, воспитатель подготовительной группы</a:t>
            </a:r>
            <a:endParaRPr lang="ru-RU" sz="2800" b="1" i="1" dirty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/>
            <a:endParaRPr lang="ru-RU" sz="2800" b="1" i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eaLnBrk="1" hangingPunct="1"/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</a:rPr>
              <a:t>МБДОУ №58 «Ручеёк» с. Дальнее</a:t>
            </a:r>
          </a:p>
        </p:txBody>
      </p:sp>
    </p:spTree>
    <p:extLst>
      <p:ext uri="{BB962C8B-B14F-4D97-AF65-F5344CB8AC3E}">
        <p14:creationId xmlns:p14="http://schemas.microsoft.com/office/powerpoint/2010/main" val="42236395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13" cy="9398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  основной этап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29625" cy="5519738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Реализация проекта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Беседы на 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тему 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«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Что такое Родина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?», «Что 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мы знаем о малой Родине?», 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«Животный 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мир острова Сахалин», 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«Растительный 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мир острова Сахалин», 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«Герои 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земли 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сахалинской», «Герб и флаг Сахалина».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 Дидактические игры: «Четвёртый лишний», «Кому и что нужно для работы», «Мой край родной», «Вот моя улица, вот мой дом родной», «Есть-нет» «Как я помогаю дома», «Какие праздники ты знаешь?», «Добрые дела», « Собери картинку».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Синтез искусств (рисование) «Мой дом моя улица»,  серия рисунков «Мой любимый остров» аппликация «Мой любимый город – Южно-Сахалинск».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Визит сотрудника библиотеки. </a:t>
            </a:r>
            <a:r>
              <a:rPr lang="ru-RU" sz="1800" b="1" dirty="0">
                <a:solidFill>
                  <a:srgbClr val="002060"/>
                </a:solidFill>
                <a:latin typeface="Book Antiqua" pitchFamily="18" charset="0"/>
              </a:rPr>
              <a:t>Р</a:t>
            </a: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ассказ библиотекаря о становлении нашего края.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Прогулка по близлежащим улицам вокруг детского сада.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Разучивание стихов о селе и  песен о России, знакомство с пословицами и поговорками о Родине.</a:t>
            </a:r>
          </a:p>
          <a:p>
            <a:pPr algn="just"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Book Antiqua" pitchFamily="18" charset="0"/>
              </a:rPr>
              <a:t>Знакомство с разными профессиями жителей острова.</a:t>
            </a:r>
          </a:p>
          <a:p>
            <a:pPr marL="0" indent="0">
              <a:buFont typeface="Arial" charset="0"/>
              <a:buNone/>
              <a:defRPr/>
            </a:pPr>
            <a:endParaRPr lang="ru-RU" sz="1800" b="1" dirty="0" smtClean="0">
              <a:solidFill>
                <a:srgbClr val="002060"/>
              </a:solidFill>
              <a:latin typeface="Book Antiqua" pitchFamily="18" charset="0"/>
            </a:endParaRPr>
          </a:p>
          <a:p>
            <a:pPr marL="0" indent="0" algn="ctr">
              <a:buFont typeface="Arial" charset="0"/>
              <a:buNone/>
              <a:defRPr/>
            </a:pPr>
            <a:endParaRPr lang="ru-RU" dirty="0" smtClean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34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968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Экскурсия в ДК «Дальнее»;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Посещение школы  №19 села Дальнее;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Экскурсия на мемориал памяти ветеранов      ВОВ с. Дальнее;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Посещение краеведческого музея г. Южно-Сахалинска, а также музея Победа г. Южно-Сахалинска;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Возложение цветов к вечному огню на площади Славы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5082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Дидактические игры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575" y="2276871"/>
            <a:ext cx="189021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3239" y="2276871"/>
            <a:ext cx="189021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988840"/>
            <a:ext cx="3744416" cy="2808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914546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5738" y="95044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Посещение зоопарка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90254"/>
            <a:ext cx="2033301" cy="27110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873142"/>
            <a:ext cx="2033301" cy="27110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112" y="2290253"/>
            <a:ext cx="2033301" cy="27110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861048"/>
            <a:ext cx="2019615" cy="26928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310022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Посещение краеведческого музея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52736"/>
            <a:ext cx="3403007" cy="25522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026" y="1056841"/>
            <a:ext cx="3476522" cy="25481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995" y="3906964"/>
            <a:ext cx="3385596" cy="25391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026" y="3885044"/>
            <a:ext cx="3444052" cy="25830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4225071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Рисование «Моя семья», «С чего начинается Родина?»</a:t>
            </a:r>
          </a:p>
        </p:txBody>
      </p:sp>
      <p:sp>
        <p:nvSpPr>
          <p:cNvPr id="6" name="AutoShape 6" descr="blob:https://web.whatsapp.com/66741b17-09ae-45c2-bd33-86c4838e50f4"/>
          <p:cNvSpPr>
            <a:spLocks noChangeAspect="1" noChangeArrowheads="1"/>
          </p:cNvSpPr>
          <p:nvPr/>
        </p:nvSpPr>
        <p:spPr bwMode="auto">
          <a:xfrm>
            <a:off x="155574" y="-144463"/>
            <a:ext cx="2997389" cy="299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3122131" cy="2170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042" y="1176500"/>
            <a:ext cx="3085631" cy="2170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36" y="3494603"/>
            <a:ext cx="3121251" cy="2165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043" y="3512022"/>
            <a:ext cx="3140631" cy="2203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2230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Мой любимый город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998" y="2584685"/>
            <a:ext cx="1845094" cy="24601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57" y="2584685"/>
            <a:ext cx="1839399" cy="24525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9748" y="1988840"/>
            <a:ext cx="4064503" cy="30483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6376671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Monotype Corsiva" pitchFamily="66" charset="0"/>
              </a:rPr>
              <a:t>Мой любимый край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124744"/>
            <a:ext cx="5760640" cy="43204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29208" y="5517232"/>
            <a:ext cx="8229600" cy="77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dirty="0" smtClean="0">
                <a:latin typeface="Monotype Corsiva" pitchFamily="66" charset="0"/>
              </a:rPr>
              <a:t>Изготовление индивидуальных </a:t>
            </a:r>
            <a:r>
              <a:rPr lang="ru-RU" sz="3600" dirty="0" err="1" smtClean="0">
                <a:latin typeface="Monotype Corsiva" pitchFamily="66" charset="0"/>
              </a:rPr>
              <a:t>расскрасок</a:t>
            </a:r>
            <a:endParaRPr lang="ru-RU" sz="3600" dirty="0" smtClean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7742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Визит библиотекаря. Рассказ библиотекаря о становлении родного края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408118"/>
            <a:ext cx="3393687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08118"/>
            <a:ext cx="3096630" cy="232247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933057"/>
            <a:ext cx="3096630" cy="22275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21616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8579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Родной  детский сад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713" y="1340768"/>
            <a:ext cx="2890724" cy="2168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340768"/>
            <a:ext cx="2869023" cy="2168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3645024"/>
            <a:ext cx="2870543" cy="29289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768638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1"/>
          <p:cNvSpPr>
            <a:spLocks noChangeArrowheads="1"/>
          </p:cNvSpPr>
          <p:nvPr/>
        </p:nvSpPr>
        <p:spPr bwMode="auto">
          <a:xfrm>
            <a:off x="971600" y="332656"/>
            <a:ext cx="763284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«Малая </a:t>
            </a: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Родина, малая Родина,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Наша весна и любовь,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Горечь рябины и сладость смородины,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Осени хмурая бровь...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Сколько бы ни было читано - пройдено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Лет, километров  и строк,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С нами всегда наша малая Родина -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Наш благодатный </a:t>
            </a:r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исток»</a:t>
            </a:r>
          </a:p>
          <a:p>
            <a:endParaRPr lang="ru-RU" sz="2000" b="1" dirty="0">
              <a:solidFill>
                <a:srgbClr val="002060"/>
              </a:solidFill>
              <a:latin typeface="Book Antiqua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	Родина </a:t>
            </a: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- это Россия, но у каждого из нас есть место, где он родился, где все кажется особенным, прекрасным и родным. Ничто на земле не может быть ближе, милее, чем малая Родина.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Book Antiqua" pitchFamily="18" charset="0"/>
              </a:rPr>
              <a:t>	У </a:t>
            </a:r>
            <a:r>
              <a:rPr lang="ru-RU" sz="2000" b="1" dirty="0">
                <a:solidFill>
                  <a:srgbClr val="002060"/>
                </a:solidFill>
                <a:latin typeface="Book Antiqua" pitchFamily="18" charset="0"/>
              </a:rPr>
              <a:t>одних - это большой город, у других - маленькая деревня. Мы растем, взрослеем, но вот малую Родину мы никогда не забудем. Каждый человек должен любить свою малую Родину, знать ее историю, замечательных людей, которые здесь родились и выросли.</a:t>
            </a:r>
          </a:p>
        </p:txBody>
      </p:sp>
    </p:spTree>
    <p:extLst>
      <p:ext uri="{BB962C8B-B14F-4D97-AF65-F5344CB8AC3E}">
        <p14:creationId xmlns:p14="http://schemas.microsoft.com/office/powerpoint/2010/main" val="42360805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Природа нашего края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2736"/>
            <a:ext cx="3611893" cy="2708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052736"/>
            <a:ext cx="3611893" cy="27089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4077072"/>
            <a:ext cx="2306117" cy="22814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4077072"/>
            <a:ext cx="2306117" cy="22814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216232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Природа нашего края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2" descr="C:\Users\Админ\Desktop\IMGP01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32183"/>
            <a:ext cx="3744000" cy="280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Админ\Desktop\IMGP00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255" y="987255"/>
            <a:ext cx="3729568" cy="277510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005064"/>
            <a:ext cx="4536504" cy="255178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792968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Родное село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96753"/>
            <a:ext cx="3465859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96753"/>
            <a:ext cx="3465859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789040"/>
            <a:ext cx="3552394" cy="2664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437888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3 этап- итоговый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Book Antiqua" pitchFamily="18" charset="0"/>
              </a:rPr>
              <a:t>Игра-викторина «Знатоки малой Родины».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Book Antiqua" pitchFamily="18" charset="0"/>
              </a:rPr>
              <a:t>Выставка рисунков «Моя семья»,  «Мой дом  - моя улица»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Book Antiqua" pitchFamily="18" charset="0"/>
              </a:rPr>
              <a:t>Рассказ стихотворений о селе и исполнение песен о России.</a:t>
            </a:r>
          </a:p>
          <a:p>
            <a:endParaRPr lang="ru-RU" sz="2800" b="1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31752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Праздники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3933056"/>
            <a:ext cx="5760641" cy="259228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2044" y="908720"/>
            <a:ext cx="3779912" cy="28349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694788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Патриотический уголок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637" y="1196752"/>
            <a:ext cx="6528725" cy="48965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7540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Никто не забыт, ничто не забыто…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928670"/>
            <a:ext cx="3417467" cy="2557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28670"/>
            <a:ext cx="3417467" cy="2557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3717032"/>
            <a:ext cx="3414573" cy="2557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717032"/>
            <a:ext cx="3417466" cy="2557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570641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Посещение музея </a:t>
            </a:r>
            <a:r>
              <a:rPr lang="en-US" sz="3600" b="1" i="1" dirty="0" smtClean="0">
                <a:solidFill>
                  <a:srgbClr val="FF0000"/>
                </a:solidFill>
              </a:rPr>
              <a:t>“</a:t>
            </a:r>
            <a:r>
              <a:rPr lang="ru-RU" sz="3600" b="1" i="1" dirty="0" smtClean="0">
                <a:solidFill>
                  <a:srgbClr val="FF0000"/>
                </a:solidFill>
              </a:rPr>
              <a:t>Победа</a:t>
            </a:r>
            <a:r>
              <a:rPr lang="en-US" sz="3600" b="1" i="1" dirty="0" smtClean="0">
                <a:solidFill>
                  <a:srgbClr val="FF0000"/>
                </a:solidFill>
              </a:rPr>
              <a:t>”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2708920"/>
            <a:ext cx="1750586" cy="2334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973" y="838596"/>
            <a:ext cx="4488053" cy="3366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6767" y="2708920"/>
            <a:ext cx="1750032" cy="2333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1"/>
          <a:stretch/>
        </p:blipFill>
        <p:spPr>
          <a:xfrm>
            <a:off x="3040218" y="4365104"/>
            <a:ext cx="3075806" cy="2024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029464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0988" cy="654050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Работа с родителями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642938" y="1124743"/>
            <a:ext cx="8043862" cy="5001419"/>
          </a:xfrm>
        </p:spPr>
        <p:txBody>
          <a:bodyPr/>
          <a:lstStyle/>
          <a:p>
            <a:pPr>
              <a:buClr>
                <a:srgbClr val="C00000"/>
              </a:buClr>
              <a:buFont typeface="Arial" charset="0"/>
              <a:buNone/>
              <a:defRPr/>
            </a:pPr>
            <a:endParaRPr lang="ru-RU" sz="1800" b="1" dirty="0" smtClean="0">
              <a:solidFill>
                <a:srgbClr val="0070C0"/>
              </a:solidFill>
            </a:endParaRPr>
          </a:p>
          <a:p>
            <a:pPr algn="just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размещение материалов в родительских уголках (консультации, памятки);</a:t>
            </a:r>
          </a:p>
          <a:p>
            <a:pPr algn="just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привлечение 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родителей к </a:t>
            </a:r>
            <a:r>
              <a:rPr lang="ru-RU" sz="2800" b="1" dirty="0" smtClean="0">
                <a:solidFill>
                  <a:srgbClr val="002060"/>
                </a:solidFill>
                <a:latin typeface="+mj-lt"/>
              </a:rPr>
              <a:t>мероприятиям, проводимым в группе.</a:t>
            </a:r>
          </a:p>
        </p:txBody>
      </p:sp>
    </p:spTree>
    <p:extLst>
      <p:ext uri="{BB962C8B-B14F-4D97-AF65-F5344CB8AC3E}">
        <p14:creationId xmlns:p14="http://schemas.microsoft.com/office/powerpoint/2010/main" val="86288834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Результат проекта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28625" y="1143000"/>
            <a:ext cx="8258175" cy="498316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Дети имеют представление о края, в котором они живут. Знают, свою «малую» Родину, испытывают чувство гордости за свой край.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Проявление интереса к родному краю находит отражение в детских рисунках, рассказах.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 Знают праздники и традиции, которые отмечаются в родном крае и семье.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Называют  профессии жителей края.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Привиты нравственно-патриотические чувства к истории, культуре, природе родного края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905173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34081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Актуальность проекта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822226" y="880515"/>
            <a:ext cx="7499548" cy="3517701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1700" b="1" dirty="0" smtClean="0">
                <a:solidFill>
                  <a:srgbClr val="002060"/>
                </a:solidFill>
                <a:latin typeface="Book Antiqua" pitchFamily="18" charset="0"/>
              </a:rPr>
              <a:t>	Воспитание и уважение  к родному острову, городу и селу является важной составляющей нравственно-патриотического воспитания. Чтобы воспитать патриотов своей малой родины - надо её знать.</a:t>
            </a:r>
          </a:p>
          <a:p>
            <a:pPr marL="0" indent="0" algn="just">
              <a:buFont typeface="Arial" charset="0"/>
              <a:buNone/>
            </a:pPr>
            <a:r>
              <a:rPr lang="ru-RU" sz="1700" b="1" dirty="0" smtClean="0">
                <a:solidFill>
                  <a:srgbClr val="002060"/>
                </a:solidFill>
                <a:latin typeface="Book Antiqua" pitchFamily="18" charset="0"/>
              </a:rPr>
              <a:t>	Патриотизм – это любовь и привязанность к Родине, преданность ей, ответственность за нее, желание трудиться на ее благо.</a:t>
            </a:r>
          </a:p>
          <a:p>
            <a:pPr marL="0" indent="0" algn="just">
              <a:buFont typeface="Arial" charset="0"/>
              <a:buNone/>
            </a:pPr>
            <a:r>
              <a:rPr lang="ru-RU" sz="1700" b="1" dirty="0" smtClean="0">
                <a:solidFill>
                  <a:srgbClr val="002060"/>
                </a:solidFill>
                <a:latin typeface="Book Antiqua" pitchFamily="18" charset="0"/>
              </a:rPr>
              <a:t>	Основы патриотизма начинают формироваться в дошкольном возрасте. Патриотическое воспитание дошкольников включает в себя передачу им знаний, формирование на их основе отношения и организацию доступной возрасту деятельности. Фундаментом патриотизма по праву рассматривается целенаправленное ознакомление детей с родным краем.</a:t>
            </a:r>
          </a:p>
          <a:p>
            <a:pPr marL="0" indent="0" algn="just">
              <a:buFont typeface="Arial" charset="0"/>
              <a:buNone/>
            </a:pPr>
            <a:r>
              <a:rPr lang="ru-RU" sz="1700" b="1" dirty="0" smtClean="0">
                <a:solidFill>
                  <a:srgbClr val="002060"/>
                </a:solidFill>
                <a:latin typeface="Book Antiqua" pitchFamily="18" charset="0"/>
              </a:rPr>
              <a:t>	Любовь к Отчизне начинается с любви к своей малой Родине – месту, где родился человек. Базовый этап формирования у детей любви к Родине – накопление ими социального опыта жизни в своем селе, усвоение принятых в нем норм поведения, взаимоотношений, приобщение к миру его культуры.</a:t>
            </a:r>
          </a:p>
          <a:p>
            <a:pPr marL="0" indent="0" algn="just">
              <a:buFont typeface="Arial" charset="0"/>
              <a:buNone/>
            </a:pPr>
            <a:r>
              <a:rPr lang="ru-RU" sz="1700" b="1" dirty="0" smtClean="0">
                <a:solidFill>
                  <a:srgbClr val="002060"/>
                </a:solidFill>
                <a:latin typeface="Book Antiqua" pitchFamily="18" charset="0"/>
              </a:rPr>
              <a:t>	Для успешности работы с детьми по ознакомлению с местом, где они живут, мы применили проектный метод.</a:t>
            </a:r>
            <a:endParaRPr lang="ru-RU" sz="1700" dirty="0" smtClean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34573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C00000"/>
                </a:solidFill>
                <a:latin typeface="Monotype Corsiva" pitchFamily="66" charset="0"/>
              </a:rPr>
              <a:t>,</a:t>
            </a:r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 marL="0" indent="0" algn="ctr">
              <a:buFont typeface="Arial" charset="0"/>
              <a:buNone/>
              <a:defRPr/>
            </a:pPr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44000488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Участники проекта: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827088" y="1600200"/>
            <a:ext cx="7705725" cy="4525963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дети подготовительной к школе группе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педагог ДОУ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родители воспитаннико</a:t>
            </a:r>
            <a:r>
              <a:rPr lang="ru-RU" sz="2400" b="1" dirty="0" smtClean="0">
                <a:solidFill>
                  <a:srgbClr val="002060"/>
                </a:solidFill>
              </a:rPr>
              <a:t>в</a:t>
            </a: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Вид проекта: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Book Antiqua" pitchFamily="18" charset="0"/>
              </a:rPr>
              <a:t>исследовательско</a:t>
            </a: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-творческий, долгосрочный, групповой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Срок реализации:</a:t>
            </a:r>
            <a:r>
              <a:rPr lang="ru-RU" sz="4000" b="1" u="sng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</a:p>
          <a:p>
            <a:pPr eaLnBrk="1" hangingPunct="1">
              <a:buFont typeface="Arial" charset="0"/>
              <a:buBlip>
                <a:blip r:embed="rId2"/>
              </a:buBlip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1 год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99696648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Цель проекта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200800" cy="395044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Познакомить детей с родным островом, городом и селом и их достопримечательностями. Воспитывать чувство гордости , желание сохранить их чистыми и красивыми. Формировать у детей патриотические чувства  к своей малой</a:t>
            </a:r>
            <a:r>
              <a:rPr lang="ru-RU" sz="2800" b="1" dirty="0" smtClean="0">
                <a:solidFill>
                  <a:srgbClr val="002060"/>
                </a:solidFill>
                <a:latin typeface="Book Antiqu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Родине.</a:t>
            </a:r>
            <a:endParaRPr lang="ru-RU" sz="2400" dirty="0" smtClean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0416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Задачи проекта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085336" cy="442592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200" dirty="0" smtClean="0"/>
              <a:t> </a:t>
            </a:r>
            <a:r>
              <a:rPr lang="ru-RU" sz="2200" b="1" dirty="0" smtClean="0">
                <a:solidFill>
                  <a:srgbClr val="002060"/>
                </a:solidFill>
              </a:rPr>
              <a:t>- </a:t>
            </a:r>
            <a:r>
              <a:rPr lang="ru-RU" sz="2200" b="1" dirty="0" smtClean="0">
                <a:solidFill>
                  <a:srgbClr val="002060"/>
                </a:solidFill>
                <a:latin typeface="Book Antiqua" pitchFamily="18" charset="0"/>
              </a:rPr>
              <a:t>воспитывать любовь к родному краю, природе через непосредственное общение с ней; </a:t>
            </a: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Book Antiqua" pitchFamily="18" charset="0"/>
              </a:rPr>
              <a:t>-  познакомить с историей возникновения родного края.</a:t>
            </a: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Book Antiqua" pitchFamily="18" charset="0"/>
              </a:rPr>
              <a:t>  - познакомить  детей с трудом жителей;</a:t>
            </a: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Book Antiqua" pitchFamily="18" charset="0"/>
              </a:rPr>
              <a:t>-   развивать бережное отношение (достопримечательностям, культуре, природе);</a:t>
            </a: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Book Antiqua" pitchFamily="18" charset="0"/>
              </a:rPr>
              <a:t>-   вовлечь родителей в образовательный процесс проекта;</a:t>
            </a:r>
          </a:p>
          <a:p>
            <a:pPr marL="0" indent="0">
              <a:buFont typeface="Arial" charset="0"/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Book Antiqua" pitchFamily="18" charset="0"/>
              </a:rPr>
              <a:t>-   создавать эмоциональное настроение, оставить яркие впечатления от рассказов, бесед, экскурсий и прогулок.</a:t>
            </a:r>
          </a:p>
          <a:p>
            <a:pPr marL="0" indent="0">
              <a:buFont typeface="Arial" charset="0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4913589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Ожидаемые результаты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7560840" cy="4857403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В ходе реализации проекта дети познакомятся с историей возникновения родного края, достопримечательностями. Начнут проявлять интерес к событиям местной жизни и отражать свои впечатления в продуктивной деятельности. У детей должно быть сформировано чувство гордости за свой родной край и желание сохранить его чистым и красивым.</a:t>
            </a:r>
          </a:p>
        </p:txBody>
      </p:sp>
    </p:spTree>
    <p:extLst>
      <p:ext uri="{BB962C8B-B14F-4D97-AF65-F5344CB8AC3E}">
        <p14:creationId xmlns:p14="http://schemas.microsoft.com/office/powerpoint/2010/main" val="7497455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7829550" cy="1154113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Monotype Corsiva" pitchFamily="66" charset="0"/>
              </a:rPr>
              <a:t>Этапы реализации проекта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186738" cy="47688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  <a:p>
            <a:endParaRPr lang="ru-RU" smtClean="0"/>
          </a:p>
        </p:txBody>
      </p:sp>
      <p:graphicFrame>
        <p:nvGraphicFramePr>
          <p:cNvPr id="8" name="Содержимое 9"/>
          <p:cNvGraphicFramePr>
            <a:graphicFrameLocks/>
          </p:cNvGraphicFramePr>
          <p:nvPr/>
        </p:nvGraphicFramePr>
        <p:xfrm>
          <a:off x="1000100" y="1857364"/>
          <a:ext cx="678661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940342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71500" y="476250"/>
            <a:ext cx="7858125" cy="952500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</a:rPr>
              <a:t>1 подготовительный этап:</a:t>
            </a:r>
            <a:endParaRPr lang="ru-RU" sz="400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971600" y="620688"/>
            <a:ext cx="7581850" cy="5400700"/>
          </a:xfrm>
        </p:spPr>
        <p:txBody>
          <a:bodyPr/>
          <a:lstStyle/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                                     </a:t>
            </a:r>
            <a:endParaRPr lang="ru-RU" sz="2800" b="1" dirty="0">
              <a:solidFill>
                <a:srgbClr val="002060"/>
              </a:solidFill>
            </a:endParaRP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-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определение проблемы; </a:t>
            </a: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- постановка цели, задач; </a:t>
            </a: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r>
              <a:rPr lang="ru-RU" sz="2800" b="1" dirty="0">
                <a:solidFill>
                  <a:srgbClr val="002060"/>
                </a:solidFill>
              </a:rPr>
              <a:t>- обсуждение проекта с родителями; </a:t>
            </a: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- сбор </a:t>
            </a:r>
            <a:r>
              <a:rPr lang="ru-RU" sz="2800" b="1" dirty="0">
                <a:solidFill>
                  <a:srgbClr val="002060"/>
                </a:solidFill>
              </a:rPr>
              <a:t>информации, литературы, дополнительного </a:t>
            </a:r>
            <a:r>
              <a:rPr lang="ru-RU" sz="2800" b="1" dirty="0" smtClean="0">
                <a:solidFill>
                  <a:srgbClr val="002060"/>
                </a:solidFill>
              </a:rPr>
              <a:t>   материала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0" indent="0">
              <a:buClr>
                <a:srgbClr val="C00000"/>
              </a:buClr>
              <a:buFont typeface="Arial" charset="0"/>
              <a:buNone/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41794005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476</TotalTime>
  <Words>701</Words>
  <Application>Microsoft Office PowerPoint</Application>
  <PresentationFormat>Экран (4:3)</PresentationFormat>
  <Paragraphs>103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Тема1</vt:lpstr>
      <vt:lpstr>«Краеведенья, как средство патриотического воспитания детей старшего дошкольного возраста»   Проект   по нравственно – патриотическому воспитанию дошкольников  «Моя  малая  Родина» </vt:lpstr>
      <vt:lpstr>Презентация PowerPoint</vt:lpstr>
      <vt:lpstr>Актуальность проекта</vt:lpstr>
      <vt:lpstr>Участники проекта:</vt:lpstr>
      <vt:lpstr>Цель проекта</vt:lpstr>
      <vt:lpstr>Задачи проекта</vt:lpstr>
      <vt:lpstr>Ожидаемые результаты</vt:lpstr>
      <vt:lpstr>Этапы реализации проекта</vt:lpstr>
      <vt:lpstr>1 подготовительный этап:</vt:lpstr>
      <vt:lpstr>2  основной этап</vt:lpstr>
      <vt:lpstr>Презентация PowerPoint</vt:lpstr>
      <vt:lpstr>Дидактические игры</vt:lpstr>
      <vt:lpstr>Посещение зоопарка</vt:lpstr>
      <vt:lpstr>Посещение краеведческого музея</vt:lpstr>
      <vt:lpstr>Рисование «Моя семья», «С чего начинается Родина?»</vt:lpstr>
      <vt:lpstr>Мой любимый город</vt:lpstr>
      <vt:lpstr>Мой любимый край</vt:lpstr>
      <vt:lpstr>Визит библиотекаря. Рассказ библиотекаря о становлении родного края</vt:lpstr>
      <vt:lpstr>Родной  детский сад</vt:lpstr>
      <vt:lpstr> Природа нашего края</vt:lpstr>
      <vt:lpstr> Природа нашего края</vt:lpstr>
      <vt:lpstr>Родное село</vt:lpstr>
      <vt:lpstr>3 этап- итоговый</vt:lpstr>
      <vt:lpstr>Праздники</vt:lpstr>
      <vt:lpstr>Патриотический уголок</vt:lpstr>
      <vt:lpstr>Никто не забыт, ничто не забыто…</vt:lpstr>
      <vt:lpstr>Посещение музея “Победа”</vt:lpstr>
      <vt:lpstr>Работа с родителями</vt:lpstr>
      <vt:lpstr>Результат проекта</vt:lpstr>
      <vt:lpstr>,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по нравственно – патриотическому воспитанию дошкольников  «Моя  малая  Родина»</dc:title>
  <dc:creator>ДНС Амур</dc:creator>
  <cp:lastModifiedBy>Ручеёк</cp:lastModifiedBy>
  <cp:revision>89</cp:revision>
  <dcterms:created xsi:type="dcterms:W3CDTF">2017-04-09T11:51:58Z</dcterms:created>
  <dcterms:modified xsi:type="dcterms:W3CDTF">2023-06-13T01:21:09Z</dcterms:modified>
</cp:coreProperties>
</file>