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2" r:id="rId14"/>
    <p:sldId id="273" r:id="rId15"/>
    <p:sldId id="275" r:id="rId16"/>
    <p:sldId id="276" r:id="rId17"/>
    <p:sldId id="277" r:id="rId18"/>
    <p:sldId id="278" r:id="rId19"/>
    <p:sldId id="279" r:id="rId20"/>
    <p:sldId id="280"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7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E78921-C75B-4D79-B7A7-1CDB868765C0}" type="datetimeFigureOut">
              <a:rPr lang="ru-RU" smtClean="0"/>
              <a:pPr/>
              <a:t>03.04.2021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890009-ABD8-417F-8100-71F56ADE11F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whee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03.04.2021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25C68B6-61C2-468F-89AB-4B9F7531AA6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5B106E36-FD25-4E2D-B0AA-010F637433A0}" type="datetimeFigureOut">
              <a:rPr lang="ru-RU" smtClean="0"/>
              <a:pPr/>
              <a:t>03.04.2021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25C68B6-61C2-468F-89AB-4B9F7531AA6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heel/>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3568" y="980728"/>
            <a:ext cx="7854696" cy="4144424"/>
          </a:xfrm>
        </p:spPr>
        <p:txBody>
          <a:bodyPr/>
          <a:lstStyle/>
          <a:p>
            <a:r>
              <a:rPr lang="ru-RU" dirty="0" smtClean="0"/>
              <a:t> </a:t>
            </a:r>
          </a:p>
          <a:p>
            <a:r>
              <a:rPr lang="ru-RU" dirty="0" smtClean="0"/>
              <a:t>              </a:t>
            </a:r>
          </a:p>
        </p:txBody>
      </p:sp>
      <p:sp>
        <p:nvSpPr>
          <p:cNvPr id="7" name="Заголовок 6"/>
          <p:cNvSpPr>
            <a:spLocks noGrp="1"/>
          </p:cNvSpPr>
          <p:nvPr>
            <p:ph type="ctrTitle"/>
          </p:nvPr>
        </p:nvSpPr>
        <p:spPr>
          <a:xfrm>
            <a:off x="533400" y="1371600"/>
            <a:ext cx="5406752" cy="1828800"/>
          </a:xfrm>
        </p:spPr>
        <p:txBody>
          <a:bodyPr>
            <a:normAutofit/>
          </a:bodyPr>
          <a:lstStyle/>
          <a:p>
            <a:r>
              <a:rPr lang="ru-RU" sz="4000" dirty="0" smtClean="0">
                <a:solidFill>
                  <a:srgbClr val="FF0000"/>
                </a:solidFill>
                <a:latin typeface="Times New Roman" pitchFamily="18" charset="0"/>
                <a:cs typeface="Times New Roman" pitchFamily="18" charset="0"/>
              </a:rPr>
              <a:t>    презентация</a:t>
            </a:r>
            <a:endParaRPr lang="ru-RU" sz="4000" dirty="0">
              <a:solidFill>
                <a:srgbClr val="FF0000"/>
              </a:solidFill>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508918"/>
          </a:xfrm>
        </p:spPr>
        <p:txBody>
          <a:bodyPr>
            <a:normAutofit fontScale="90000"/>
          </a:bodyPr>
          <a:lstStyle/>
          <a:p>
            <a:r>
              <a:rPr lang="ru-RU" sz="2800" dirty="0" smtClean="0"/>
              <a:t>Методика формирования морфологической стороны речи</a:t>
            </a:r>
            <a:br>
              <a:rPr lang="ru-RU" sz="2800" dirty="0" smtClean="0"/>
            </a:b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196752"/>
            <a:ext cx="8229600" cy="5127848"/>
          </a:xfrm>
        </p:spPr>
        <p:txBody>
          <a:bodyPr>
            <a:normAutofit/>
          </a:bodyPr>
          <a:lstStyle/>
          <a:p>
            <a:pPr>
              <a:buNone/>
            </a:pPr>
            <a:r>
              <a:rPr lang="ru-RU" sz="2000" dirty="0" smtClean="0">
                <a:latin typeface="Times New Roman" pitchFamily="18" charset="0"/>
                <a:cs typeface="Times New Roman" pitchFamily="18" charset="0"/>
              </a:rPr>
              <a:t>             К трем годам дети овладевают наиболее типичными окончаниями таких грамматических категорий, как падеж, род, число, время, но не усваивают всего разнообразия этих категорий. Особенно это относится к существительным. На четвертом году ребенок ориентируется на первоначальную форму слова, что связано с усвоением категории рода. При правильном определении родовой принадлежности существительного ребенок правильно изменяет его, при ошибочном – допускает ошибки («кошка поймала </a:t>
            </a:r>
            <a:r>
              <a:rPr lang="ru-RU" sz="2000" dirty="0" err="1" smtClean="0">
                <a:latin typeface="Times New Roman" pitchFamily="18" charset="0"/>
                <a:cs typeface="Times New Roman" pitchFamily="18" charset="0"/>
              </a:rPr>
              <a:t>мыша</a:t>
            </a:r>
            <a:r>
              <a:rPr lang="ru-RU" sz="2000" dirty="0" smtClean="0">
                <a:latin typeface="Times New Roman" pitchFamily="18" charset="0"/>
                <a:cs typeface="Times New Roman" pitchFamily="18" charset="0"/>
              </a:rPr>
              <a:t>», «я хочу хлебушка с </a:t>
            </a:r>
            <a:r>
              <a:rPr lang="ru-RU" sz="2000" dirty="0" err="1" smtClean="0">
                <a:latin typeface="Times New Roman" pitchFamily="18" charset="0"/>
                <a:cs typeface="Times New Roman" pitchFamily="18" charset="0"/>
              </a:rPr>
              <a:t>солем</a:t>
            </a:r>
            <a:r>
              <a:rPr lang="ru-RU" sz="2000" dirty="0" smtClean="0">
                <a:latin typeface="Times New Roman" pitchFamily="18" charset="0"/>
                <a:cs typeface="Times New Roman" pitchFamily="18" charset="0"/>
              </a:rPr>
              <a:t>»). Для этого возраста характерно стремление к сохранению глагольной основы слова, потому и возникают ошибки типа «</a:t>
            </a:r>
            <a:r>
              <a:rPr lang="ru-RU" sz="2000" dirty="0" err="1" smtClean="0">
                <a:latin typeface="Times New Roman" pitchFamily="18" charset="0"/>
                <a:cs typeface="Times New Roman" pitchFamily="18" charset="0"/>
              </a:rPr>
              <a:t>можу</a:t>
            </a:r>
            <a:r>
              <a:rPr lang="ru-RU" sz="2000" dirty="0" smtClean="0">
                <a:latin typeface="Times New Roman" pitchFamily="18" charset="0"/>
                <a:cs typeface="Times New Roman" pitchFamily="18" charset="0"/>
              </a:rPr>
              <a:t>» вместо могу (</a:t>
            </a:r>
            <a:r>
              <a:rPr lang="ru-RU" sz="2000" dirty="0" err="1" smtClean="0">
                <a:latin typeface="Times New Roman" pitchFamily="18" charset="0"/>
                <a:cs typeface="Times New Roman" pitchFamily="18" charset="0"/>
              </a:rPr>
              <a:t>отмочь</a:t>
            </a:r>
            <a:r>
              <a:rPr lang="ru-RU" sz="2000" dirty="0" smtClean="0">
                <a:latin typeface="Times New Roman" pitchFamily="18" charset="0"/>
                <a:cs typeface="Times New Roman" pitchFamily="18" charset="0"/>
              </a:rPr>
              <a:t>); «не </a:t>
            </a:r>
            <a:r>
              <a:rPr lang="ru-RU" sz="2000" dirty="0" err="1" smtClean="0">
                <a:latin typeface="Times New Roman" pitchFamily="18" charset="0"/>
                <a:cs typeface="Times New Roman" pitchFamily="18" charset="0"/>
              </a:rPr>
              <a:t>пустю</a:t>
            </a:r>
            <a:r>
              <a:rPr lang="ru-RU" sz="2000" dirty="0" smtClean="0">
                <a:latin typeface="Times New Roman" pitchFamily="18" charset="0"/>
                <a:cs typeface="Times New Roman" pitchFamily="18" charset="0"/>
              </a:rPr>
              <a:t>» вместо не пущу (отпускать); «</a:t>
            </a:r>
            <a:r>
              <a:rPr lang="ru-RU" sz="2000" dirty="0" err="1" smtClean="0">
                <a:latin typeface="Times New Roman" pitchFamily="18" charset="0"/>
                <a:cs typeface="Times New Roman" pitchFamily="18" charset="0"/>
              </a:rPr>
              <a:t>возъмил</a:t>
            </a:r>
            <a:r>
              <a:rPr lang="ru-RU" sz="2000" dirty="0" smtClean="0">
                <a:latin typeface="Times New Roman" pitchFamily="18" charset="0"/>
                <a:cs typeface="Times New Roman" pitchFamily="18" charset="0"/>
              </a:rPr>
              <a:t>» вместо взял (от взять). Такие морфологические ошибки являются возрастной закономерностью, не зависящей от социального окружения.</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4857403"/>
          </a:xfrm>
        </p:spPr>
        <p:txBody>
          <a:bodyPr>
            <a:normAutofit lnSpcReduction="10000"/>
          </a:bodyPr>
          <a:lstStyle/>
          <a:p>
            <a:r>
              <a:rPr lang="ru-RU" sz="2000" b="1" dirty="0" smtClean="0">
                <a:latin typeface="Times New Roman" pitchFamily="18" charset="0"/>
                <a:cs typeface="Times New Roman" pitchFamily="18" charset="0"/>
              </a:rPr>
              <a:t>      Младший дошкольный</a:t>
            </a:r>
            <a:br>
              <a:rPr lang="ru-RU" sz="2000" b="1" dirty="0" smtClean="0">
                <a:latin typeface="Times New Roman" pitchFamily="18" charset="0"/>
                <a:cs typeface="Times New Roman" pitchFamily="18" charset="0"/>
              </a:rPr>
            </a:br>
            <a:r>
              <a:rPr lang="ru-RU" sz="2000" b="1" dirty="0" smtClean="0">
                <a:latin typeface="Times New Roman" pitchFamily="18" charset="0"/>
                <a:cs typeface="Times New Roman" pitchFamily="18" charset="0"/>
              </a:rPr>
              <a:t>возраст:</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 младших группах существенное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место занимает работа над</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развитием понимания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грамматических форм 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употреблением их в речи.</a:t>
            </a:r>
            <a:br>
              <a:rPr lang="ru-RU" sz="2000" dirty="0" smtClean="0">
                <a:latin typeface="Times New Roman" pitchFamily="18" charset="0"/>
                <a:cs typeface="Times New Roman" pitchFamily="18" charset="0"/>
              </a:rPr>
            </a:br>
            <a:endParaRPr lang="ru-RU" sz="2000" b="1" dirty="0" smtClean="0">
              <a:latin typeface="Times New Roman" pitchFamily="18" charset="0"/>
              <a:cs typeface="Times New Roman" pitchFamily="18" charset="0"/>
            </a:endParaRPr>
          </a:p>
          <a:p>
            <a:r>
              <a:rPr lang="ru-RU" sz="2000" dirty="0" smtClean="0">
                <a:latin typeface="Times New Roman" pitchFamily="18" charset="0"/>
                <a:cs typeface="Times New Roman" pitchFamily="18" charset="0"/>
              </a:rPr>
              <a:t>Обучение осуществляется на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занятиях в форме дидактических</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игр и игр-драматизаций.</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Занятия проводятся с</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использованием игрушек. Игрушка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дает возможность изменения места,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положения, действий, называть</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качества, числовые соотношения</a:t>
            </a:r>
            <a:r>
              <a:rPr lang="ru-RU" sz="2000" dirty="0" smtClean="0"/>
              <a:t/>
            </a:r>
            <a:br>
              <a:rPr lang="ru-RU" sz="2000" dirty="0" smtClean="0"/>
            </a:br>
            <a:endParaRPr lang="ru-RU" sz="2000" b="1" dirty="0" smtClean="0"/>
          </a:p>
          <a:p>
            <a:pPr>
              <a:buNone/>
            </a:pPr>
            <a:endParaRPr lang="ru-RU" sz="2000" dirty="0"/>
          </a:p>
        </p:txBody>
      </p:sp>
      <p:pic>
        <p:nvPicPr>
          <p:cNvPr id="1026" name="Picture 2" descr="C:\Users\admin\Desktop\deti-skladyvayut-matreshku-iz-geometricheskih-figur.jpg"/>
          <p:cNvPicPr>
            <a:picLocks noChangeAspect="1" noChangeArrowheads="1"/>
          </p:cNvPicPr>
          <p:nvPr/>
        </p:nvPicPr>
        <p:blipFill>
          <a:blip r:embed="rId2" cstate="print"/>
          <a:srcRect/>
          <a:stretch>
            <a:fillRect/>
          </a:stretch>
        </p:blipFill>
        <p:spPr bwMode="auto">
          <a:xfrm>
            <a:off x="5148064" y="1628800"/>
            <a:ext cx="3240360" cy="4186213"/>
          </a:xfrm>
          <a:prstGeom prst="rect">
            <a:avLst/>
          </a:prstGeom>
          <a:noFill/>
        </p:spPr>
      </p:pic>
    </p:spTree>
  </p:cSld>
  <p:clrMapOvr>
    <a:masterClrMapping/>
  </p:clrMapOvr>
  <p:transition>
    <p:whee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556792"/>
            <a:ext cx="8229600" cy="4569371"/>
          </a:xfrm>
        </p:spPr>
        <p:txBody>
          <a:bodyPr>
            <a:normAutofit lnSpcReduction="10000"/>
          </a:bodyPr>
          <a:lstStyle/>
          <a:p>
            <a:r>
              <a:rPr lang="ru-RU" sz="2000" dirty="0" smtClean="0"/>
              <a:t>Так же используются и дидактические</a:t>
            </a:r>
            <a:br>
              <a:rPr lang="ru-RU" sz="2000" dirty="0" smtClean="0"/>
            </a:br>
            <a:r>
              <a:rPr lang="ru-RU" sz="2000" dirty="0" smtClean="0"/>
              <a:t>игры с игрушками, игры драматизации.</a:t>
            </a:r>
            <a:br>
              <a:rPr lang="ru-RU" sz="2000" dirty="0" smtClean="0"/>
            </a:br>
            <a:r>
              <a:rPr lang="ru-RU" sz="2000" dirty="0" smtClean="0"/>
              <a:t>Они предоставляют возможность</a:t>
            </a:r>
            <a:br>
              <a:rPr lang="ru-RU" sz="2000" dirty="0" smtClean="0"/>
            </a:br>
            <a:r>
              <a:rPr lang="ru-RU" sz="2000" dirty="0" smtClean="0"/>
              <a:t>разыграть сценки, употреблять прямую</a:t>
            </a:r>
            <a:br>
              <a:rPr lang="ru-RU" sz="2000" dirty="0" smtClean="0"/>
            </a:br>
            <a:r>
              <a:rPr lang="ru-RU" sz="2000" dirty="0" smtClean="0"/>
              <a:t>и косвенную речь.</a:t>
            </a:r>
            <a:br>
              <a:rPr lang="ru-RU" sz="2000" dirty="0" smtClean="0"/>
            </a:br>
            <a:r>
              <a:rPr lang="ru-RU" sz="2000" dirty="0" smtClean="0"/>
              <a:t>Динамика игрового действия</a:t>
            </a:r>
            <a:br>
              <a:rPr lang="ru-RU" sz="2000" dirty="0" smtClean="0"/>
            </a:br>
            <a:r>
              <a:rPr lang="ru-RU" sz="2000" dirty="0" smtClean="0"/>
              <a:t>способствует усвоению</a:t>
            </a:r>
            <a:br>
              <a:rPr lang="ru-RU" sz="2000" dirty="0" smtClean="0"/>
            </a:br>
            <a:r>
              <a:rPr lang="ru-RU" sz="2000" dirty="0" smtClean="0"/>
              <a:t>грамматических навыков.</a:t>
            </a:r>
            <a:br>
              <a:rPr lang="ru-RU" sz="2000" dirty="0" smtClean="0"/>
            </a:br>
            <a:endParaRPr lang="ru-RU" sz="2000" b="1" dirty="0" smtClean="0"/>
          </a:p>
          <a:p>
            <a:r>
              <a:rPr lang="ru-RU" sz="2000" dirty="0" smtClean="0"/>
              <a:t>Методические особенности</a:t>
            </a:r>
            <a:br>
              <a:rPr lang="ru-RU" sz="2000" dirty="0" smtClean="0"/>
            </a:br>
            <a:r>
              <a:rPr lang="ru-RU" sz="2000" dirty="0" smtClean="0"/>
              <a:t>проведения занятий с</a:t>
            </a:r>
            <a:br>
              <a:rPr lang="ru-RU" sz="2000" dirty="0" smtClean="0"/>
            </a:br>
            <a:r>
              <a:rPr lang="ru-RU" sz="2000" dirty="0" smtClean="0"/>
              <a:t>малышами заключаются в том, что</a:t>
            </a:r>
            <a:br>
              <a:rPr lang="ru-RU" sz="2000" dirty="0" smtClean="0"/>
            </a:br>
            <a:r>
              <a:rPr lang="ru-RU" sz="2000" dirty="0" smtClean="0"/>
              <a:t>трудные грамматические</a:t>
            </a:r>
            <a:br>
              <a:rPr lang="ru-RU" sz="2000" dirty="0" smtClean="0"/>
            </a:br>
            <a:r>
              <a:rPr lang="ru-RU" sz="2000" dirty="0" smtClean="0"/>
              <a:t>формы, сложные для детей,</a:t>
            </a:r>
            <a:br>
              <a:rPr lang="ru-RU" sz="2000" dirty="0" smtClean="0"/>
            </a:br>
            <a:r>
              <a:rPr lang="ru-RU" sz="2000" dirty="0" smtClean="0"/>
              <a:t>образует воспитатель.</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52736"/>
            <a:ext cx="8229600" cy="5073427"/>
          </a:xfrm>
        </p:spPr>
        <p:txBody>
          <a:bodyPr>
            <a:noAutofit/>
          </a:bodyPr>
          <a:lstStyle/>
          <a:p>
            <a:pPr>
              <a:buNone/>
            </a:pPr>
            <a:r>
              <a:rPr lang="ru-RU" sz="2000" b="1" dirty="0" smtClean="0">
                <a:latin typeface="Times New Roman" pitchFamily="18" charset="0"/>
                <a:cs typeface="Times New Roman" pitchFamily="18" charset="0"/>
              </a:rPr>
              <a:t>Средний дошкольный возраст</a:t>
            </a:r>
          </a:p>
          <a:p>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У детей развивают</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монологическую речь 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обучают рассказыванию.</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Большую роль играет связь</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грамматических форм с</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жизненными ситуациями, отсюда                                                                 необходимость использования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наглядности.</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Детям предоставляется большая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самостоятельность в</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образовании трудных</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грамматических форм, однако</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образец остается при этом</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ведущим приемом обучения.</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2050" name="Picture 2" descr="C:\Users\admin\Desktop\detsad-146011-1481578880.jpg"/>
          <p:cNvPicPr>
            <a:picLocks noChangeAspect="1" noChangeArrowheads="1"/>
          </p:cNvPicPr>
          <p:nvPr/>
        </p:nvPicPr>
        <p:blipFill>
          <a:blip r:embed="rId2" cstate="print"/>
          <a:srcRect/>
          <a:stretch>
            <a:fillRect/>
          </a:stretch>
        </p:blipFill>
        <p:spPr bwMode="auto">
          <a:xfrm>
            <a:off x="5076056" y="1412776"/>
            <a:ext cx="2952328" cy="4387602"/>
          </a:xfrm>
          <a:prstGeom prst="rect">
            <a:avLst/>
          </a:prstGeom>
          <a:noFill/>
        </p:spPr>
      </p:pic>
    </p:spTree>
  </p:cSld>
  <p:clrMapOvr>
    <a:masterClrMapping/>
  </p:clrMapOvr>
  <p:transition>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229600" cy="5217443"/>
          </a:xfrm>
        </p:spPr>
        <p:txBody>
          <a:bodyPr>
            <a:noAutofit/>
          </a:bodyPr>
          <a:lstStyle/>
          <a:p>
            <a:r>
              <a:rPr lang="ru-RU" sz="2000" dirty="0" smtClean="0">
                <a:latin typeface="Times New Roman" pitchFamily="18" charset="0"/>
                <a:cs typeface="Times New Roman" pitchFamily="18" charset="0"/>
              </a:rPr>
              <a:t>Так же используются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дидактические игры и игры драматизации,                                                 речевые ситуации.        </a:t>
            </a:r>
          </a:p>
          <a:p>
            <a:pPr>
              <a:buNone/>
            </a:pPr>
            <a:r>
              <a:rPr lang="ru-RU" sz="2000" b="1" dirty="0" smtClean="0">
                <a:latin typeface="Times New Roman" pitchFamily="18" charset="0"/>
                <a:cs typeface="Times New Roman" pitchFamily="18" charset="0"/>
              </a:rPr>
              <a:t>       Старший дошкольный возраст</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учить детей правильно</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изменять слова, имеющиеся в</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активном словаре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воспитывать у ребенка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потребность говорить</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правильно.</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Переходят от наглядного материала</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к словесным приемам,  используются: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-Специальные словесные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грамматические упражнения.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-Словесные дидактические игры.                                                  </a:t>
            </a:r>
          </a:p>
          <a:p>
            <a:pPr>
              <a:buNone/>
            </a:pPr>
            <a:endParaRPr lang="ru-RU" sz="2000" dirty="0">
              <a:latin typeface="Times New Roman" pitchFamily="18" charset="0"/>
              <a:cs typeface="Times New Roman" pitchFamily="18" charset="0"/>
            </a:endParaRPr>
          </a:p>
        </p:txBody>
      </p:sp>
      <p:pic>
        <p:nvPicPr>
          <p:cNvPr id="4" name="Picture 2" descr="C:\Users\admin\Desktop\detsad-315496-1465624536.jpg"/>
          <p:cNvPicPr>
            <a:picLocks noChangeAspect="1" noChangeArrowheads="1"/>
          </p:cNvPicPr>
          <p:nvPr/>
        </p:nvPicPr>
        <p:blipFill>
          <a:blip r:embed="rId2" cstate="print"/>
          <a:srcRect/>
          <a:stretch>
            <a:fillRect/>
          </a:stretch>
        </p:blipFill>
        <p:spPr bwMode="auto">
          <a:xfrm>
            <a:off x="4860032" y="1916833"/>
            <a:ext cx="3646736" cy="3528392"/>
          </a:xfrm>
          <a:prstGeom prst="rect">
            <a:avLst/>
          </a:prstGeom>
          <a:noFill/>
        </p:spPr>
      </p:pic>
    </p:spTree>
  </p:cSld>
  <p:clrMapOvr>
    <a:masterClrMapping/>
  </p:clrMapOvr>
  <p:transition>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80728"/>
            <a:ext cx="8229600" cy="436910"/>
          </a:xfrm>
        </p:spPr>
        <p:txBody>
          <a:bodyPr>
            <a:normAutofit fontScale="90000"/>
          </a:bodyPr>
          <a:lstStyle/>
          <a:p>
            <a:r>
              <a:rPr lang="ru-RU" sz="2800" b="1" dirty="0" smtClean="0"/>
              <a:t>Методика формирования синтаксической стороны речи</a:t>
            </a:r>
            <a:br>
              <a:rPr lang="ru-RU" sz="2800" b="1" dirty="0" smtClean="0"/>
            </a:b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412776"/>
            <a:ext cx="8229600" cy="4713387"/>
          </a:xfrm>
        </p:spPr>
        <p:txBody>
          <a:bodyPr>
            <a:normAutofit/>
          </a:bodyPr>
          <a:lstStyle/>
          <a:p>
            <a:pPr>
              <a:buNone/>
            </a:pPr>
            <a:r>
              <a:rPr lang="ru-RU" sz="2000" dirty="0" smtClean="0">
                <a:latin typeface="Times New Roman" pitchFamily="18" charset="0"/>
                <a:cs typeface="Times New Roman" pitchFamily="18" charset="0"/>
              </a:rPr>
              <a:t>             В работе над синтаксисом на первый план выступает задача формирования навыков построения разных типов предложений и умения соединять их в связное высказывание. Речь трехлетних детей ситуативная, поэтому ребенка учат строить фразы из двух-трех слов (простые предложения).   </a:t>
            </a:r>
          </a:p>
          <a:p>
            <a:pPr>
              <a:buNone/>
            </a:pPr>
            <a:r>
              <a:rPr lang="ru-RU" sz="2000" dirty="0" smtClean="0">
                <a:latin typeface="Times New Roman" pitchFamily="18" charset="0"/>
                <a:cs typeface="Times New Roman" pitchFamily="18" charset="0"/>
              </a:rPr>
              <a:t>             Уже на четвертом году жизни развивается умение строить предложения разных типов – простые и сложные. Работа над предложением начинается с работы над простым нераспространенным предложением.</a:t>
            </a:r>
            <a:r>
              <a:rPr lang="ru-RU" sz="2000" dirty="0" smtClean="0"/>
              <a:t>  На этом этапе дети учатся чувствовать синтаксическую основу предложения, т.е. подлежащее и сказуемое.</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5055840"/>
          </a:xfrm>
        </p:spPr>
        <p:txBody>
          <a:bodyPr>
            <a:normAutofit/>
          </a:bodyPr>
          <a:lstStyle/>
          <a:p>
            <a:pPr>
              <a:buNone/>
            </a:pPr>
            <a:r>
              <a:rPr lang="ru-RU" sz="2000" dirty="0" smtClean="0"/>
              <a:t>             Дальнейшая работа направлена на распространение и грамматическое оформление предложений. В младшей группе детей учат распространять предложения за счет однородных членов. Формирование синтаксической стороны речи у детей 5 года жизни (средняя группа) связано со становлением связной речи, и в первую очередь с монологической ее формой. Составление сложносочиненных предложений по двум картинкам.</a:t>
            </a:r>
            <a:endParaRPr lang="ru-RU" sz="2000" dirty="0">
              <a:latin typeface="Times New Roman" pitchFamily="18" charset="0"/>
              <a:cs typeface="Times New Roman" pitchFamily="18" charset="0"/>
            </a:endParaRPr>
          </a:p>
        </p:txBody>
      </p:sp>
      <p:pic>
        <p:nvPicPr>
          <p:cNvPr id="4098" name="Picture 2" descr="C:\Users\admin\Desktop\11.jpg"/>
          <p:cNvPicPr>
            <a:picLocks noChangeAspect="1" noChangeArrowheads="1"/>
          </p:cNvPicPr>
          <p:nvPr/>
        </p:nvPicPr>
        <p:blipFill>
          <a:blip r:embed="rId2" cstate="print"/>
          <a:srcRect/>
          <a:stretch>
            <a:fillRect/>
          </a:stretch>
        </p:blipFill>
        <p:spPr bwMode="auto">
          <a:xfrm>
            <a:off x="2267744" y="3789040"/>
            <a:ext cx="4896544" cy="2008510"/>
          </a:xfrm>
          <a:prstGeom prst="rect">
            <a:avLst/>
          </a:prstGeom>
          <a:noFill/>
        </p:spPr>
      </p:pic>
    </p:spTree>
  </p:cSld>
  <p:clrMapOvr>
    <a:masterClrMapping/>
  </p:clrMapOvr>
  <p:transition>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Содержимое 9"/>
          <p:cNvSpPr>
            <a:spLocks noGrp="1"/>
          </p:cNvSpPr>
          <p:nvPr>
            <p:ph idx="1"/>
          </p:nvPr>
        </p:nvSpPr>
        <p:spPr>
          <a:xfrm>
            <a:off x="457200" y="908719"/>
            <a:ext cx="8229600" cy="5040561"/>
          </a:xfrm>
        </p:spPr>
        <p:txBody>
          <a:bodyPr>
            <a:normAutofit/>
          </a:bodyPr>
          <a:lstStyle/>
          <a:p>
            <a:r>
              <a:rPr lang="ru-RU" sz="2400" dirty="0" smtClean="0">
                <a:latin typeface="Times New Roman" pitchFamily="18" charset="0"/>
                <a:cs typeface="Times New Roman" pitchFamily="18" charset="0"/>
              </a:rPr>
              <a:t>Задачи:</a:t>
            </a:r>
          </a:p>
          <a:p>
            <a:r>
              <a:rPr lang="ru-RU" sz="2000" dirty="0" smtClean="0">
                <a:latin typeface="Times New Roman" pitchFamily="18" charset="0"/>
                <a:cs typeface="Times New Roman" pitchFamily="18" charset="0"/>
              </a:rPr>
              <a:t>1. Учить образовывать одно слово на базе другого однокоренного слова.</a:t>
            </a:r>
          </a:p>
          <a:p>
            <a:r>
              <a:rPr lang="ru-RU" sz="2000" dirty="0" smtClean="0">
                <a:latin typeface="Times New Roman" pitchFamily="18" charset="0"/>
                <a:cs typeface="Times New Roman" pitchFamily="18" charset="0"/>
              </a:rPr>
              <a:t>2. Формировать различные способы словообразования</a:t>
            </a:r>
          </a:p>
          <a:p>
            <a:r>
              <a:rPr lang="ru-RU" sz="2000" dirty="0" smtClean="0">
                <a:latin typeface="Times New Roman" pitchFamily="18" charset="0"/>
                <a:cs typeface="Times New Roman" pitchFamily="18" charset="0"/>
              </a:rPr>
              <a:t>3. Учить подбирать ряд однокоренных слов</a:t>
            </a:r>
          </a:p>
          <a:p>
            <a:r>
              <a:rPr lang="ru-RU" sz="2000" dirty="0" smtClean="0">
                <a:latin typeface="Times New Roman" pitchFamily="18" charset="0"/>
                <a:cs typeface="Times New Roman" pitchFamily="18" charset="0"/>
              </a:rPr>
              <a:t>4. Образовывать название детенышей и животных предметов посуды направления движения.</a:t>
            </a:r>
          </a:p>
          <a:p>
            <a:r>
              <a:rPr lang="ru-RU" sz="2000" dirty="0" smtClean="0">
                <a:latin typeface="Times New Roman" pitchFamily="18" charset="0"/>
                <a:cs typeface="Times New Roman" pitchFamily="18" charset="0"/>
              </a:rPr>
              <a:t>Мл. </a:t>
            </a:r>
            <a:r>
              <a:rPr lang="ru-RU" sz="2000" dirty="0" err="1" smtClean="0">
                <a:latin typeface="Times New Roman" pitchFamily="18" charset="0"/>
                <a:cs typeface="Times New Roman" pitchFamily="18" charset="0"/>
              </a:rPr>
              <a:t>гр</a:t>
            </a:r>
            <a:r>
              <a:rPr lang="ru-RU" sz="2000" dirty="0" smtClean="0">
                <a:latin typeface="Times New Roman" pitchFamily="18" charset="0"/>
                <a:cs typeface="Times New Roman" pitchFamily="18" charset="0"/>
              </a:rPr>
              <a:t>:</a:t>
            </a:r>
          </a:p>
          <a:p>
            <a:r>
              <a:rPr lang="ru-RU" sz="2000" dirty="0" smtClean="0">
                <a:latin typeface="Times New Roman" pitchFamily="18" charset="0"/>
                <a:cs typeface="Times New Roman" pitchFamily="18" charset="0"/>
              </a:rPr>
              <a:t>«Кто у кого», «Кого не стало», «Угости куклу чаем», «Кто что делает».</a:t>
            </a:r>
          </a:p>
          <a:p>
            <a:pPr>
              <a:buNone/>
            </a:pPr>
            <a:r>
              <a:rPr lang="ru-RU" sz="2000" dirty="0" smtClean="0">
                <a:latin typeface="Times New Roman" pitchFamily="18" charset="0"/>
                <a:cs typeface="Times New Roman" pitchFamily="18" charset="0"/>
              </a:rPr>
              <a:t> </a:t>
            </a:r>
          </a:p>
          <a:p>
            <a:pPr>
              <a:buNone/>
            </a:pPr>
            <a:endParaRPr lang="ru-RU" dirty="0"/>
          </a:p>
        </p:txBody>
      </p:sp>
      <p:pic>
        <p:nvPicPr>
          <p:cNvPr id="5125" name="Picture 5" descr="C:\Users\admin\Desktop\12956428_21478.jpg"/>
          <p:cNvPicPr>
            <a:picLocks noChangeAspect="1" noChangeArrowheads="1"/>
          </p:cNvPicPr>
          <p:nvPr/>
        </p:nvPicPr>
        <p:blipFill>
          <a:blip r:embed="rId2" cstate="print"/>
          <a:srcRect/>
          <a:stretch>
            <a:fillRect/>
          </a:stretch>
        </p:blipFill>
        <p:spPr bwMode="auto">
          <a:xfrm>
            <a:off x="2339752" y="4149080"/>
            <a:ext cx="4032448" cy="1656184"/>
          </a:xfrm>
          <a:prstGeom prst="rect">
            <a:avLst/>
          </a:prstGeom>
          <a:noFill/>
        </p:spPr>
      </p:pic>
    </p:spTree>
  </p:cSld>
  <p:clrMapOvr>
    <a:masterClrMapping/>
  </p:clrMapOvr>
  <p:transition>
    <p:whee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792088"/>
          </a:xfrm>
        </p:spPr>
        <p:txBody>
          <a:bodyPr>
            <a:normAutofit/>
          </a:bodyPr>
          <a:lstStyle/>
          <a:p>
            <a:r>
              <a:rPr lang="ru-RU" sz="2800" dirty="0" smtClean="0"/>
              <a:t> Методика работы по словообразованию</a:t>
            </a:r>
            <a:endParaRPr lang="ru-RU" sz="2800" dirty="0">
              <a:latin typeface="Times New Roman" pitchFamily="18" charset="0"/>
              <a:cs typeface="Times New Roman" pitchFamily="18" charset="0"/>
            </a:endParaRPr>
          </a:p>
        </p:txBody>
      </p:sp>
      <p:sp>
        <p:nvSpPr>
          <p:cNvPr id="3" name="Содержимое 2"/>
          <p:cNvSpPr>
            <a:spLocks noGrp="1"/>
          </p:cNvSpPr>
          <p:nvPr>
            <p:ph idx="1"/>
          </p:nvPr>
        </p:nvSpPr>
        <p:spPr>
          <a:xfrm>
            <a:off x="457200" y="1844824"/>
            <a:ext cx="8229600" cy="4281339"/>
          </a:xfrm>
        </p:spPr>
        <p:txBody>
          <a:bodyPr>
            <a:normAutofit fontScale="92500" lnSpcReduction="10000"/>
          </a:bodyPr>
          <a:lstStyle/>
          <a:p>
            <a:pPr lvl="3">
              <a:buNone/>
            </a:pPr>
            <a:r>
              <a:rPr lang="ru-RU" dirty="0" smtClean="0">
                <a:latin typeface="Times New Roman" pitchFamily="18" charset="0"/>
                <a:cs typeface="Times New Roman" pitchFamily="18" charset="0"/>
              </a:rPr>
              <a:t>    Для самостоятельного словообразования важно, чтобы дети хорошо   понимали услышанное, поэтому необходимо развивать речевой слух, обогащать детей знаниями и представлениями об окружающем мире и соответственно словарем, прежде всего мотивированными словами (образованными от других, а также словами всех частей речи, обогащать смысловую сторону грамматических средств</a:t>
            </a:r>
            <a:r>
              <a:rPr lang="ru-RU" sz="1400" dirty="0" smtClean="0">
                <a:latin typeface="Times New Roman" pitchFamily="18" charset="0"/>
                <a:cs typeface="Times New Roman" pitchFamily="18" charset="0"/>
              </a:rPr>
              <a:t>.</a:t>
            </a:r>
          </a:p>
          <a:p>
            <a:pPr>
              <a:buFont typeface="Arial" pitchFamily="34" charset="0"/>
              <a:buChar char="•"/>
            </a:pPr>
            <a:r>
              <a:rPr lang="ru-RU" sz="2000" dirty="0" smtClean="0">
                <a:latin typeface="Times New Roman" pitchFamily="18" charset="0"/>
                <a:cs typeface="Times New Roman" pitchFamily="18" charset="0"/>
              </a:rPr>
              <a:t> В процессе словообразования простое повторение и запоминание       слов малопродуктивно, ребенок должен узнать его механизм и научиться им пользоваться.</a:t>
            </a:r>
          </a:p>
          <a:p>
            <a:r>
              <a:rPr lang="ru-RU" sz="2000" dirty="0" smtClean="0">
                <a:latin typeface="Times New Roman" pitchFamily="18" charset="0"/>
                <a:cs typeface="Times New Roman" pitchFamily="18" charset="0"/>
              </a:rPr>
              <a:t> Этапы словообразования: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 (от 2,5 – 4 лет) период накопления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первичного словаря мотивированной</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лексики и формирования предпосылок</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словообразования</a:t>
            </a:r>
            <a:r>
              <a:rPr lang="ru-RU" sz="2000" dirty="0" smtClean="0"/>
              <a:t>.</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fontScale="70000" lnSpcReduction="20000"/>
          </a:bodyPr>
          <a:lstStyle/>
          <a:p>
            <a:r>
              <a:rPr lang="ru-RU" sz="2400" dirty="0" smtClean="0">
                <a:latin typeface="Times New Roman" pitchFamily="18" charset="0"/>
                <a:cs typeface="Times New Roman" pitchFamily="18" charset="0"/>
              </a:rPr>
              <a:t>2. (от 4 – 6 лет) период активного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освоения </a:t>
            </a:r>
            <a:r>
              <a:rPr lang="ru-RU" sz="2400" dirty="0" err="1" smtClean="0">
                <a:latin typeface="Times New Roman" pitchFamily="18" charset="0"/>
                <a:cs typeface="Times New Roman" pitchFamily="18" charset="0"/>
              </a:rPr>
              <a:t>самопроизводства</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(после 6 лет) период усвоения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норм и правил словообразования,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формирование критического отношения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к речи.</a:t>
            </a:r>
            <a:br>
              <a:rPr lang="ru-RU" sz="2400" dirty="0" smtClean="0">
                <a:latin typeface="Times New Roman" pitchFamily="18" charset="0"/>
                <a:cs typeface="Times New Roman" pitchFamily="18" charset="0"/>
              </a:rPr>
            </a:br>
            <a:endParaRPr lang="ru-RU" sz="2400" b="1" dirty="0" smtClean="0">
              <a:latin typeface="Times New Roman" pitchFamily="18" charset="0"/>
              <a:cs typeface="Times New Roman" pitchFamily="18" charset="0"/>
            </a:endParaRPr>
          </a:p>
          <a:p>
            <a:r>
              <a:rPr lang="ru-RU" sz="2400" dirty="0" smtClean="0">
                <a:latin typeface="Times New Roman" pitchFamily="18" charset="0"/>
                <a:cs typeface="Times New Roman" pitchFamily="18" charset="0"/>
              </a:rPr>
              <a:t>Т.Н.Ушакова выделяет три основных</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принципа, по которым дети образуют</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новые слова: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1. Часть какого-нибудь слова</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используется как целое слово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2. К корню одного слова прибавляется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окончание другого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3. Одно слово составляет из двух</a:t>
            </a:r>
            <a:br>
              <a:rPr lang="ru-RU" sz="2400" dirty="0" smtClean="0">
                <a:latin typeface="Times New Roman" pitchFamily="18" charset="0"/>
                <a:cs typeface="Times New Roman" pitchFamily="18" charset="0"/>
              </a:rPr>
            </a:br>
            <a:r>
              <a:rPr lang="ru-RU" sz="2400" b="1" dirty="0" smtClean="0">
                <a:latin typeface="Times New Roman" pitchFamily="18" charset="0"/>
                <a:cs typeface="Times New Roman" pitchFamily="18" charset="0"/>
              </a:rPr>
              <a:t> Младший дошкольный возраст</a:t>
            </a:r>
          </a:p>
          <a:p>
            <a:r>
              <a:rPr lang="ru-RU" sz="2400" dirty="0" smtClean="0">
                <a:latin typeface="Times New Roman" pitchFamily="18" charset="0"/>
                <a:cs typeface="Times New Roman" pitchFamily="18" charset="0"/>
              </a:rPr>
              <a:t>-Рассматривание парных картинок</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-Использование игр-драматизаций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-Использование игрушек в</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игровых ситуациях</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4"/>
          <p:cNvSpPr>
            <a:spLocks noGrp="1"/>
          </p:cNvSpPr>
          <p:nvPr>
            <p:ph type="title"/>
          </p:nvPr>
        </p:nvSpPr>
        <p:spPr>
          <a:xfrm>
            <a:off x="457200" y="692696"/>
            <a:ext cx="8229600" cy="1944216"/>
          </a:xfrm>
        </p:spPr>
        <p:txBody>
          <a:bodyPr>
            <a:normAutofit/>
          </a:bodyPr>
          <a:lstStyle/>
          <a:p>
            <a:r>
              <a:rPr lang="ru-RU" sz="2800" dirty="0" smtClean="0">
                <a:solidFill>
                  <a:srgbClr val="FF0000"/>
                </a:solidFill>
                <a:latin typeface="Times New Roman" pitchFamily="18" charset="0"/>
                <a:cs typeface="Times New Roman" pitchFamily="18" charset="0"/>
              </a:rPr>
              <a:t>Формирование грамматического строя речи у детей дошкольного возраста.</a:t>
            </a:r>
            <a:endParaRPr lang="ru-RU" sz="2800" dirty="0">
              <a:solidFill>
                <a:srgbClr val="FF0000"/>
              </a:solidFill>
              <a:latin typeface="Times New Roman" pitchFamily="18" charset="0"/>
              <a:cs typeface="Times New Roman" pitchFamily="18" charset="0"/>
            </a:endParaRPr>
          </a:p>
        </p:txBody>
      </p:sp>
      <p:pic>
        <p:nvPicPr>
          <p:cNvPr id="1026" name="Picture 2" descr="C:\Users\admin\Desktop\3.jpg"/>
          <p:cNvPicPr>
            <a:picLocks noGrp="1" noChangeAspect="1" noChangeArrowheads="1"/>
          </p:cNvPicPr>
          <p:nvPr>
            <p:ph idx="1"/>
          </p:nvPr>
        </p:nvPicPr>
        <p:blipFill>
          <a:blip r:embed="rId2" cstate="print"/>
          <a:stretch>
            <a:fillRect/>
          </a:stretch>
        </p:blipFill>
        <p:spPr bwMode="auto">
          <a:xfrm>
            <a:off x="2411760" y="2996952"/>
            <a:ext cx="4609407" cy="3487189"/>
          </a:xfrm>
          <a:prstGeom prst="rect">
            <a:avLst/>
          </a:prstGeom>
          <a:noFill/>
        </p:spPr>
      </p:pic>
    </p:spTree>
  </p:cSld>
  <p:clrMapOvr>
    <a:masterClrMapping/>
  </p:clrMapOvr>
  <p:transition>
    <p:wheel/>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a:bodyPr>
          <a:lstStyle/>
          <a:p>
            <a:r>
              <a:rPr lang="ru-RU" sz="2000" b="1" dirty="0" smtClean="0"/>
              <a:t>Средний дошкольный возраст</a:t>
            </a:r>
          </a:p>
          <a:p>
            <a:r>
              <a:rPr lang="ru-RU" sz="2000" dirty="0" smtClean="0"/>
              <a:t>Так же используются игры драматизации, игры с игрушками,</a:t>
            </a:r>
            <a:br>
              <a:rPr lang="ru-RU" sz="2000" dirty="0" smtClean="0"/>
            </a:br>
            <a:r>
              <a:rPr lang="ru-RU" sz="2000" dirty="0" smtClean="0"/>
              <a:t>но содержание усложняется.         </a:t>
            </a:r>
          </a:p>
          <a:p>
            <a:pPr>
              <a:buNone/>
            </a:pPr>
            <a:r>
              <a:rPr lang="ru-RU" sz="2000" b="1" dirty="0" smtClean="0"/>
              <a:t>      Старший дошкольный возраст</a:t>
            </a:r>
          </a:p>
          <a:p>
            <a:r>
              <a:rPr lang="ru-RU" sz="2000" dirty="0" smtClean="0"/>
              <a:t>Проводятся :</a:t>
            </a:r>
            <a:br>
              <a:rPr lang="ru-RU" sz="2000" dirty="0" smtClean="0"/>
            </a:br>
            <a:r>
              <a:rPr lang="ru-RU" sz="2000" dirty="0" smtClean="0"/>
              <a:t>-упражнения на образование</a:t>
            </a:r>
            <a:br>
              <a:rPr lang="ru-RU" sz="2000" dirty="0" smtClean="0"/>
            </a:br>
            <a:r>
              <a:rPr lang="ru-RU" sz="2000" dirty="0" smtClean="0"/>
              <a:t>прилагательных от основ</a:t>
            </a:r>
            <a:br>
              <a:rPr lang="ru-RU" sz="2000" dirty="0" smtClean="0"/>
            </a:br>
            <a:r>
              <a:rPr lang="ru-RU" sz="2000" dirty="0" smtClean="0"/>
              <a:t>существительных</a:t>
            </a:r>
            <a:br>
              <a:rPr lang="ru-RU" sz="2000" dirty="0" smtClean="0"/>
            </a:br>
            <a:r>
              <a:rPr lang="ru-RU" sz="2000" dirty="0" smtClean="0"/>
              <a:t>-дидактические игры.</a:t>
            </a:r>
            <a:br>
              <a:rPr lang="ru-RU" sz="2000" dirty="0" smtClean="0"/>
            </a:br>
            <a:r>
              <a:rPr lang="ru-RU" sz="2000" dirty="0" smtClean="0"/>
              <a:t>-занятия на объяснение слов</a:t>
            </a:r>
            <a:r>
              <a:rPr lang="ru-RU" sz="2000" dirty="0" smtClean="0">
                <a:latin typeface="Times New Roman" pitchFamily="18" charset="0"/>
                <a:cs typeface="Times New Roman" pitchFamily="18" charset="0"/>
              </a:rPr>
              <a:t>.</a:t>
            </a:r>
            <a:endParaRPr lang="ru-RU" sz="2000" dirty="0">
              <a:latin typeface="Times New Roman" pitchFamily="18" charset="0"/>
              <a:cs typeface="Times New Roman" pitchFamily="18" charset="0"/>
            </a:endParaRPr>
          </a:p>
        </p:txBody>
      </p:sp>
      <p:pic>
        <p:nvPicPr>
          <p:cNvPr id="2050" name="Picture 2" descr="C:\Users\admin\Desktop\hello_html_460dbba5.jpg"/>
          <p:cNvPicPr>
            <a:picLocks noChangeAspect="1" noChangeArrowheads="1"/>
          </p:cNvPicPr>
          <p:nvPr/>
        </p:nvPicPr>
        <p:blipFill>
          <a:blip r:embed="rId2" cstate="print"/>
          <a:srcRect/>
          <a:stretch>
            <a:fillRect/>
          </a:stretch>
        </p:blipFill>
        <p:spPr bwMode="auto">
          <a:xfrm>
            <a:off x="4860032" y="2132856"/>
            <a:ext cx="3600400" cy="3168352"/>
          </a:xfrm>
          <a:prstGeom prst="rect">
            <a:avLst/>
          </a:prstGeom>
          <a:noFill/>
        </p:spPr>
      </p:pic>
    </p:spTree>
  </p:cSld>
  <p:clrMapOvr>
    <a:masterClrMapping/>
  </p:clrMapOvr>
  <p:transition>
    <p:whee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12776"/>
            <a:ext cx="8229600" cy="4713387"/>
          </a:xfrm>
        </p:spPr>
        <p:txBody>
          <a:bodyPr>
            <a:normAutofit/>
          </a:bodyPr>
          <a:lstStyle/>
          <a:p>
            <a:pPr>
              <a:buNone/>
            </a:pPr>
            <a:r>
              <a:rPr lang="ru-RU" sz="2000" dirty="0" smtClean="0">
                <a:latin typeface="Times New Roman" pitchFamily="18" charset="0"/>
                <a:cs typeface="Times New Roman" pitchFamily="18" charset="0"/>
              </a:rPr>
              <a:t>             Грамматический строй речи - это умение </a:t>
            </a:r>
            <a:r>
              <a:rPr lang="ru-RU" sz="2000" dirty="0" err="1" smtClean="0">
                <a:latin typeface="Times New Roman" pitchFamily="18" charset="0"/>
                <a:cs typeface="Times New Roman" pitchFamily="18" charset="0"/>
              </a:rPr>
              <a:t>словоизменять</a:t>
            </a:r>
            <a:r>
              <a:rPr lang="ru-RU" sz="2000" dirty="0" smtClean="0">
                <a:latin typeface="Times New Roman" pitchFamily="18" charset="0"/>
                <a:cs typeface="Times New Roman" pitchFamily="18" charset="0"/>
              </a:rPr>
              <a:t> и </a:t>
            </a:r>
            <a:r>
              <a:rPr lang="ru-RU" sz="2000" dirty="0" err="1" smtClean="0">
                <a:latin typeface="Times New Roman" pitchFamily="18" charset="0"/>
                <a:cs typeface="Times New Roman" pitchFamily="18" charset="0"/>
              </a:rPr>
              <a:t>словообразовывать</a:t>
            </a:r>
            <a:r>
              <a:rPr lang="ru-RU" sz="2000" dirty="0" smtClean="0">
                <a:latin typeface="Times New Roman" pitchFamily="18" charset="0"/>
                <a:cs typeface="Times New Roman" pitchFamily="18" charset="0"/>
              </a:rPr>
              <a:t> слова. Т. е. умение правильно произносить окончания слов, согласовывать слова в предложениях, пользоваться в речи предлогами. Своевременное формирование грамматического строя ребенка является важнейшим условием его полноценного речевого и общего психического развития. Овладение грамматическим строем языка осуществляется на основе познавательного развития, в связи с освоением предметных действий, игры, труда и других видов детской деятельности.</a:t>
            </a:r>
          </a:p>
          <a:p>
            <a:pPr>
              <a:buNone/>
            </a:pPr>
            <a:r>
              <a:rPr lang="ru-RU" sz="2000" dirty="0" smtClean="0">
                <a:latin typeface="Times New Roman" pitchFamily="18" charset="0"/>
                <a:cs typeface="Times New Roman" pitchFamily="18" charset="0"/>
              </a:rPr>
              <a:t>             Грамматический строй в процессе становления речи усваивается детьми самостоятельно, благодаря подражанию речи окружающих. При этом важную роль играют благоприятные условия воспитания, достаточный уровень развития словаря, наличие активной речевой практики, состояния нервной системы ребенка.</a:t>
            </a:r>
          </a:p>
          <a:p>
            <a:pPr>
              <a:buNone/>
            </a:pP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268760"/>
            <a:ext cx="8229600" cy="4857403"/>
          </a:xfrm>
        </p:spPr>
        <p:txBody>
          <a:bodyPr>
            <a:normAutofit lnSpcReduction="10000"/>
          </a:bodyPr>
          <a:lstStyle/>
          <a:p>
            <a:pPr>
              <a:buNone/>
            </a:pPr>
            <a:r>
              <a:rPr lang="ru-RU" sz="2000" dirty="0" smtClean="0">
                <a:latin typeface="Times New Roman" pitchFamily="18" charset="0"/>
                <a:cs typeface="Times New Roman" pitchFamily="18" charset="0"/>
              </a:rPr>
              <a:t>             Понимать речь окружающих, выражать собственные мысли ребенок не сможет, не овладев грамматическим строем речи.</a:t>
            </a:r>
          </a:p>
          <a:p>
            <a:pPr>
              <a:buNone/>
            </a:pPr>
            <a:r>
              <a:rPr lang="ru-RU" sz="2000" dirty="0" smtClean="0">
                <a:latin typeface="Times New Roman" pitchFamily="18" charset="0"/>
                <a:cs typeface="Times New Roman" pitchFamily="18" charset="0"/>
              </a:rPr>
              <a:t>            Речь способствует развитию личности ребенка в целом, расширяет его </a:t>
            </a:r>
            <a:r>
              <a:rPr lang="ru-RU" sz="2000" dirty="0" err="1" smtClean="0">
                <a:latin typeface="Times New Roman" pitchFamily="18" charset="0"/>
                <a:cs typeface="Times New Roman" pitchFamily="18" charset="0"/>
              </a:rPr>
              <a:t>знанич</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его</a:t>
            </a:r>
            <a:r>
              <a:rPr lang="ru-RU" sz="2000" dirty="0" smtClean="0">
                <a:latin typeface="Times New Roman" pitchFamily="18" charset="0"/>
                <a:cs typeface="Times New Roman" pitchFamily="18" charset="0"/>
              </a:rPr>
              <a:t> кругозор, помогает общаться с окружающими, осознать правила поведения. Но в речи детей часто встречаются </a:t>
            </a:r>
            <a:r>
              <a:rPr lang="ru-RU" sz="2000" dirty="0" err="1" smtClean="0">
                <a:latin typeface="Times New Roman" pitchFamily="18" charset="0"/>
                <a:cs typeface="Times New Roman" pitchFamily="18" charset="0"/>
              </a:rPr>
              <a:t>аграмматизмы</a:t>
            </a:r>
            <a:r>
              <a:rPr lang="ru-RU" sz="2000" dirty="0" smtClean="0">
                <a:latin typeface="Times New Roman" pitchFamily="18" charset="0"/>
                <a:cs typeface="Times New Roman" pitchFamily="18" charset="0"/>
              </a:rPr>
              <a:t>, т. е. ошибки и трудности в овладении грамматическими формами речи. Вот основные из них:</a:t>
            </a:r>
          </a:p>
          <a:p>
            <a:r>
              <a:rPr lang="ru-RU" sz="2000" dirty="0" smtClean="0">
                <a:latin typeface="Times New Roman" pitchFamily="18" charset="0"/>
                <a:cs typeface="Times New Roman" pitchFamily="18" charset="0"/>
              </a:rPr>
              <a:t>1) искажение родовых окончаний в начальной форме («красная пальто», «дядя ушла», «машина поехал») ;</a:t>
            </a:r>
          </a:p>
          <a:p>
            <a:r>
              <a:rPr lang="ru-RU" sz="2000" dirty="0" smtClean="0">
                <a:latin typeface="Times New Roman" pitchFamily="18" charset="0"/>
                <a:cs typeface="Times New Roman" pitchFamily="18" charset="0"/>
              </a:rPr>
              <a:t>2) неверное использование форм в ед. и мн. числа («красивый шары», «красными ягоды», «машины едет») ;</a:t>
            </a:r>
          </a:p>
          <a:p>
            <a:r>
              <a:rPr lang="ru-RU" sz="2000" dirty="0" smtClean="0">
                <a:latin typeface="Times New Roman" pitchFamily="18" charset="0"/>
                <a:cs typeface="Times New Roman" pitchFamily="18" charset="0"/>
              </a:rPr>
              <a:t>3) ошибки в употреблении падежных форм («слепили баба», «много девочки») ;</a:t>
            </a:r>
          </a:p>
          <a:p>
            <a:r>
              <a:rPr lang="ru-RU" sz="2000" dirty="0" smtClean="0">
                <a:latin typeface="Times New Roman" pitchFamily="18" charset="0"/>
                <a:cs typeface="Times New Roman" pitchFamily="18" charset="0"/>
              </a:rPr>
              <a:t>4) ошибки в употреблении предлогов («книга столе», «листики на дерево») ;</a:t>
            </a:r>
          </a:p>
          <a:p>
            <a:pPr>
              <a:buNone/>
            </a:pP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484784"/>
            <a:ext cx="8229600" cy="4641379"/>
          </a:xfrm>
        </p:spPr>
        <p:txBody>
          <a:bodyPr>
            <a:normAutofit/>
          </a:bodyPr>
          <a:lstStyle/>
          <a:p>
            <a:pPr>
              <a:buNone/>
            </a:pPr>
            <a:r>
              <a:rPr lang="ru-RU" sz="2000" dirty="0" smtClean="0"/>
              <a:t>             </a:t>
            </a:r>
            <a:r>
              <a:rPr lang="ru-RU" sz="2000" dirty="0" smtClean="0">
                <a:latin typeface="Times New Roman" pitchFamily="18" charset="0"/>
                <a:cs typeface="Times New Roman" pitchFamily="18" charset="0"/>
              </a:rPr>
              <a:t>Понятно, что дошкольники не могут овладеть всеми тонкостями сложнейшей грамматики русского языка сразу, поэтому все лексико-грамматические категории изучаются в порядке возрастающей сложности. Но при изучении грамматических тем, разумеется, не требуется, чтобы дети знали грамматическую теорию. Нужно, чтобы они улавливали некоторые общие закономерности в строе услышанных фраз. Однако личный опыт у детей неодинаков, и это приводит к широкому многообразию индивидуальных особенностей речевого развития. В каждой возрастной группе есть дети, имеющие очень высокий уровень владения родным языком, и рядом же находятся их сверстники, отстающие от товарищей в речевом развитии. Поэтому работа по грамматике в детском саду должна строиться так, чтобы предоставлять каждому ребенку возможность решать посильные речевые задачи.</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412776"/>
            <a:ext cx="8229600" cy="4165923"/>
          </a:xfrm>
        </p:spPr>
        <p:txBody>
          <a:bodyPr>
            <a:normAutofit/>
          </a:bodyPr>
          <a:lstStyle/>
          <a:p>
            <a:pPr>
              <a:buNone/>
            </a:pPr>
            <a:r>
              <a:rPr lang="ru-RU" sz="2000" dirty="0" smtClean="0">
                <a:latin typeface="Times New Roman" pitchFamily="18" charset="0"/>
                <a:cs typeface="Times New Roman" pitchFamily="18" charset="0"/>
              </a:rPr>
              <a:t>             Грамматическую работу с детьми не следует рассматривать как решение задачи предупреждения и исправления грамматических ошибок, «</a:t>
            </a:r>
            <a:r>
              <a:rPr lang="ru-RU" sz="2000" dirty="0" err="1" smtClean="0">
                <a:latin typeface="Times New Roman" pitchFamily="18" charset="0"/>
                <a:cs typeface="Times New Roman" pitchFamily="18" charset="0"/>
              </a:rPr>
              <a:t>затверживания</a:t>
            </a:r>
            <a:r>
              <a:rPr lang="ru-RU" sz="2000" dirty="0" smtClean="0">
                <a:latin typeface="Times New Roman" pitchFamily="18" charset="0"/>
                <a:cs typeface="Times New Roman" pitchFamily="18" charset="0"/>
              </a:rPr>
              <a:t>» отдельных трудных грамматических форм. Речь должна идти о создании условий для полноценного освоения грамматического строя языка на основе развития и поощрения самопроизвольной поисковой активности ребенка в сфере грамматики. </a:t>
            </a:r>
          </a:p>
          <a:p>
            <a:pPr>
              <a:buNone/>
            </a:pPr>
            <a:r>
              <a:rPr lang="ru-RU" sz="2000" dirty="0" smtClean="0">
                <a:latin typeface="Times New Roman" pitchFamily="18" charset="0"/>
                <a:cs typeface="Times New Roman" pitchFamily="18" charset="0"/>
              </a:rPr>
              <a:t>             В процессе занятий дошкольников следует обучать тем навыкам, которые обычно трудно усваиваются в условиях повседневного общения (согласованию прилагательных и местоимений с существительными в роде, образованию трудных форм глаголов в повелительном наклонении, форм существительных родительного падежа множественного числа и др.).</a:t>
            </a:r>
            <a:endParaRPr lang="ru-RU" sz="2000" dirty="0">
              <a:latin typeface="Times New Roman" pitchFamily="18" charset="0"/>
              <a:cs typeface="Times New Roman" pitchFamily="18" charset="0"/>
            </a:endParaRPr>
          </a:p>
        </p:txBody>
      </p:sp>
    </p:spTree>
  </p:cSld>
  <p:clrMapOvr>
    <a:masterClrMapping/>
  </p:clrMapOvr>
  <p:transition>
    <p:whee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836712"/>
            <a:ext cx="8229600" cy="5289451"/>
          </a:xfrm>
        </p:spPr>
        <p:txBody>
          <a:bodyPr>
            <a:normAutofit/>
          </a:bodyPr>
          <a:lstStyle/>
          <a:p>
            <a:pPr>
              <a:buNone/>
            </a:pPr>
            <a:r>
              <a:rPr lang="ru-RU" sz="2000" dirty="0" smtClean="0"/>
              <a:t>В каждой возрастной группе есть дети, имеющие высокий уровень владения родным языком, и дети, отстающие от сверстников в речевом развитии. Поэтому работа по грамматике должна строиться так, чтобы каждому ребенку была предоставлена возможность решать посильные речевые задачи Руководство грамматическим развитием должно осуществляться прежде всего через организацию специальной, совместной со взрослым деятельности, через общение ребенка с педагогом и сверстниками.</a:t>
            </a:r>
          </a:p>
          <a:p>
            <a:pPr>
              <a:buNone/>
            </a:pPr>
            <a:r>
              <a:rPr lang="ru-RU" sz="2000" dirty="0" smtClean="0"/>
              <a:t> Таким образом, процесс обучения следует организовывать так, чтобы с самого начала овладение грамматическим строем языка носило творческий характер, опиралось на ориентировочную (поисковую) активность ребенка в окружающем мире и в слове, на языковые обобщения, экспериментирование со словом.</a:t>
            </a:r>
            <a:endParaRPr lang="ru-RU" sz="2000" dirty="0"/>
          </a:p>
        </p:txBody>
      </p:sp>
    </p:spTree>
  </p:cSld>
  <p:clrMapOvr>
    <a:masterClrMapping/>
  </p:clrMapOvr>
  <p:transition>
    <p:whee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a:bodyPr>
          <a:lstStyle/>
          <a:p>
            <a:pPr>
              <a:buNone/>
            </a:pPr>
            <a:r>
              <a:rPr lang="ru-RU" sz="2000" dirty="0" smtClean="0">
                <a:latin typeface="Times New Roman" pitchFamily="18" charset="0"/>
                <a:cs typeface="Times New Roman" pitchFamily="18" charset="0"/>
              </a:rPr>
              <a:t>             Занятия по формированию грамматически правильной речи во всех возрастных группах носят характер дидактических игр и упражнений с наглядным материалом и без него. Игры и упражнения занимают 5-10 минут, т.е. составляют лишь часть занятия. Активными приемами обучения являются образец, объяснение, повторение, сравнение.         </a:t>
            </a:r>
          </a:p>
          <a:p>
            <a:pPr>
              <a:buNone/>
            </a:pPr>
            <a:r>
              <a:rPr lang="ru-RU" sz="2000" dirty="0" smtClean="0">
                <a:latin typeface="Times New Roman" pitchFamily="18" charset="0"/>
                <a:cs typeface="Times New Roman" pitchFamily="18" charset="0"/>
              </a:rPr>
              <a:t>             Термин «грамматика» употребляется в двух значениях: он обозначает, во-первых, сам грамматический строй языка, во-вторых, науку, изучающую правила изменения и образования слов, а также сочетание слов в предложении. Формирование грамматического строя устной речи у дошкольника включает в себя работу по трём основным направлениям:</a:t>
            </a:r>
          </a:p>
          <a:p>
            <a:r>
              <a:rPr lang="ru-RU" sz="2000" i="1" dirty="0" smtClean="0">
                <a:latin typeface="Times New Roman" pitchFamily="18" charset="0"/>
                <a:cs typeface="Times New Roman" pitchFamily="18" charset="0"/>
              </a:rPr>
              <a:t>морфология</a:t>
            </a:r>
            <a:r>
              <a:rPr lang="ru-RU" sz="2000" dirty="0" smtClean="0">
                <a:latin typeface="Times New Roman" pitchFamily="18" charset="0"/>
                <a:cs typeface="Times New Roman" pitchFamily="18" charset="0"/>
              </a:rPr>
              <a:t> (т. е. грамматические свойства слова – изменение по родам, падежам, числам) ;</a:t>
            </a:r>
          </a:p>
        </p:txBody>
      </p:sp>
    </p:spTree>
  </p:cSld>
  <p:clrMapOvr>
    <a:masterClrMapping/>
  </p:clrMapOvr>
  <p:transition>
    <p:whee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196752"/>
            <a:ext cx="8229600" cy="4929411"/>
          </a:xfrm>
        </p:spPr>
        <p:txBody>
          <a:bodyPr>
            <a:normAutofit fontScale="92500"/>
          </a:bodyPr>
          <a:lstStyle/>
          <a:p>
            <a:r>
              <a:rPr lang="ru-RU" sz="2200" i="1" dirty="0" smtClean="0">
                <a:latin typeface="Times New Roman" pitchFamily="18" charset="0"/>
                <a:cs typeface="Times New Roman" pitchFamily="18" charset="0"/>
              </a:rPr>
              <a:t>словообразование</a:t>
            </a:r>
            <a:r>
              <a:rPr lang="ru-RU" sz="2200" dirty="0" smtClean="0">
                <a:latin typeface="Times New Roman" pitchFamily="18" charset="0"/>
                <a:cs typeface="Times New Roman" pitchFamily="18" charset="0"/>
              </a:rPr>
              <a:t> (создание нового слова на базе имеющегося с помощью специальных средств – суффиксы, приставки и т. </a:t>
            </a:r>
            <a:r>
              <a:rPr lang="ru-RU" sz="2200" dirty="0" err="1" smtClean="0">
                <a:latin typeface="Times New Roman" pitchFamily="18" charset="0"/>
                <a:cs typeface="Times New Roman" pitchFamily="18" charset="0"/>
              </a:rPr>
              <a:t>п</a:t>
            </a:r>
            <a:r>
              <a:rPr lang="ru-RU" sz="2200" dirty="0" smtClean="0">
                <a:latin typeface="Times New Roman" pitchFamily="18" charset="0"/>
                <a:cs typeface="Times New Roman" pitchFamily="18" charset="0"/>
              </a:rPr>
              <a:t>) ;</a:t>
            </a:r>
          </a:p>
          <a:p>
            <a:r>
              <a:rPr lang="ru-RU" sz="2200" i="1" dirty="0" smtClean="0">
                <a:latin typeface="Times New Roman" pitchFamily="18" charset="0"/>
                <a:cs typeface="Times New Roman" pitchFamily="18" charset="0"/>
              </a:rPr>
              <a:t>синтаксис</a:t>
            </a:r>
            <a:r>
              <a:rPr lang="ru-RU" sz="2200" dirty="0" smtClean="0">
                <a:latin typeface="Times New Roman" pitchFamily="18" charset="0"/>
                <a:cs typeface="Times New Roman" pitchFamily="18" charset="0"/>
              </a:rPr>
              <a:t> (построение простых и сложных предложений, сочетаемость и порядок слов) .</a:t>
            </a:r>
          </a:p>
          <a:p>
            <a:pPr>
              <a:buNone/>
            </a:pPr>
            <a:r>
              <a:rPr lang="ru-RU" sz="2200" dirty="0" smtClean="0">
                <a:latin typeface="Times New Roman" pitchFamily="18" charset="0"/>
                <a:cs typeface="Times New Roman" pitchFamily="18" charset="0"/>
              </a:rPr>
              <a:t>             Грамматическим строем языка ребенок начинает овладевать очень рано. Ребенок трех лет уже пользуется такими грамматическими категориями, как род, число, время, лицо и др., употребляет простые и даже сложные предложения. На данном возрастном этапе речь уже становится для ребенка основным средством общения. Но средство это пока еще очень несовершенно. Малышу предстоит полностью освоить богатство родного языка, многообразие способов построения простых и сложных предложений (синтаксис) ; системы склонения и спряжения, традиционные формы словоизменения (морфологию) ; средства и способы образования слов (словообразование) .</a:t>
            </a:r>
          </a:p>
          <a:p>
            <a:endParaRPr lang="ru-RU" sz="2200" dirty="0" smtClean="0">
              <a:latin typeface="Times New Roman" pitchFamily="18" charset="0"/>
              <a:cs typeface="Times New Roman" pitchFamily="18" charset="0"/>
            </a:endParaRPr>
          </a:p>
          <a:p>
            <a:pPr>
              <a:buNone/>
            </a:pPr>
            <a:endParaRPr lang="ru-RU" sz="2000" dirty="0"/>
          </a:p>
        </p:txBody>
      </p:sp>
    </p:spTree>
  </p:cSld>
  <p:clrMapOvr>
    <a:masterClrMapping/>
  </p:clrMapOvr>
  <p:transition>
    <p:whee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137</TotalTime>
  <Words>1121</Words>
  <Application>Microsoft Office PowerPoint</Application>
  <PresentationFormat>Экран (4:3)</PresentationFormat>
  <Paragraphs>56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    презентация</vt:lpstr>
      <vt:lpstr>Формирование грамматического строя речи у детей дошкольного возраста.</vt:lpstr>
      <vt:lpstr>Слайд 3</vt:lpstr>
      <vt:lpstr>Слайд 4</vt:lpstr>
      <vt:lpstr>Слайд 5</vt:lpstr>
      <vt:lpstr>Слайд 6</vt:lpstr>
      <vt:lpstr>Слайд 7</vt:lpstr>
      <vt:lpstr>Слайд 8</vt:lpstr>
      <vt:lpstr>Слайд 9</vt:lpstr>
      <vt:lpstr>Методика формирования морфологической стороны речи </vt:lpstr>
      <vt:lpstr>Слайд 11</vt:lpstr>
      <vt:lpstr>Слайд 12</vt:lpstr>
      <vt:lpstr>Слайд 13</vt:lpstr>
      <vt:lpstr>Слайд 14</vt:lpstr>
      <vt:lpstr>Методика формирования синтаксической стороны речи </vt:lpstr>
      <vt:lpstr>Слайд 16</vt:lpstr>
      <vt:lpstr>Слайд 17</vt:lpstr>
      <vt:lpstr> Методика работы по словообразованию</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dc:title>
  <dc:creator>admin</dc:creator>
  <cp:lastModifiedBy>Microsoft Office</cp:lastModifiedBy>
  <cp:revision>17</cp:revision>
  <dcterms:created xsi:type="dcterms:W3CDTF">2019-05-02T13:12:43Z</dcterms:created>
  <dcterms:modified xsi:type="dcterms:W3CDTF">2021-04-03T16:46:35Z</dcterms:modified>
</cp:coreProperties>
</file>