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  <p:sldId id="265" r:id="rId6"/>
    <p:sldId id="266" r:id="rId7"/>
    <p:sldId id="267" r:id="rId8"/>
    <p:sldId id="264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91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2189E9-8016-48D7-A7E8-4A509A1E4C7E}" type="doc">
      <dgm:prSet loTypeId="urn:microsoft.com/office/officeart/2005/8/layout/default" loCatId="list" qsTypeId="urn:microsoft.com/office/officeart/2005/8/quickstyle/simple3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34FF5225-C806-4437-AE0F-4714803B3DE9}">
      <dgm:prSet custT="1"/>
      <dgm:spPr/>
      <dgm:t>
        <a:bodyPr/>
        <a:lstStyle/>
        <a:p>
          <a:pPr rtl="0"/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Сформированность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нравственных ценностей является важнейшим показателем целостной личности.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9208A7-8312-412A-9B6C-524494F30E91}" type="parTrans" cxnId="{3630A9A5-9B0B-428A-8B7E-1734F7D41D9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D8ECE3-2676-4A35-B29D-F6E3FB9602E5}" type="sibTrans" cxnId="{3630A9A5-9B0B-428A-8B7E-1734F7D41D9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60D08F-A534-4072-8BF0-E5D0D5174C18}">
      <dgm:prSet custT="1"/>
      <dgm:spPr/>
      <dgm:t>
        <a:bodyPr/>
        <a:lstStyle/>
        <a:p>
          <a:pPr rtl="0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Духовно-нравственное становление нового поколения, подготовка детей и молодежи к самостоятельной жизни - важнейшее условие развития России.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63E7AE-E835-4107-BD89-15CCFF90C2E1}" type="parTrans" cxnId="{85134702-E122-4FA5-8239-1F7A84990F38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3230BA-58F9-49FA-9E90-3BB4FE11879B}" type="sibTrans" cxnId="{85134702-E122-4FA5-8239-1F7A84990F38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93F2C5-C990-41A0-AF38-1B72EB9F290C}">
      <dgm:prSet custT="1"/>
      <dgm:spPr/>
      <dgm:t>
        <a:bodyPr/>
        <a:lstStyle/>
        <a:p>
          <a:pPr rtl="0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наш взгляд, действенным средством в воспитании моральных качеств личности младших школьников является сказка.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01F551-6944-402D-B5D3-E9A044203034}" type="parTrans" cxnId="{5C5006CB-E25B-478A-B57A-5ABB4439F164}">
      <dgm:prSet/>
      <dgm:spPr/>
      <dgm:t>
        <a:bodyPr/>
        <a:lstStyle/>
        <a:p>
          <a:endParaRPr lang="ru-RU"/>
        </a:p>
      </dgm:t>
    </dgm:pt>
    <dgm:pt modelId="{1ACB0D2A-C444-41F8-AAF5-27EEA12561DD}" type="sibTrans" cxnId="{5C5006CB-E25B-478A-B57A-5ABB4439F164}">
      <dgm:prSet/>
      <dgm:spPr/>
      <dgm:t>
        <a:bodyPr/>
        <a:lstStyle/>
        <a:p>
          <a:endParaRPr lang="ru-RU"/>
        </a:p>
      </dgm:t>
    </dgm:pt>
    <dgm:pt modelId="{2650B07B-0608-4C8B-A264-14045203C40C}" type="pres">
      <dgm:prSet presAssocID="{022189E9-8016-48D7-A7E8-4A509A1E4C7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66C417-1A07-4D3E-9978-1E4B16EADC35}" type="pres">
      <dgm:prSet presAssocID="{34FF5225-C806-4437-AE0F-4714803B3D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8F9444-EC3C-48E2-A788-5E11D209A84E}" type="pres">
      <dgm:prSet presAssocID="{DFD8ECE3-2676-4A35-B29D-F6E3FB9602E5}" presName="sibTrans" presStyleCnt="0"/>
      <dgm:spPr/>
    </dgm:pt>
    <dgm:pt modelId="{F78FBEFE-E593-4883-8D2A-22BEADE529C4}" type="pres">
      <dgm:prSet presAssocID="{7E60D08F-A534-4072-8BF0-E5D0D5174C1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AD403E-3C65-4094-91B4-F20C550D24C0}" type="pres">
      <dgm:prSet presAssocID="{DD3230BA-58F9-49FA-9E90-3BB4FE11879B}" presName="sibTrans" presStyleCnt="0"/>
      <dgm:spPr/>
    </dgm:pt>
    <dgm:pt modelId="{58FDD645-630C-494F-84E6-E0AB1D3842B7}" type="pres">
      <dgm:prSet presAssocID="{1493F2C5-C990-41A0-AF38-1B72EB9F290C}" presName="node" presStyleLbl="node1" presStyleIdx="2" presStyleCnt="3" custLinFactNeighborX="4849" custLinFactNeighborY="-53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30A9A5-9B0B-428A-8B7E-1734F7D41D90}" srcId="{022189E9-8016-48D7-A7E8-4A509A1E4C7E}" destId="{34FF5225-C806-4437-AE0F-4714803B3DE9}" srcOrd="0" destOrd="0" parTransId="{BB9208A7-8312-412A-9B6C-524494F30E91}" sibTransId="{DFD8ECE3-2676-4A35-B29D-F6E3FB9602E5}"/>
    <dgm:cxn modelId="{EBB342B7-0186-4C20-B7CC-6932BB6F529B}" type="presOf" srcId="{1493F2C5-C990-41A0-AF38-1B72EB9F290C}" destId="{58FDD645-630C-494F-84E6-E0AB1D3842B7}" srcOrd="0" destOrd="0" presId="urn:microsoft.com/office/officeart/2005/8/layout/default"/>
    <dgm:cxn modelId="{5C5006CB-E25B-478A-B57A-5ABB4439F164}" srcId="{022189E9-8016-48D7-A7E8-4A509A1E4C7E}" destId="{1493F2C5-C990-41A0-AF38-1B72EB9F290C}" srcOrd="2" destOrd="0" parTransId="{5B01F551-6944-402D-B5D3-E9A044203034}" sibTransId="{1ACB0D2A-C444-41F8-AAF5-27EEA12561DD}"/>
    <dgm:cxn modelId="{ACA372EE-28B9-4B63-9B9D-C592E78B8552}" type="presOf" srcId="{34FF5225-C806-4437-AE0F-4714803B3DE9}" destId="{6A66C417-1A07-4D3E-9978-1E4B16EADC35}" srcOrd="0" destOrd="0" presId="urn:microsoft.com/office/officeart/2005/8/layout/default"/>
    <dgm:cxn modelId="{7FBBFA76-035D-46F0-95C7-736827FBE621}" type="presOf" srcId="{7E60D08F-A534-4072-8BF0-E5D0D5174C18}" destId="{F78FBEFE-E593-4883-8D2A-22BEADE529C4}" srcOrd="0" destOrd="0" presId="urn:microsoft.com/office/officeart/2005/8/layout/default"/>
    <dgm:cxn modelId="{8CEE2CA3-3549-4D4E-9850-C6494910A638}" type="presOf" srcId="{022189E9-8016-48D7-A7E8-4A509A1E4C7E}" destId="{2650B07B-0608-4C8B-A264-14045203C40C}" srcOrd="0" destOrd="0" presId="urn:microsoft.com/office/officeart/2005/8/layout/default"/>
    <dgm:cxn modelId="{85134702-E122-4FA5-8239-1F7A84990F38}" srcId="{022189E9-8016-48D7-A7E8-4A509A1E4C7E}" destId="{7E60D08F-A534-4072-8BF0-E5D0D5174C18}" srcOrd="1" destOrd="0" parTransId="{ED63E7AE-E835-4107-BD89-15CCFF90C2E1}" sibTransId="{DD3230BA-58F9-49FA-9E90-3BB4FE11879B}"/>
    <dgm:cxn modelId="{DB0EBCBE-ADB8-4261-AABF-A25BCE12C4B5}" type="presParOf" srcId="{2650B07B-0608-4C8B-A264-14045203C40C}" destId="{6A66C417-1A07-4D3E-9978-1E4B16EADC35}" srcOrd="0" destOrd="0" presId="urn:microsoft.com/office/officeart/2005/8/layout/default"/>
    <dgm:cxn modelId="{920BCB18-A368-4D2C-B6A6-1A067E1F5C32}" type="presParOf" srcId="{2650B07B-0608-4C8B-A264-14045203C40C}" destId="{2C8F9444-EC3C-48E2-A788-5E11D209A84E}" srcOrd="1" destOrd="0" presId="urn:microsoft.com/office/officeart/2005/8/layout/default"/>
    <dgm:cxn modelId="{9EC3A073-990F-4D4A-9057-AB4ACC1AF93E}" type="presParOf" srcId="{2650B07B-0608-4C8B-A264-14045203C40C}" destId="{F78FBEFE-E593-4883-8D2A-22BEADE529C4}" srcOrd="2" destOrd="0" presId="urn:microsoft.com/office/officeart/2005/8/layout/default"/>
    <dgm:cxn modelId="{4424B28F-E567-4463-9E32-919E622985D3}" type="presParOf" srcId="{2650B07B-0608-4C8B-A264-14045203C40C}" destId="{D3AD403E-3C65-4094-91B4-F20C550D24C0}" srcOrd="3" destOrd="0" presId="urn:microsoft.com/office/officeart/2005/8/layout/default"/>
    <dgm:cxn modelId="{DDE643B4-0318-4302-B784-47062409571B}" type="presParOf" srcId="{2650B07B-0608-4C8B-A264-14045203C40C}" destId="{58FDD645-630C-494F-84E6-E0AB1D3842B7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12523D-DCB1-4A75-A7F4-6300530D8BE0}" type="doc">
      <dgm:prSet loTypeId="urn:microsoft.com/office/officeart/2005/8/layout/vList3" loCatId="list" qsTypeId="urn:microsoft.com/office/officeart/2005/8/quickstyle/simple3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3AECCB73-9C24-40FA-A3BA-83F6DFEEEB4D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Духовно-нравственное воспитание личности - это педагогический процесс, который направлен на усвоение и принятие учащимися базовых национальных ценностей, имеющих иерархическую структуру и сложную организацию</a:t>
          </a:r>
          <a:endParaRPr lang="ru-RU" sz="1800" dirty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14364C-72FD-43DC-B000-E645BF34433B}" type="parTrans" cxnId="{BAD31D9B-0E17-4221-ABC5-CB5138BD3A9F}">
      <dgm:prSet/>
      <dgm:spPr/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050327-EF42-4314-984A-A25CE6083157}" type="sibTrans" cxnId="{BAD31D9B-0E17-4221-ABC5-CB5138BD3A9F}">
      <dgm:prSet/>
      <dgm:spPr/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082493-6474-477C-AB32-56B0B73F007B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Задача ФГОС НОО </a:t>
          </a:r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– это «Содействие становлению духовно-нравственной личности, в основе которой лежат духовные и культурные традиции народа»</a:t>
          </a:r>
          <a:endParaRPr lang="ru-RU" sz="1800" dirty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7F3AE4-D0E6-4294-972D-D8227C763742}" type="parTrans" cxnId="{E8768D75-F400-49A3-BA53-4B9834C5ADD7}">
      <dgm:prSet/>
      <dgm:spPr/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4817FD-FA3E-44FD-B06B-1B3B16C91D56}" type="sibTrans" cxnId="{E8768D75-F400-49A3-BA53-4B9834C5ADD7}">
      <dgm:prSet/>
      <dgm:spPr/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0CAE398-0FA1-419F-B5BE-1D467CD254A9}" type="pres">
      <dgm:prSet presAssocID="{E212523D-DCB1-4A75-A7F4-6300530D8BE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4E374A-7CE7-4DF0-A9CA-157D59DBC76A}" type="pres">
      <dgm:prSet presAssocID="{3AECCB73-9C24-40FA-A3BA-83F6DFEEEB4D}" presName="composite" presStyleCnt="0"/>
      <dgm:spPr/>
    </dgm:pt>
    <dgm:pt modelId="{843A8D2D-1559-4750-A6FC-2914E68784F6}" type="pres">
      <dgm:prSet presAssocID="{3AECCB73-9C24-40FA-A3BA-83F6DFEEEB4D}" presName="imgShp" presStyleLbl="fgImgPlace1" presStyleIdx="0" presStyleCnt="2" custLinFactNeighborX="-14934" custLinFactNeighborY="-748"/>
      <dgm:spPr>
        <a:blipFill dpi="0" rotWithShape="1">
          <a:blip xmlns:r="http://schemas.openxmlformats.org/officeDocument/2006/relationships" r:embed="rId1"/>
          <a:srcRect/>
          <a:stretch>
            <a:fillRect l="-19109" t="-42973" r="-110653" b="855"/>
          </a:stretch>
        </a:blipFill>
      </dgm:spPr>
      <dgm:t>
        <a:bodyPr/>
        <a:lstStyle/>
        <a:p>
          <a:endParaRPr lang="ru-RU"/>
        </a:p>
      </dgm:t>
    </dgm:pt>
    <dgm:pt modelId="{D268C732-CAC0-4B38-96D9-3243C381C656}" type="pres">
      <dgm:prSet presAssocID="{3AECCB73-9C24-40FA-A3BA-83F6DFEEEB4D}" presName="txShp" presStyleLbl="node1" presStyleIdx="0" presStyleCnt="2" custScaleX="1168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225D57-E5B2-4630-9670-7BFE87A5401F}" type="pres">
      <dgm:prSet presAssocID="{9A050327-EF42-4314-984A-A25CE6083157}" presName="spacing" presStyleCnt="0"/>
      <dgm:spPr/>
    </dgm:pt>
    <dgm:pt modelId="{0D1F3064-9E6E-481A-9847-E429AD78734C}" type="pres">
      <dgm:prSet presAssocID="{4D082493-6474-477C-AB32-56B0B73F007B}" presName="composite" presStyleCnt="0"/>
      <dgm:spPr/>
    </dgm:pt>
    <dgm:pt modelId="{B528B7BF-64A8-4A06-8A6A-CE807A63FD49}" type="pres">
      <dgm:prSet presAssocID="{4D082493-6474-477C-AB32-56B0B73F007B}" presName="imgShp" presStyleLbl="fgImgPlace1" presStyleIdx="1" presStyleCnt="2" custLinFactNeighborX="-14934" custLinFactNeighborY="-748"/>
      <dgm:spPr>
        <a:blipFill dpi="0" rotWithShape="1">
          <a:blip xmlns:r="http://schemas.openxmlformats.org/officeDocument/2006/relationships" r:embed="rId2"/>
          <a:srcRect/>
          <a:stretch>
            <a:fillRect l="-40010" t="-70634" r="-58702" b="2388"/>
          </a:stretch>
        </a:blipFill>
      </dgm:spPr>
    </dgm:pt>
    <dgm:pt modelId="{B076F627-EBA4-4AF0-8F1D-728A83B3EB75}" type="pres">
      <dgm:prSet presAssocID="{4D082493-6474-477C-AB32-56B0B73F007B}" presName="txShp" presStyleLbl="node1" presStyleIdx="1" presStyleCnt="2" custScaleX="1168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AB48F4-7D57-4023-B46C-424973876E3A}" type="presOf" srcId="{4D082493-6474-477C-AB32-56B0B73F007B}" destId="{B076F627-EBA4-4AF0-8F1D-728A83B3EB75}" srcOrd="0" destOrd="0" presId="urn:microsoft.com/office/officeart/2005/8/layout/vList3"/>
    <dgm:cxn modelId="{0F280B64-1B37-4863-89C1-E025578000F1}" type="presOf" srcId="{3AECCB73-9C24-40FA-A3BA-83F6DFEEEB4D}" destId="{D268C732-CAC0-4B38-96D9-3243C381C656}" srcOrd="0" destOrd="0" presId="urn:microsoft.com/office/officeart/2005/8/layout/vList3"/>
    <dgm:cxn modelId="{E8768D75-F400-49A3-BA53-4B9834C5ADD7}" srcId="{E212523D-DCB1-4A75-A7F4-6300530D8BE0}" destId="{4D082493-6474-477C-AB32-56B0B73F007B}" srcOrd="1" destOrd="0" parTransId="{7B7F3AE4-D0E6-4294-972D-D8227C763742}" sibTransId="{B84817FD-FA3E-44FD-B06B-1B3B16C91D56}"/>
    <dgm:cxn modelId="{BAD31D9B-0E17-4221-ABC5-CB5138BD3A9F}" srcId="{E212523D-DCB1-4A75-A7F4-6300530D8BE0}" destId="{3AECCB73-9C24-40FA-A3BA-83F6DFEEEB4D}" srcOrd="0" destOrd="0" parTransId="{8114364C-72FD-43DC-B000-E645BF34433B}" sibTransId="{9A050327-EF42-4314-984A-A25CE6083157}"/>
    <dgm:cxn modelId="{A9B00B5E-0E42-4280-BC40-2DE5EFE55583}" type="presOf" srcId="{E212523D-DCB1-4A75-A7F4-6300530D8BE0}" destId="{B0CAE398-0FA1-419F-B5BE-1D467CD254A9}" srcOrd="0" destOrd="0" presId="urn:microsoft.com/office/officeart/2005/8/layout/vList3"/>
    <dgm:cxn modelId="{7A43C496-F363-4DE2-8846-DC355370D16F}" type="presParOf" srcId="{B0CAE398-0FA1-419F-B5BE-1D467CD254A9}" destId="{904E374A-7CE7-4DF0-A9CA-157D59DBC76A}" srcOrd="0" destOrd="0" presId="urn:microsoft.com/office/officeart/2005/8/layout/vList3"/>
    <dgm:cxn modelId="{C70D911C-EF6C-4649-8194-258FEA946121}" type="presParOf" srcId="{904E374A-7CE7-4DF0-A9CA-157D59DBC76A}" destId="{843A8D2D-1559-4750-A6FC-2914E68784F6}" srcOrd="0" destOrd="0" presId="urn:microsoft.com/office/officeart/2005/8/layout/vList3"/>
    <dgm:cxn modelId="{B80061A9-3210-4B42-B733-D339AF242933}" type="presParOf" srcId="{904E374A-7CE7-4DF0-A9CA-157D59DBC76A}" destId="{D268C732-CAC0-4B38-96D9-3243C381C656}" srcOrd="1" destOrd="0" presId="urn:microsoft.com/office/officeart/2005/8/layout/vList3"/>
    <dgm:cxn modelId="{14014099-E0CD-454F-A4B2-8109FF01E9C0}" type="presParOf" srcId="{B0CAE398-0FA1-419F-B5BE-1D467CD254A9}" destId="{13225D57-E5B2-4630-9670-7BFE87A5401F}" srcOrd="1" destOrd="0" presId="urn:microsoft.com/office/officeart/2005/8/layout/vList3"/>
    <dgm:cxn modelId="{79C70479-9A2A-44B1-9A63-5A34DB8B4A7D}" type="presParOf" srcId="{B0CAE398-0FA1-419F-B5BE-1D467CD254A9}" destId="{0D1F3064-9E6E-481A-9847-E429AD78734C}" srcOrd="2" destOrd="0" presId="urn:microsoft.com/office/officeart/2005/8/layout/vList3"/>
    <dgm:cxn modelId="{0A9E5761-9156-4B42-B023-DC4956E69A4A}" type="presParOf" srcId="{0D1F3064-9E6E-481A-9847-E429AD78734C}" destId="{B528B7BF-64A8-4A06-8A6A-CE807A63FD49}" srcOrd="0" destOrd="0" presId="urn:microsoft.com/office/officeart/2005/8/layout/vList3"/>
    <dgm:cxn modelId="{B703AA00-DCED-43BB-9046-29293DCCEFE5}" type="presParOf" srcId="{0D1F3064-9E6E-481A-9847-E429AD78734C}" destId="{B076F627-EBA4-4AF0-8F1D-728A83B3EB7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89BCB4-F8DA-453C-BD34-A3961B91F18C}" type="doc">
      <dgm:prSet loTypeId="urn:microsoft.com/office/officeart/2005/8/layout/vList5" loCatId="list" qsTypeId="urn:microsoft.com/office/officeart/2005/8/quickstyle/simple3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4EABD480-4EDC-4E8C-8580-9FBF144B3A35}">
      <dgm:prSet custT="1"/>
      <dgm:spPr/>
      <dgm:t>
        <a:bodyPr/>
        <a:lstStyle/>
        <a:p>
          <a:pPr rtl="0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нравственного просвещения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2D9F6D-116B-413E-9E03-0A309A311AE4}" type="parTrans" cxnId="{D18A5853-0F74-49F5-ABA0-1DF7DE46286B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A9796B-2237-48D8-981E-C6F9CABEA8B5}" type="sibTrans" cxnId="{D18A5853-0F74-49F5-ABA0-1DF7DE46286B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30D603-6093-48A7-B402-DAB1C5929F8C}">
      <dgm:prSet custT="1"/>
      <dgm:spPr/>
      <dgm:t>
        <a:bodyPr/>
        <a:lstStyle/>
        <a:p>
          <a:pPr rtl="0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внутренней мотивации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D2CBDA-BBE2-423E-8AB3-CDB9664142BF}" type="parTrans" cxnId="{B49C2435-42AF-41E2-91A2-D3623C981E6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213C92-DD11-47C7-A804-E146397E76D4}" type="sibTrans" cxnId="{B49C2435-42AF-41E2-91A2-D3623C981E6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BF587D-346B-46DF-B71B-AC89180B7424}">
      <dgm:prSet custT="1"/>
      <dgm:spPr/>
      <dgm:t>
        <a:bodyPr/>
        <a:lstStyle/>
        <a:p>
          <a:pPr rtl="0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отношений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67C07E-EDBC-4AA1-AE16-77A1BCEA771B}" type="parTrans" cxnId="{4023D1A0-CBBF-4925-93FF-4B999DB1BF3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FEC34F-3350-4630-A9DB-36D5A0EFF3D6}" type="sibTrans" cxnId="{4023D1A0-CBBF-4925-93FF-4B999DB1BF3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EE4200-206C-4B83-8628-91C7175CF273}">
      <dgm:prSet custT="1"/>
      <dgm:spPr/>
      <dgm:t>
        <a:bodyPr/>
        <a:lstStyle/>
        <a:p>
          <a:pPr rtl="0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практической реализации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322973-822B-4383-BF2D-6E8578F7361B}" type="parTrans" cxnId="{FD1B1188-9E5B-4280-A3CC-B21166506C8C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4D66CA-AFEA-4998-9851-DEA353433727}" type="sibTrans" cxnId="{FD1B1188-9E5B-4280-A3CC-B21166506C8C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78AF8A-89BE-43A0-93BB-D93F6EFB4D74}" type="pres">
      <dgm:prSet presAssocID="{AD89BCB4-F8DA-453C-BD34-A3961B91F18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174E71-3EBB-4BE2-988A-391D18800C6D}" type="pres">
      <dgm:prSet presAssocID="{4EABD480-4EDC-4E8C-8580-9FBF144B3A35}" presName="linNode" presStyleCnt="0"/>
      <dgm:spPr/>
    </dgm:pt>
    <dgm:pt modelId="{3362D7C2-DF09-4291-9168-4A9560985ED1}" type="pres">
      <dgm:prSet presAssocID="{4EABD480-4EDC-4E8C-8580-9FBF144B3A35}" presName="parentText" presStyleLbl="node1" presStyleIdx="0" presStyleCnt="4" custLinFactX="-13914" custLinFactNeighborX="-100000" custLinFactNeighborY="-458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225A15-58BC-44BC-9420-A4350F57B9C3}" type="pres">
      <dgm:prSet presAssocID="{D3A9796B-2237-48D8-981E-C6F9CABEA8B5}" presName="sp" presStyleCnt="0"/>
      <dgm:spPr/>
    </dgm:pt>
    <dgm:pt modelId="{C18E89CF-55D4-4147-989C-75E8BAAC6214}" type="pres">
      <dgm:prSet presAssocID="{D830D603-6093-48A7-B402-DAB1C5929F8C}" presName="linNode" presStyleCnt="0"/>
      <dgm:spPr/>
    </dgm:pt>
    <dgm:pt modelId="{269F7D90-FFBD-4C55-BF94-C89AE9575A94}" type="pres">
      <dgm:prSet presAssocID="{D830D603-6093-48A7-B402-DAB1C5929F8C}" presName="parentText" presStyleLbl="node1" presStyleIdx="1" presStyleCnt="4" custLinFactNeighborX="-49854" custLinFactNeighborY="744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466F67-C14B-4E88-AECD-63A7FDC193FB}" type="pres">
      <dgm:prSet presAssocID="{5E213C92-DD11-47C7-A804-E146397E76D4}" presName="sp" presStyleCnt="0"/>
      <dgm:spPr/>
    </dgm:pt>
    <dgm:pt modelId="{8FFE6CCA-8E83-442C-8A62-7E09F8708F19}" type="pres">
      <dgm:prSet presAssocID="{57BF587D-346B-46DF-B71B-AC89180B7424}" presName="linNode" presStyleCnt="0"/>
      <dgm:spPr/>
    </dgm:pt>
    <dgm:pt modelId="{79FE8E2E-9BDA-40E5-80FD-719BBC6A8064}" type="pres">
      <dgm:prSet presAssocID="{57BF587D-346B-46DF-B71B-AC89180B7424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98862A-9230-47BF-B654-8672D4686744}" type="pres">
      <dgm:prSet presAssocID="{17FEC34F-3350-4630-A9DB-36D5A0EFF3D6}" presName="sp" presStyleCnt="0"/>
      <dgm:spPr/>
    </dgm:pt>
    <dgm:pt modelId="{F02B8772-7344-4815-B233-15A45BA83CE8}" type="pres">
      <dgm:prSet presAssocID="{4EEE4200-206C-4B83-8628-91C7175CF273}" presName="linNode" presStyleCnt="0"/>
      <dgm:spPr/>
    </dgm:pt>
    <dgm:pt modelId="{4F0A360C-6DA7-40BC-B801-1A94E1F29E89}" type="pres">
      <dgm:prSet presAssocID="{4EEE4200-206C-4B83-8628-91C7175CF273}" presName="parentText" presStyleLbl="node1" presStyleIdx="3" presStyleCnt="4" custLinFactNeighborX="77578" custLinFactNeighborY="-540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9C2435-42AF-41E2-91A2-D3623C981E69}" srcId="{AD89BCB4-F8DA-453C-BD34-A3961B91F18C}" destId="{D830D603-6093-48A7-B402-DAB1C5929F8C}" srcOrd="1" destOrd="0" parTransId="{0FD2CBDA-BBE2-423E-8AB3-CDB9664142BF}" sibTransId="{5E213C92-DD11-47C7-A804-E146397E76D4}"/>
    <dgm:cxn modelId="{2CC4E2AE-D127-47C7-9E31-A01832D8C8FF}" type="presOf" srcId="{D830D603-6093-48A7-B402-DAB1C5929F8C}" destId="{269F7D90-FFBD-4C55-BF94-C89AE9575A94}" srcOrd="0" destOrd="0" presId="urn:microsoft.com/office/officeart/2005/8/layout/vList5"/>
    <dgm:cxn modelId="{FD1B1188-9E5B-4280-A3CC-B21166506C8C}" srcId="{AD89BCB4-F8DA-453C-BD34-A3961B91F18C}" destId="{4EEE4200-206C-4B83-8628-91C7175CF273}" srcOrd="3" destOrd="0" parTransId="{29322973-822B-4383-BF2D-6E8578F7361B}" sibTransId="{774D66CA-AFEA-4998-9851-DEA353433727}"/>
    <dgm:cxn modelId="{1F9363D9-D217-4309-8DB0-B79318C7053C}" type="presOf" srcId="{4EEE4200-206C-4B83-8628-91C7175CF273}" destId="{4F0A360C-6DA7-40BC-B801-1A94E1F29E89}" srcOrd="0" destOrd="0" presId="urn:microsoft.com/office/officeart/2005/8/layout/vList5"/>
    <dgm:cxn modelId="{4023D1A0-CBBF-4925-93FF-4B999DB1BF30}" srcId="{AD89BCB4-F8DA-453C-BD34-A3961B91F18C}" destId="{57BF587D-346B-46DF-B71B-AC89180B7424}" srcOrd="2" destOrd="0" parTransId="{F567C07E-EDBC-4AA1-AE16-77A1BCEA771B}" sibTransId="{17FEC34F-3350-4630-A9DB-36D5A0EFF3D6}"/>
    <dgm:cxn modelId="{D18A5853-0F74-49F5-ABA0-1DF7DE46286B}" srcId="{AD89BCB4-F8DA-453C-BD34-A3961B91F18C}" destId="{4EABD480-4EDC-4E8C-8580-9FBF144B3A35}" srcOrd="0" destOrd="0" parTransId="{D82D9F6D-116B-413E-9E03-0A309A311AE4}" sibTransId="{D3A9796B-2237-48D8-981E-C6F9CABEA8B5}"/>
    <dgm:cxn modelId="{2B9AFA49-414A-4F78-B33D-152C6DEE3145}" type="presOf" srcId="{57BF587D-346B-46DF-B71B-AC89180B7424}" destId="{79FE8E2E-9BDA-40E5-80FD-719BBC6A8064}" srcOrd="0" destOrd="0" presId="urn:microsoft.com/office/officeart/2005/8/layout/vList5"/>
    <dgm:cxn modelId="{7D0144A2-AB02-495F-BA94-83D9D4C0800F}" type="presOf" srcId="{4EABD480-4EDC-4E8C-8580-9FBF144B3A35}" destId="{3362D7C2-DF09-4291-9168-4A9560985ED1}" srcOrd="0" destOrd="0" presId="urn:microsoft.com/office/officeart/2005/8/layout/vList5"/>
    <dgm:cxn modelId="{F944569D-255C-4ACB-A67D-C46CAD79EB91}" type="presOf" srcId="{AD89BCB4-F8DA-453C-BD34-A3961B91F18C}" destId="{B878AF8A-89BE-43A0-93BB-D93F6EFB4D74}" srcOrd="0" destOrd="0" presId="urn:microsoft.com/office/officeart/2005/8/layout/vList5"/>
    <dgm:cxn modelId="{7A2E7154-7AD5-4AE5-AA97-1DFBA2F6C717}" type="presParOf" srcId="{B878AF8A-89BE-43A0-93BB-D93F6EFB4D74}" destId="{C8174E71-3EBB-4BE2-988A-391D18800C6D}" srcOrd="0" destOrd="0" presId="urn:microsoft.com/office/officeart/2005/8/layout/vList5"/>
    <dgm:cxn modelId="{CC6C8822-899E-4E6B-B9B0-DFC2B2C28AE6}" type="presParOf" srcId="{C8174E71-3EBB-4BE2-988A-391D18800C6D}" destId="{3362D7C2-DF09-4291-9168-4A9560985ED1}" srcOrd="0" destOrd="0" presId="urn:microsoft.com/office/officeart/2005/8/layout/vList5"/>
    <dgm:cxn modelId="{627B8C5A-1ED4-4D88-AA28-F32D24ED853E}" type="presParOf" srcId="{B878AF8A-89BE-43A0-93BB-D93F6EFB4D74}" destId="{7C225A15-58BC-44BC-9420-A4350F57B9C3}" srcOrd="1" destOrd="0" presId="urn:microsoft.com/office/officeart/2005/8/layout/vList5"/>
    <dgm:cxn modelId="{6533CCD0-F180-4F56-8ECA-A0C4618A1572}" type="presParOf" srcId="{B878AF8A-89BE-43A0-93BB-D93F6EFB4D74}" destId="{C18E89CF-55D4-4147-989C-75E8BAAC6214}" srcOrd="2" destOrd="0" presId="urn:microsoft.com/office/officeart/2005/8/layout/vList5"/>
    <dgm:cxn modelId="{85EAAEE8-909A-4C24-B0FB-C70D4838DAA2}" type="presParOf" srcId="{C18E89CF-55D4-4147-989C-75E8BAAC6214}" destId="{269F7D90-FFBD-4C55-BF94-C89AE9575A94}" srcOrd="0" destOrd="0" presId="urn:microsoft.com/office/officeart/2005/8/layout/vList5"/>
    <dgm:cxn modelId="{782285B2-FF75-4423-A783-AB338C988013}" type="presParOf" srcId="{B878AF8A-89BE-43A0-93BB-D93F6EFB4D74}" destId="{8E466F67-C14B-4E88-AECD-63A7FDC193FB}" srcOrd="3" destOrd="0" presId="urn:microsoft.com/office/officeart/2005/8/layout/vList5"/>
    <dgm:cxn modelId="{539A711A-444C-4B74-9B17-5DE2F7153359}" type="presParOf" srcId="{B878AF8A-89BE-43A0-93BB-D93F6EFB4D74}" destId="{8FFE6CCA-8E83-442C-8A62-7E09F8708F19}" srcOrd="4" destOrd="0" presId="urn:microsoft.com/office/officeart/2005/8/layout/vList5"/>
    <dgm:cxn modelId="{6267E5CC-1AA4-40D0-9BA0-108BEE082BE6}" type="presParOf" srcId="{8FFE6CCA-8E83-442C-8A62-7E09F8708F19}" destId="{79FE8E2E-9BDA-40E5-80FD-719BBC6A8064}" srcOrd="0" destOrd="0" presId="urn:microsoft.com/office/officeart/2005/8/layout/vList5"/>
    <dgm:cxn modelId="{F5F279BF-61F7-402B-9DDD-F617D68744B9}" type="presParOf" srcId="{B878AF8A-89BE-43A0-93BB-D93F6EFB4D74}" destId="{6B98862A-9230-47BF-B654-8672D4686744}" srcOrd="5" destOrd="0" presId="urn:microsoft.com/office/officeart/2005/8/layout/vList5"/>
    <dgm:cxn modelId="{CAB0EBB2-CF82-40CE-BDA1-F5F26B97B4C2}" type="presParOf" srcId="{B878AF8A-89BE-43A0-93BB-D93F6EFB4D74}" destId="{F02B8772-7344-4815-B233-15A45BA83CE8}" srcOrd="6" destOrd="0" presId="urn:microsoft.com/office/officeart/2005/8/layout/vList5"/>
    <dgm:cxn modelId="{FFA6E094-C87E-41A6-BAD9-28E93E38FE2E}" type="presParOf" srcId="{F02B8772-7344-4815-B233-15A45BA83CE8}" destId="{4F0A360C-6DA7-40BC-B801-1A94E1F29E8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4D2728D-779A-4036-A42B-90CB9AB6BDE1}" type="doc">
      <dgm:prSet loTypeId="urn:microsoft.com/office/officeart/2005/8/layout/venn1" loCatId="relationship" qsTypeId="urn:microsoft.com/office/officeart/2005/8/quickstyle/simple3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C68861D4-CEC3-4FCA-8BAE-69F71D1077A8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«Усилить линию духовно-нравственного воспитания в начальной школе позволяет изучение русской народной сказки, которая посредством художественных образов раскрывает духовные и нравственные смыслы, содержащих ценности и идеалы традиционные для русской культуры и позволяющие решить проблемы современного детства и возродить лучшие традиции народной культуры»</a:t>
          </a:r>
          <a:endParaRPr lang="ru-RU" sz="1800" dirty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CEAFF6-BD12-40C2-8932-5F60A26556F7}" type="parTrans" cxnId="{4C1F2688-7990-4DFF-9BDC-FD5DA425E5C2}">
      <dgm:prSet/>
      <dgm:spPr/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863860-5926-4E12-BA19-A32CADA16983}" type="sibTrans" cxnId="{4C1F2688-7990-4DFF-9BDC-FD5DA425E5C2}">
      <dgm:prSet/>
      <dgm:spPr/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A375A5-53A3-4387-967F-004B9F516E05}" type="pres">
      <dgm:prSet presAssocID="{94D2728D-779A-4036-A42B-90CB9AB6BDE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B24108-5A1F-4E67-B798-1DCBA2F2383E}" type="pres">
      <dgm:prSet presAssocID="{C68861D4-CEC3-4FCA-8BAE-69F71D1077A8}" presName="circ1TxSh" presStyleLbl="vennNode1" presStyleIdx="0" presStyleCnt="1" custScaleX="168145" custScaleY="83427" custLinFactNeighborX="-1861" custLinFactNeighborY="1736"/>
      <dgm:spPr/>
      <dgm:t>
        <a:bodyPr/>
        <a:lstStyle/>
        <a:p>
          <a:endParaRPr lang="ru-RU"/>
        </a:p>
      </dgm:t>
    </dgm:pt>
  </dgm:ptLst>
  <dgm:cxnLst>
    <dgm:cxn modelId="{D203CC36-69F8-422A-8E48-AFD064BAAC14}" type="presOf" srcId="{C68861D4-CEC3-4FCA-8BAE-69F71D1077A8}" destId="{60B24108-5A1F-4E67-B798-1DCBA2F2383E}" srcOrd="0" destOrd="0" presId="urn:microsoft.com/office/officeart/2005/8/layout/venn1"/>
    <dgm:cxn modelId="{E8494CC6-8F2D-4890-ACEF-466C74DEE866}" type="presOf" srcId="{94D2728D-779A-4036-A42B-90CB9AB6BDE1}" destId="{1FA375A5-53A3-4387-967F-004B9F516E05}" srcOrd="0" destOrd="0" presId="urn:microsoft.com/office/officeart/2005/8/layout/venn1"/>
    <dgm:cxn modelId="{4C1F2688-7990-4DFF-9BDC-FD5DA425E5C2}" srcId="{94D2728D-779A-4036-A42B-90CB9AB6BDE1}" destId="{C68861D4-CEC3-4FCA-8BAE-69F71D1077A8}" srcOrd="0" destOrd="0" parTransId="{75CEAFF6-BD12-40C2-8932-5F60A26556F7}" sibTransId="{99863860-5926-4E12-BA19-A32CADA16983}"/>
    <dgm:cxn modelId="{0F3BD1E1-1FA1-4FA9-AC08-C9A7D086514B}" type="presParOf" srcId="{1FA375A5-53A3-4387-967F-004B9F516E05}" destId="{60B24108-5A1F-4E67-B798-1DCBA2F2383E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677D436-C391-48C5-A9CB-5FCB17272B5E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B5360D1C-D207-46CF-A402-84E8908092E3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Чтобы формирование чтения сказок было эффективным, необходимо учитывать индивидуальные особенности младших школьников, как возрастные, так и психологические. </a:t>
          </a:r>
          <a:endParaRPr lang="ru-RU" sz="1800" dirty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BFAAC2-1BB1-4626-A993-4C627610A173}" type="parTrans" cxnId="{22BBD1BD-7275-4093-A94C-174FDC2F0766}">
      <dgm:prSet/>
      <dgm:spPr/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86E447-92C1-4645-85A0-75E5FCAF8B6D}" type="sibTrans" cxnId="{22BBD1BD-7275-4093-A94C-174FDC2F0766}">
      <dgm:prSet/>
      <dgm:spPr/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56CBF0-BCE0-406B-A4A3-0B710D59F288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Сказки встречаются практически во всех образовательных программах. Их изучение происходит на протяжении всей начальной школы с 1 по 3 класс. Наиболее широко этот жанр освещен в таких программах, как «Школа России», «Школа 2100» и образовательной программе </a:t>
          </a:r>
          <a:r>
            <a:rPr lang="ru-RU" sz="18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Л.В.Занкова</a:t>
          </a:r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800" dirty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C22C92-3325-4C3F-9750-19F93E541C79}" type="parTrans" cxnId="{D80B3B13-2D8F-4255-A369-7EA22EDE2F76}">
      <dgm:prSet/>
      <dgm:spPr/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E2D4CE-DE6C-47A5-B346-9E0E4790589A}" type="sibTrans" cxnId="{D80B3B13-2D8F-4255-A369-7EA22EDE2F76}">
      <dgm:prSet/>
      <dgm:spPr/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4F9DED-B1F2-4E18-97DB-0011908A6769}" type="pres">
      <dgm:prSet presAssocID="{D677D436-C391-48C5-A9CB-5FCB17272B5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C591CA-30E3-4780-99F8-CF2AFB709C10}" type="pres">
      <dgm:prSet presAssocID="{B5360D1C-D207-46CF-A402-84E8908092E3}" presName="comp" presStyleCnt="0"/>
      <dgm:spPr/>
    </dgm:pt>
    <dgm:pt modelId="{208E1120-64F7-4719-AF33-BFA225780337}" type="pres">
      <dgm:prSet presAssocID="{B5360D1C-D207-46CF-A402-84E8908092E3}" presName="rect2" presStyleLbl="node1" presStyleIdx="0" presStyleCnt="2" custScaleX="101150" custScaleY="931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3A92AE-7E9B-47AA-86A1-6E541BFF4F5C}" type="pres">
      <dgm:prSet presAssocID="{B5360D1C-D207-46CF-A402-84E8908092E3}" presName="rect1" presStyleLbl="lnNode1" presStyleIdx="0" presStyleCnt="2" custScaleY="80359" custLinFactNeighborX="3849" custLinFactNeighborY="0"/>
      <dgm:spPr/>
      <dgm:t>
        <a:bodyPr/>
        <a:lstStyle/>
        <a:p>
          <a:endParaRPr lang="ru-RU"/>
        </a:p>
      </dgm:t>
    </dgm:pt>
    <dgm:pt modelId="{B50FB0C8-A5A7-4866-BDF2-DFFA5842EE24}" type="pres">
      <dgm:prSet presAssocID="{3886E447-92C1-4645-85A0-75E5FCAF8B6D}" presName="sibTrans" presStyleCnt="0"/>
      <dgm:spPr/>
    </dgm:pt>
    <dgm:pt modelId="{02DF594C-66B2-4724-B6D4-F1C9638F7847}" type="pres">
      <dgm:prSet presAssocID="{EC56CBF0-BCE0-406B-A4A3-0B710D59F288}" presName="comp" presStyleCnt="0"/>
      <dgm:spPr/>
    </dgm:pt>
    <dgm:pt modelId="{C3A2AE09-6805-4C90-BD84-E2EF463B9FD3}" type="pres">
      <dgm:prSet presAssocID="{EC56CBF0-BCE0-406B-A4A3-0B710D59F288}" presName="rect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F597CD-76ED-44E8-B445-2F5AD2EC2759}" type="pres">
      <dgm:prSet presAssocID="{EC56CBF0-BCE0-406B-A4A3-0B710D59F288}" presName="rect1" presStyleLbl="lnNode1" presStyleIdx="1" presStyleCnt="2" custScaleY="82915"/>
      <dgm:spPr/>
      <dgm:t>
        <a:bodyPr/>
        <a:lstStyle/>
        <a:p>
          <a:endParaRPr lang="ru-RU"/>
        </a:p>
      </dgm:t>
    </dgm:pt>
  </dgm:ptLst>
  <dgm:cxnLst>
    <dgm:cxn modelId="{30FDBC41-A745-4147-9D9B-569B02F2268C}" type="presOf" srcId="{D677D436-C391-48C5-A9CB-5FCB17272B5E}" destId="{BC4F9DED-B1F2-4E18-97DB-0011908A6769}" srcOrd="0" destOrd="0" presId="urn:microsoft.com/office/officeart/2008/layout/AlternatingPictureBlocks"/>
    <dgm:cxn modelId="{22BBD1BD-7275-4093-A94C-174FDC2F0766}" srcId="{D677D436-C391-48C5-A9CB-5FCB17272B5E}" destId="{B5360D1C-D207-46CF-A402-84E8908092E3}" srcOrd="0" destOrd="0" parTransId="{4FBFAAC2-1BB1-4626-A993-4C627610A173}" sibTransId="{3886E447-92C1-4645-85A0-75E5FCAF8B6D}"/>
    <dgm:cxn modelId="{B65F80AA-4097-4895-A7D0-06B679FBCEBF}" type="presOf" srcId="{B5360D1C-D207-46CF-A402-84E8908092E3}" destId="{208E1120-64F7-4719-AF33-BFA225780337}" srcOrd="0" destOrd="0" presId="urn:microsoft.com/office/officeart/2008/layout/AlternatingPictureBlocks"/>
    <dgm:cxn modelId="{CF60B181-0450-4AD1-A9CF-AB42E60FF6A6}" type="presOf" srcId="{EC56CBF0-BCE0-406B-A4A3-0B710D59F288}" destId="{C3A2AE09-6805-4C90-BD84-E2EF463B9FD3}" srcOrd="0" destOrd="0" presId="urn:microsoft.com/office/officeart/2008/layout/AlternatingPictureBlocks"/>
    <dgm:cxn modelId="{D80B3B13-2D8F-4255-A369-7EA22EDE2F76}" srcId="{D677D436-C391-48C5-A9CB-5FCB17272B5E}" destId="{EC56CBF0-BCE0-406B-A4A3-0B710D59F288}" srcOrd="1" destOrd="0" parTransId="{02C22C92-3325-4C3F-9750-19F93E541C79}" sibTransId="{50E2D4CE-DE6C-47A5-B346-9E0E4790589A}"/>
    <dgm:cxn modelId="{DB284D6B-FC8F-4B1F-A239-8B4AFECFB288}" type="presParOf" srcId="{BC4F9DED-B1F2-4E18-97DB-0011908A6769}" destId="{9BC591CA-30E3-4780-99F8-CF2AFB709C10}" srcOrd="0" destOrd="0" presId="urn:microsoft.com/office/officeart/2008/layout/AlternatingPictureBlocks"/>
    <dgm:cxn modelId="{872F7772-F324-49B0-A64A-2E6088945503}" type="presParOf" srcId="{9BC591CA-30E3-4780-99F8-CF2AFB709C10}" destId="{208E1120-64F7-4719-AF33-BFA225780337}" srcOrd="0" destOrd="0" presId="urn:microsoft.com/office/officeart/2008/layout/AlternatingPictureBlocks"/>
    <dgm:cxn modelId="{57C2CA15-AF47-4237-8050-65245C2CD954}" type="presParOf" srcId="{9BC591CA-30E3-4780-99F8-CF2AFB709C10}" destId="{303A92AE-7E9B-47AA-86A1-6E541BFF4F5C}" srcOrd="1" destOrd="0" presId="urn:microsoft.com/office/officeart/2008/layout/AlternatingPictureBlocks"/>
    <dgm:cxn modelId="{2D1518BE-E63E-4913-9FE4-ACCB3A7693D4}" type="presParOf" srcId="{BC4F9DED-B1F2-4E18-97DB-0011908A6769}" destId="{B50FB0C8-A5A7-4866-BDF2-DFFA5842EE24}" srcOrd="1" destOrd="0" presId="urn:microsoft.com/office/officeart/2008/layout/AlternatingPictureBlocks"/>
    <dgm:cxn modelId="{7E249746-65EA-4889-B018-91FE4537DC89}" type="presParOf" srcId="{BC4F9DED-B1F2-4E18-97DB-0011908A6769}" destId="{02DF594C-66B2-4724-B6D4-F1C9638F7847}" srcOrd="2" destOrd="0" presId="urn:microsoft.com/office/officeart/2008/layout/AlternatingPictureBlocks"/>
    <dgm:cxn modelId="{5ECC2705-8DA7-413F-9282-DC37C5E3D7BE}" type="presParOf" srcId="{02DF594C-66B2-4724-B6D4-F1C9638F7847}" destId="{C3A2AE09-6805-4C90-BD84-E2EF463B9FD3}" srcOrd="0" destOrd="0" presId="urn:microsoft.com/office/officeart/2008/layout/AlternatingPictureBlocks"/>
    <dgm:cxn modelId="{08DC08EF-F451-46EE-8187-CC17924DAE28}" type="presParOf" srcId="{02DF594C-66B2-4724-B6D4-F1C9638F7847}" destId="{A9F597CD-76ED-44E8-B445-2F5AD2EC2759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66C417-1A07-4D3E-9978-1E4B16EADC35}">
      <dsp:nvSpPr>
        <dsp:cNvPr id="0" name=""/>
        <dsp:cNvSpPr/>
      </dsp:nvSpPr>
      <dsp:spPr>
        <a:xfrm>
          <a:off x="62026" y="678"/>
          <a:ext cx="3987091" cy="2392254"/>
        </a:xfrm>
        <a:prstGeom prst="rect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Сформированность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нравственных ценностей является важнейшим показателем целостной личности.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2026" y="678"/>
        <a:ext cx="3987091" cy="2392254"/>
      </dsp:txXfrm>
    </dsp:sp>
    <dsp:sp modelId="{F78FBEFE-E593-4883-8D2A-22BEADE529C4}">
      <dsp:nvSpPr>
        <dsp:cNvPr id="0" name=""/>
        <dsp:cNvSpPr/>
      </dsp:nvSpPr>
      <dsp:spPr>
        <a:xfrm>
          <a:off x="4447826" y="678"/>
          <a:ext cx="3987091" cy="2392254"/>
        </a:xfrm>
        <a:prstGeom prst="rect">
          <a:avLst/>
        </a:prstGeom>
        <a:gradFill rotWithShape="0">
          <a:gsLst>
            <a:gs pos="0">
              <a:schemeClr val="accent6">
                <a:shade val="80000"/>
                <a:hueOff val="-190846"/>
                <a:satOff val="8505"/>
                <a:lumOff val="11889"/>
                <a:alphaOff val="0"/>
                <a:tint val="50000"/>
                <a:satMod val="300000"/>
              </a:schemeClr>
            </a:gs>
            <a:gs pos="35000">
              <a:schemeClr val="accent6">
                <a:shade val="80000"/>
                <a:hueOff val="-190846"/>
                <a:satOff val="8505"/>
                <a:lumOff val="11889"/>
                <a:alphaOff val="0"/>
                <a:tint val="37000"/>
                <a:satMod val="300000"/>
              </a:schemeClr>
            </a:gs>
            <a:gs pos="100000">
              <a:schemeClr val="accent6">
                <a:shade val="80000"/>
                <a:hueOff val="-190846"/>
                <a:satOff val="8505"/>
                <a:lumOff val="1188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Духовно-нравственное становление нового поколения, подготовка детей и молодежи к самостоятельной жизни - важнейшее условие развития России.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47826" y="678"/>
        <a:ext cx="3987091" cy="2392254"/>
      </dsp:txXfrm>
    </dsp:sp>
    <dsp:sp modelId="{58FDD645-630C-494F-84E6-E0AB1D3842B7}">
      <dsp:nvSpPr>
        <dsp:cNvPr id="0" name=""/>
        <dsp:cNvSpPr/>
      </dsp:nvSpPr>
      <dsp:spPr>
        <a:xfrm>
          <a:off x="2448260" y="2664302"/>
          <a:ext cx="3987091" cy="2392254"/>
        </a:xfrm>
        <a:prstGeom prst="rect">
          <a:avLst/>
        </a:prstGeom>
        <a:gradFill rotWithShape="0">
          <a:gsLst>
            <a:gs pos="0">
              <a:schemeClr val="accent6">
                <a:shade val="80000"/>
                <a:hueOff val="-381692"/>
                <a:satOff val="17009"/>
                <a:lumOff val="23779"/>
                <a:alphaOff val="0"/>
                <a:tint val="50000"/>
                <a:satMod val="300000"/>
              </a:schemeClr>
            </a:gs>
            <a:gs pos="35000">
              <a:schemeClr val="accent6">
                <a:shade val="80000"/>
                <a:hueOff val="-381692"/>
                <a:satOff val="17009"/>
                <a:lumOff val="23779"/>
                <a:alphaOff val="0"/>
                <a:tint val="37000"/>
                <a:satMod val="300000"/>
              </a:schemeClr>
            </a:gs>
            <a:gs pos="100000">
              <a:schemeClr val="accent6">
                <a:shade val="80000"/>
                <a:hueOff val="-381692"/>
                <a:satOff val="17009"/>
                <a:lumOff val="2377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наш взгляд, действенным средством в воспитании моральных качеств личности младших школьников является сказка.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48260" y="2664302"/>
        <a:ext cx="3987091" cy="23922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68C732-CAC0-4B38-96D9-3243C381C656}">
      <dsp:nvSpPr>
        <dsp:cNvPr id="0" name=""/>
        <dsp:cNvSpPr/>
      </dsp:nvSpPr>
      <dsp:spPr>
        <a:xfrm rot="10800000">
          <a:off x="1161472" y="1638"/>
          <a:ext cx="5481989" cy="2285529"/>
        </a:xfrm>
        <a:prstGeom prst="homePlat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07855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Духовно-нравственное воспитание личности - это педагогический процесс, который направлен на усвоение и принятие учащимися базовых национальных ценностей, имеющих иерархическую структуру и сложную организацию</a:t>
          </a:r>
          <a:endParaRPr lang="ru-RU" sz="1800" kern="1200" dirty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32854" y="1638"/>
        <a:ext cx="4910607" cy="2285529"/>
      </dsp:txXfrm>
    </dsp:sp>
    <dsp:sp modelId="{843A8D2D-1559-4750-A6FC-2914E68784F6}">
      <dsp:nvSpPr>
        <dsp:cNvPr id="0" name=""/>
        <dsp:cNvSpPr/>
      </dsp:nvSpPr>
      <dsp:spPr>
        <a:xfrm>
          <a:off x="72000" y="0"/>
          <a:ext cx="2285529" cy="2285529"/>
        </a:xfrm>
        <a:prstGeom prst="ellipse">
          <a:avLst/>
        </a:prstGeom>
        <a:blipFill dpi="0" rotWithShape="1">
          <a:blip xmlns:r="http://schemas.openxmlformats.org/officeDocument/2006/relationships" r:embed="rId1"/>
          <a:srcRect/>
          <a:stretch>
            <a:fillRect l="-19109" t="-42973" r="-110653" b="855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076F627-EBA4-4AF0-8F1D-728A83B3EB75}">
      <dsp:nvSpPr>
        <dsp:cNvPr id="0" name=""/>
        <dsp:cNvSpPr/>
      </dsp:nvSpPr>
      <dsp:spPr>
        <a:xfrm rot="10800000">
          <a:off x="1161472" y="2969415"/>
          <a:ext cx="5481989" cy="2285529"/>
        </a:xfrm>
        <a:prstGeom prst="homePlate">
          <a:avLst/>
        </a:prstGeom>
        <a:gradFill rotWithShape="0">
          <a:gsLst>
            <a:gs pos="0">
              <a:schemeClr val="accent6">
                <a:shade val="80000"/>
                <a:hueOff val="-381692"/>
                <a:satOff val="17009"/>
                <a:lumOff val="23779"/>
                <a:alphaOff val="0"/>
                <a:tint val="50000"/>
                <a:satMod val="300000"/>
              </a:schemeClr>
            </a:gs>
            <a:gs pos="35000">
              <a:schemeClr val="accent6">
                <a:shade val="80000"/>
                <a:hueOff val="-381692"/>
                <a:satOff val="17009"/>
                <a:lumOff val="23779"/>
                <a:alphaOff val="0"/>
                <a:tint val="37000"/>
                <a:satMod val="300000"/>
              </a:schemeClr>
            </a:gs>
            <a:gs pos="100000">
              <a:schemeClr val="accent6">
                <a:shade val="80000"/>
                <a:hueOff val="-381692"/>
                <a:satOff val="17009"/>
                <a:lumOff val="2377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07855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Задача ФГОС НОО </a:t>
          </a: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– это «Содействие становлению духовно-нравственной личности, в основе которой лежат духовные и культурные традиции народа»</a:t>
          </a:r>
          <a:endParaRPr lang="ru-RU" sz="1800" kern="1200" dirty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32854" y="2969415"/>
        <a:ext cx="4910607" cy="2285529"/>
      </dsp:txXfrm>
    </dsp:sp>
    <dsp:sp modelId="{B528B7BF-64A8-4A06-8A6A-CE807A63FD49}">
      <dsp:nvSpPr>
        <dsp:cNvPr id="0" name=""/>
        <dsp:cNvSpPr/>
      </dsp:nvSpPr>
      <dsp:spPr>
        <a:xfrm>
          <a:off x="72000" y="2952320"/>
          <a:ext cx="2285529" cy="2285529"/>
        </a:xfrm>
        <a:prstGeom prst="ellipse">
          <a:avLst/>
        </a:prstGeom>
        <a:blipFill dpi="0" rotWithShape="1">
          <a:blip xmlns:r="http://schemas.openxmlformats.org/officeDocument/2006/relationships" r:embed="rId2"/>
          <a:srcRect/>
          <a:stretch>
            <a:fillRect l="-40010" t="-70634" r="-58702" b="2388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62D7C2-DF09-4291-9168-4A9560985ED1}">
      <dsp:nvSpPr>
        <dsp:cNvPr id="0" name=""/>
        <dsp:cNvSpPr/>
      </dsp:nvSpPr>
      <dsp:spPr>
        <a:xfrm>
          <a:off x="0" y="0"/>
          <a:ext cx="2877439" cy="1022703"/>
        </a:xfrm>
        <a:prstGeom prst="roundRect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нравственного просвещения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924" y="49924"/>
        <a:ext cx="2777591" cy="922855"/>
      </dsp:txXfrm>
    </dsp:sp>
    <dsp:sp modelId="{269F7D90-FFBD-4C55-BF94-C89AE9575A94}">
      <dsp:nvSpPr>
        <dsp:cNvPr id="0" name=""/>
        <dsp:cNvSpPr/>
      </dsp:nvSpPr>
      <dsp:spPr>
        <a:xfrm>
          <a:off x="1123205" y="1152125"/>
          <a:ext cx="2877439" cy="1022703"/>
        </a:xfrm>
        <a:prstGeom prst="roundRect">
          <a:avLst/>
        </a:prstGeom>
        <a:gradFill rotWithShape="0">
          <a:gsLst>
            <a:gs pos="0">
              <a:schemeClr val="accent6">
                <a:shade val="80000"/>
                <a:hueOff val="-127231"/>
                <a:satOff val="5670"/>
                <a:lumOff val="7926"/>
                <a:alphaOff val="0"/>
                <a:tint val="50000"/>
                <a:satMod val="300000"/>
              </a:schemeClr>
            </a:gs>
            <a:gs pos="35000">
              <a:schemeClr val="accent6">
                <a:shade val="80000"/>
                <a:hueOff val="-127231"/>
                <a:satOff val="5670"/>
                <a:lumOff val="7926"/>
                <a:alphaOff val="0"/>
                <a:tint val="37000"/>
                <a:satMod val="300000"/>
              </a:schemeClr>
            </a:gs>
            <a:gs pos="100000">
              <a:schemeClr val="accent6">
                <a:shade val="80000"/>
                <a:hueOff val="-127231"/>
                <a:satOff val="5670"/>
                <a:lumOff val="792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внутренней мотивации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73129" y="1202049"/>
        <a:ext cx="2777591" cy="922855"/>
      </dsp:txXfrm>
    </dsp:sp>
    <dsp:sp modelId="{79FE8E2E-9BDA-40E5-80FD-719BBC6A8064}">
      <dsp:nvSpPr>
        <dsp:cNvPr id="0" name=""/>
        <dsp:cNvSpPr/>
      </dsp:nvSpPr>
      <dsp:spPr>
        <a:xfrm>
          <a:off x="2557724" y="2149803"/>
          <a:ext cx="2877439" cy="1022703"/>
        </a:xfrm>
        <a:prstGeom prst="roundRect">
          <a:avLst/>
        </a:prstGeom>
        <a:gradFill rotWithShape="0">
          <a:gsLst>
            <a:gs pos="0">
              <a:schemeClr val="accent6">
                <a:shade val="80000"/>
                <a:hueOff val="-254461"/>
                <a:satOff val="11339"/>
                <a:lumOff val="15853"/>
                <a:alphaOff val="0"/>
                <a:tint val="50000"/>
                <a:satMod val="300000"/>
              </a:schemeClr>
            </a:gs>
            <a:gs pos="35000">
              <a:schemeClr val="accent6">
                <a:shade val="80000"/>
                <a:hueOff val="-254461"/>
                <a:satOff val="11339"/>
                <a:lumOff val="15853"/>
                <a:alphaOff val="0"/>
                <a:tint val="37000"/>
                <a:satMod val="300000"/>
              </a:schemeClr>
            </a:gs>
            <a:gs pos="100000">
              <a:schemeClr val="accent6">
                <a:shade val="80000"/>
                <a:hueOff val="-254461"/>
                <a:satOff val="11339"/>
                <a:lumOff val="1585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отношений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07648" y="2199727"/>
        <a:ext cx="2777591" cy="922855"/>
      </dsp:txXfrm>
    </dsp:sp>
    <dsp:sp modelId="{4F0A360C-6DA7-40BC-B801-1A94E1F29E89}">
      <dsp:nvSpPr>
        <dsp:cNvPr id="0" name=""/>
        <dsp:cNvSpPr/>
      </dsp:nvSpPr>
      <dsp:spPr>
        <a:xfrm>
          <a:off x="4789984" y="3168354"/>
          <a:ext cx="2877439" cy="1022703"/>
        </a:xfrm>
        <a:prstGeom prst="roundRect">
          <a:avLst/>
        </a:prstGeom>
        <a:gradFill rotWithShape="0">
          <a:gsLst>
            <a:gs pos="0">
              <a:schemeClr val="accent6">
                <a:shade val="80000"/>
                <a:hueOff val="-381692"/>
                <a:satOff val="17009"/>
                <a:lumOff val="23779"/>
                <a:alphaOff val="0"/>
                <a:tint val="50000"/>
                <a:satMod val="300000"/>
              </a:schemeClr>
            </a:gs>
            <a:gs pos="35000">
              <a:schemeClr val="accent6">
                <a:shade val="80000"/>
                <a:hueOff val="-381692"/>
                <a:satOff val="17009"/>
                <a:lumOff val="23779"/>
                <a:alphaOff val="0"/>
                <a:tint val="37000"/>
                <a:satMod val="300000"/>
              </a:schemeClr>
            </a:gs>
            <a:gs pos="100000">
              <a:schemeClr val="accent6">
                <a:shade val="80000"/>
                <a:hueOff val="-381692"/>
                <a:satOff val="17009"/>
                <a:lumOff val="2377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практической реализации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39908" y="3218278"/>
        <a:ext cx="2777591" cy="92285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B24108-5A1F-4E67-B798-1DCBA2F2383E}">
      <dsp:nvSpPr>
        <dsp:cNvPr id="0" name=""/>
        <dsp:cNvSpPr/>
      </dsp:nvSpPr>
      <dsp:spPr>
        <a:xfrm>
          <a:off x="0" y="415719"/>
          <a:ext cx="6974427" cy="3460439"/>
        </a:xfrm>
        <a:prstGeom prst="ellipse">
          <a:avLst/>
        </a:prstGeom>
        <a:gradFill rotWithShape="0">
          <a:gsLst>
            <a:gs pos="0">
              <a:schemeClr val="accent6">
                <a:shade val="80000"/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shade val="80000"/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shade val="80000"/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«Усилить линию духовно-нравственного воспитания в начальной школе позволяет изучение русской народной сказки, которая посредством художественных образов раскрывает духовные и нравственные смыслы, содержащих ценности и идеалы традиционные для русской культуры и позволяющие решить проблемы современного детства и возродить лучшие традиции народной культуры»</a:t>
          </a:r>
          <a:endParaRPr lang="ru-RU" sz="1800" kern="1200" dirty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21381" y="922489"/>
        <a:ext cx="4931665" cy="24468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8E1120-64F7-4719-AF33-BFA225780337}">
      <dsp:nvSpPr>
        <dsp:cNvPr id="0" name=""/>
        <dsp:cNvSpPr/>
      </dsp:nvSpPr>
      <dsp:spPr>
        <a:xfrm>
          <a:off x="2312529" y="366096"/>
          <a:ext cx="4826499" cy="20101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Чтобы формирование чтения сказок было эффективным, необходимо учитывать индивидуальные особенности младших школьников, как возрастные, так и психологические. </a:t>
          </a:r>
          <a:endParaRPr lang="ru-RU" sz="1800" kern="1200" dirty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12529" y="366096"/>
        <a:ext cx="4826499" cy="2010168"/>
      </dsp:txXfrm>
    </dsp:sp>
    <dsp:sp modelId="{303A92AE-7E9B-47AA-86A1-6E541BFF4F5C}">
      <dsp:nvSpPr>
        <dsp:cNvPr id="0" name=""/>
        <dsp:cNvSpPr/>
      </dsp:nvSpPr>
      <dsp:spPr>
        <a:xfrm>
          <a:off x="71998" y="504055"/>
          <a:ext cx="2136549" cy="173425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A2AE09-6805-4C90-BD84-E2EF463B9FD3}">
      <dsp:nvSpPr>
        <dsp:cNvPr id="0" name=""/>
        <dsp:cNvSpPr/>
      </dsp:nvSpPr>
      <dsp:spPr>
        <a:xfrm>
          <a:off x="3480" y="2732357"/>
          <a:ext cx="4771626" cy="21581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Сказки встречаются практически во всех образовательных программах. Их изучение происходит на протяжении всей начальной школы с 1 по 3 класс. Наиболее широко этот жанр освещен в таких программах, как «Школа России», «Школа 2100» и образовательной программе </a:t>
          </a:r>
          <a:r>
            <a:rPr lang="ru-RU" sz="1800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Л.В.Занкова</a:t>
          </a: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800" kern="1200" dirty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80" y="2732357"/>
        <a:ext cx="4771626" cy="2158130"/>
      </dsp:txXfrm>
    </dsp:sp>
    <dsp:sp modelId="{A9F597CD-76ED-44E8-B445-2F5AD2EC2759}">
      <dsp:nvSpPr>
        <dsp:cNvPr id="0" name=""/>
        <dsp:cNvSpPr/>
      </dsp:nvSpPr>
      <dsp:spPr>
        <a:xfrm>
          <a:off x="4988762" y="2916715"/>
          <a:ext cx="2136549" cy="17894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211960" y="2924944"/>
            <a:ext cx="47880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altLang="ko-KR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Чтение сказок - средство </a:t>
            </a:r>
            <a:r>
              <a:rPr lang="ru-RU" altLang="ko-KR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духовно-нравственного </a:t>
            </a:r>
            <a:r>
              <a:rPr lang="ru-RU" altLang="ko-KR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воспитания</a:t>
            </a:r>
            <a:endParaRPr lang="en-US" altLang="ko-KR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맑은 고딕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16778"/>
            <a:ext cx="8748464" cy="1069514"/>
          </a:xfrm>
        </p:spPr>
        <p:txBody>
          <a:bodyPr/>
          <a:lstStyle/>
          <a:p>
            <a:r>
              <a:rPr lang="ru-RU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6794257"/>
              </p:ext>
            </p:extLst>
          </p:nvPr>
        </p:nvGraphicFramePr>
        <p:xfrm>
          <a:off x="251520" y="1412776"/>
          <a:ext cx="84969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ko-KR" dirty="0"/>
              <a:t> </a:t>
            </a:r>
            <a:r>
              <a:rPr lang="ru-RU" altLang="ko-K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Духовно-нравственное воспитание личности </a:t>
            </a: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45180138"/>
              </p:ext>
            </p:extLst>
          </p:nvPr>
        </p:nvGraphicFramePr>
        <p:xfrm>
          <a:off x="1691680" y="1268760"/>
          <a:ext cx="705678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6778"/>
            <a:ext cx="6948264" cy="1069514"/>
          </a:xfrm>
        </p:spPr>
        <p:txBody>
          <a:bodyPr/>
          <a:lstStyle/>
          <a:p>
            <a:pPr algn="ctr"/>
            <a:r>
              <a:rPr lang="ru-RU" altLang="ko-K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altLang="ko-K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уховно-нравственное воспитание младшего школьника </a:t>
            </a:r>
            <a:endParaRPr lang="ko-KR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574801840"/>
              </p:ext>
            </p:extLst>
          </p:nvPr>
        </p:nvGraphicFramePr>
        <p:xfrm>
          <a:off x="719572" y="2132856"/>
          <a:ext cx="799288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971600" y="1196752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духовно-нравственного воспитания младшего школьника Архипова И.Л. предлагает выделять наличие:</a:t>
            </a:r>
          </a:p>
        </p:txBody>
      </p:sp>
    </p:spTree>
    <p:extLst>
      <p:ext uri="{BB962C8B-B14F-4D97-AF65-F5344CB8AC3E}">
        <p14:creationId xmlns:p14="http://schemas.microsoft.com/office/powerpoint/2010/main" val="3165740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4223808306"/>
              </p:ext>
            </p:extLst>
          </p:nvPr>
        </p:nvGraphicFramePr>
        <p:xfrm>
          <a:off x="1763688" y="1196752"/>
          <a:ext cx="6984776" cy="4147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7669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мотивации к чтению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сказок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2821300836"/>
              </p:ext>
            </p:extLst>
          </p:nvPr>
        </p:nvGraphicFramePr>
        <p:xfrm>
          <a:off x="1619672" y="1412776"/>
          <a:ext cx="712879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370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619908" y="3140968"/>
            <a:ext cx="536408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altLang="ko-KR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Чтобы школьник в будущем стал </a:t>
            </a:r>
            <a:r>
              <a:rPr lang="ru-RU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достойным человеком и гражданином</a:t>
            </a:r>
            <a:r>
              <a:rPr lang="ru-RU" altLang="ko-KR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, </a:t>
            </a:r>
            <a:r>
              <a:rPr lang="ru-RU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ему необходимо </a:t>
            </a:r>
            <a:r>
              <a:rPr lang="ru-RU" altLang="ko-KR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еще в младшей школе заниматься освоением </a:t>
            </a:r>
            <a:r>
              <a:rPr lang="ru-RU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общественно-исторического </a:t>
            </a:r>
            <a:r>
              <a:rPr lang="ru-RU" altLang="ko-KR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опыта, социально-этических норм и </a:t>
            </a:r>
            <a:r>
              <a:rPr lang="ru-RU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общечеловеческих гуманистических </a:t>
            </a:r>
            <a:r>
              <a:rPr lang="ru-RU" altLang="ko-KR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отношений. </a:t>
            </a:r>
            <a:endParaRPr lang="ru-RU" altLang="ko-KR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맑은 고딕" pitchFamily="50" charset="-127"/>
              <a:cs typeface="Times New Roman" panose="02020603050405020304" pitchFamily="18" charset="0"/>
            </a:endParaRPr>
          </a:p>
          <a:p>
            <a:pPr algn="r"/>
            <a:endParaRPr lang="ru-RU" altLang="ko-KR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맑은 고딕" pitchFamily="50" charset="-127"/>
              <a:cs typeface="Times New Roman" panose="02020603050405020304" pitchFamily="18" charset="0"/>
            </a:endParaRPr>
          </a:p>
          <a:p>
            <a:pPr algn="r"/>
            <a:r>
              <a:rPr lang="ru-RU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В </a:t>
            </a:r>
            <a:r>
              <a:rPr lang="ru-RU" altLang="ko-KR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этом может помочь как раз сказки, </a:t>
            </a:r>
            <a:r>
              <a:rPr lang="ru-RU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т.к. описанные </a:t>
            </a:r>
            <a:r>
              <a:rPr lang="ru-RU" altLang="ko-KR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нормы наиболее четко фиксируются в них, являясь </a:t>
            </a:r>
            <a:r>
              <a:rPr lang="ru-RU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образцами лучших </a:t>
            </a:r>
            <a:r>
              <a:rPr lang="ru-RU" altLang="ko-KR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черт и качеств личности, принятых в социуме</a:t>
            </a:r>
            <a:endParaRPr lang="en-US" altLang="ko-KR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맑은 고딕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575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301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맑은 고딕</vt:lpstr>
      <vt:lpstr>Arial</vt:lpstr>
      <vt:lpstr>Calibri</vt:lpstr>
      <vt:lpstr>Times New Roman</vt:lpstr>
      <vt:lpstr>Office Theme</vt:lpstr>
      <vt:lpstr>Custom Design</vt:lpstr>
      <vt:lpstr>Презентация PowerPoint</vt:lpstr>
      <vt:lpstr>Актуальность </vt:lpstr>
      <vt:lpstr> Духовно-нравственное воспитание личности </vt:lpstr>
      <vt:lpstr>Духовно-нравственное воспитание младшего школьника </vt:lpstr>
      <vt:lpstr>Презентация PowerPoint</vt:lpstr>
      <vt:lpstr>Формирование мотивации к чтению сказок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User</cp:lastModifiedBy>
  <cp:revision>40</cp:revision>
  <dcterms:created xsi:type="dcterms:W3CDTF">2014-04-01T16:35:38Z</dcterms:created>
  <dcterms:modified xsi:type="dcterms:W3CDTF">2023-06-13T08:13:19Z</dcterms:modified>
</cp:coreProperties>
</file>