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67" r:id="rId2"/>
    <p:sldId id="264" r:id="rId3"/>
    <p:sldId id="286" r:id="rId4"/>
    <p:sldId id="287" r:id="rId5"/>
    <p:sldId id="288" r:id="rId6"/>
    <p:sldId id="289" r:id="rId7"/>
    <p:sldId id="295" r:id="rId8"/>
    <p:sldId id="296" r:id="rId9"/>
    <p:sldId id="271" r:id="rId10"/>
    <p:sldId id="293" r:id="rId11"/>
    <p:sldId id="297" r:id="rId12"/>
    <p:sldId id="272" r:id="rId13"/>
    <p:sldId id="292" r:id="rId14"/>
    <p:sldId id="291" r:id="rId15"/>
    <p:sldId id="273" r:id="rId16"/>
    <p:sldId id="281" r:id="rId17"/>
    <p:sldId id="301" r:id="rId18"/>
    <p:sldId id="280" r:id="rId19"/>
    <p:sldId id="298" r:id="rId20"/>
    <p:sldId id="30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481" autoAdjust="0"/>
  </p:normalViewPr>
  <p:slideViewPr>
    <p:cSldViewPr>
      <p:cViewPr>
        <p:scale>
          <a:sx n="69" d="100"/>
          <a:sy n="69" d="100"/>
        </p:scale>
        <p:origin x="-1416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21E9A70-739E-4838-9D35-661EE4244BF0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DC3C920D-8034-45A2-BFF7-A54AA1FA2CB1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1296144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МАОУ «Средняя школа №8 с углубленным изучение отдельных предметов»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132856"/>
            <a:ext cx="8208912" cy="4464495"/>
          </a:xfrm>
        </p:spPr>
        <p:txBody>
          <a:bodyPr>
            <a:normAutofit fontScale="55000" lnSpcReduction="20000"/>
          </a:bodyPr>
          <a:lstStyle/>
          <a:p>
            <a:r>
              <a:rPr lang="ru-RU" sz="10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Правила </a:t>
            </a:r>
            <a:r>
              <a:rPr lang="ru-RU" sz="100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работы  с детьми с </a:t>
            </a:r>
            <a:r>
              <a:rPr lang="ru-RU" sz="10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СДВГ</a:t>
            </a:r>
          </a:p>
          <a:p>
            <a:endParaRPr lang="ru-RU" sz="4000" b="1" dirty="0">
              <a:solidFill>
                <a:srgbClr val="FF000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3300" b="1" dirty="0" smtClean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3300" b="1" dirty="0" smtClean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3300" b="1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3300" b="1" dirty="0" smtClean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endParaRPr lang="ru-RU" sz="3300" b="1" dirty="0">
              <a:solidFill>
                <a:schemeClr val="bg1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ru-RU" sz="3300" b="1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 			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Подготовила: учитель – дефектолог </a:t>
            </a:r>
          </a:p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					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Помыткина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Н.А. </a:t>
            </a:r>
          </a:p>
          <a:p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г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Когалым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47A1EFF-E57F-0141-A3C9-B9E4C90CAF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293096"/>
            <a:ext cx="3252917" cy="23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954640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74448"/>
          </a:xfrm>
        </p:spPr>
        <p:txBody>
          <a:bodyPr>
            <a:normAutofit/>
          </a:bodyPr>
          <a:lstStyle/>
          <a:p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Алгоритм комплексной диагностики :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166843"/>
            <a:ext cx="8712968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за ребенком.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данные анамнеза.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анкетирование родителей.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анкетирование педагогов.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анализ успеваемости.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опросник для учителя (в 1 классе) по психологической адаптации ребенка в школе.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беседа с логопедом, работающим с данным ребенком.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диагностика познавательных процессов (памяти, мышления, восприятия, работоспособности).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диагностика подвижности нервной системы.</a:t>
            </a:r>
          </a:p>
          <a:p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углубленная диагностика внимания.</a:t>
            </a:r>
          </a:p>
        </p:txBody>
      </p:sp>
    </p:spTree>
    <p:extLst>
      <p:ext uri="{BB962C8B-B14F-4D97-AF65-F5344CB8AC3E}">
        <p14:creationId xmlns:p14="http://schemas.microsoft.com/office/powerpoint/2010/main" val="315658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32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Характерной чертой умственной деятельности </a:t>
            </a:r>
            <a:r>
              <a:rPr lang="ru-RU" altLang="ru-RU" sz="3200" b="1" kern="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гиперактивных</a:t>
            </a:r>
            <a:r>
              <a:rPr lang="ru-RU" altLang="ru-RU" sz="32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детей является цикличность.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20840"/>
            <a:ext cx="885698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	Мозг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продуктивно работает 5-15 минут, а затем 3-7 минут накапливает энергию для следующего цикла.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этот момент ребенок «выпадает» и не слышит учителя, может совершить какие-либо действия и не помнить об этом. Чтобы оставаться в сознании, таким детям нужно постоянно держать свой вестибулярный аппарат в активности – вертеть головой, двигаться, крутиться. Если голова и тело будут неподвижны, то у такого ребенка снижается уровень активности мозга.</a:t>
            </a:r>
          </a:p>
        </p:txBody>
      </p:sp>
    </p:spTree>
    <p:extLst>
      <p:ext uri="{BB962C8B-B14F-4D97-AF65-F5344CB8AC3E}">
        <p14:creationId xmlns:p14="http://schemas.microsoft.com/office/powerpoint/2010/main" val="166646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Главный принцип работы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2090172"/>
            <a:ext cx="871296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Clr>
                <a:srgbClr val="000000"/>
              </a:buClr>
              <a:buSzPts val="1900"/>
            </a:pP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Необходимо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создавать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lvl="0">
              <a:buClr>
                <a:srgbClr val="000000"/>
              </a:buClr>
              <a:buSzPts val="1900"/>
            </a:pP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спокойную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,</a:t>
            </a:r>
            <a:r>
              <a:rPr kumimoji="0" lang="ru-RU" sz="2400" b="1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</a:p>
          <a:p>
            <a:pPr lvl="0">
              <a:buClr>
                <a:srgbClr val="000000"/>
              </a:buClr>
              <a:buSzPts val="1900"/>
            </a:pP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доброжелательную</a:t>
            </a:r>
            <a:r>
              <a:rPr kumimoji="0" lang="ru-RU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</a:p>
          <a:p>
            <a:pPr lvl="0">
              <a:buClr>
                <a:srgbClr val="000000"/>
              </a:buClr>
              <a:buSzPts val="1900"/>
            </a:pP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атмосферу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сотрудничества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. 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lvl="0">
              <a:buClr>
                <a:srgbClr val="000000"/>
              </a:buClr>
              <a:buSzPts val="1900"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lvl="0">
              <a:buClr>
                <a:srgbClr val="000000"/>
              </a:buClr>
              <a:buSzPts val="1900"/>
            </a:pPr>
            <a:endParaRPr lang="ru-RU" sz="2400" b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lvl="0">
              <a:buClr>
                <a:srgbClr val="000000"/>
              </a:buClr>
              <a:buSzPts val="1900"/>
            </a:pP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lvl="0" algn="r">
              <a:buClr>
                <a:srgbClr val="000000"/>
              </a:buClr>
              <a:buSzPts val="1900"/>
            </a:pP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Не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требовать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от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детей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lvl="0" algn="r">
              <a:buClr>
                <a:srgbClr val="000000"/>
              </a:buClr>
              <a:buSzPts val="1900"/>
            </a:pP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идеального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endParaRPr kumimoji="0" lang="ru-RU" sz="24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Arial"/>
            </a:endParaRPr>
          </a:p>
          <a:p>
            <a:pPr lvl="0" algn="r">
              <a:buClr>
                <a:srgbClr val="000000"/>
              </a:buClr>
              <a:buSzPts val="1900"/>
            </a:pP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соблюдения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 </a:t>
            </a:r>
            <a:r>
              <a:rPr kumimoji="0" lang="en-US" sz="24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дисциплины</a:t>
            </a:r>
            <a:r>
              <a:rPr kumimoji="0" lang="en-US" sz="2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  <a:sym typeface="Arial"/>
              </a:rPr>
              <a:t>.</a:t>
            </a:r>
            <a:endParaRPr kumimoji="0" lang="ru-RU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pic>
        <p:nvPicPr>
          <p:cNvPr id="11266" name="Picture 2" descr="https://pediatrinfo.ru/wp-content/uploads/a/f/d/afd2e3e276bf6fd515403b7793aa88a4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8892" t="-339861" r="168892" b="339861"/>
          <a:stretch/>
        </p:blipFill>
        <p:spPr bwMode="auto">
          <a:xfrm>
            <a:off x="155596" y="-3230533"/>
            <a:ext cx="3276000" cy="22618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pediatrinfo.ru/wp-content/uploads/a/f/d/afd2e3e276bf6fd515403b7793aa88a4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982998"/>
            <a:ext cx="3702047" cy="255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03" b="12711"/>
          <a:stretch/>
        </p:blipFill>
        <p:spPr bwMode="auto">
          <a:xfrm>
            <a:off x="4768961" y="2003538"/>
            <a:ext cx="4131983" cy="24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0975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altLang="ru-RU" sz="2800" b="1" dirty="0" smtClean="0">
                <a:solidFill>
                  <a:prstClr val="black"/>
                </a:solidFill>
                <a:latin typeface="Constantia"/>
              </a:rPr>
              <a:t/>
            </a:r>
            <a:br>
              <a:rPr lang="ru-RU" altLang="ru-RU" sz="2800" b="1" dirty="0" smtClean="0">
                <a:solidFill>
                  <a:prstClr val="black"/>
                </a:solidFill>
                <a:latin typeface="Constantia"/>
              </a:rPr>
            </a:br>
            <a:r>
              <a:rPr lang="ru-RU" altLang="ru-RU" sz="2800" b="1" dirty="0">
                <a:solidFill>
                  <a:prstClr val="black"/>
                </a:solidFill>
                <a:latin typeface="Constantia"/>
              </a:rPr>
              <a:t/>
            </a:r>
            <a:br>
              <a:rPr lang="ru-RU" altLang="ru-RU" sz="2800" b="1" dirty="0">
                <a:solidFill>
                  <a:prstClr val="black"/>
                </a:solidFill>
                <a:latin typeface="Constantia"/>
              </a:rPr>
            </a:br>
            <a:r>
              <a:rPr lang="ru-RU" altLang="ru-RU" sz="31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</a:t>
            </a:r>
            <a:r>
              <a:rPr lang="ru-RU" alt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коррекционно-педагогического процесса  соответствует двум обязательным условиям:</a:t>
            </a:r>
            <a:br>
              <a:rPr lang="ru-RU" altLang="ru-RU" sz="31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274838"/>
            <a:ext cx="849694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Развитие и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тренировку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слабых функций следует проводить в эмоционально привлекательной форме.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Подбор таких методик, которые, обеспечивая тренировку одной функциональной способности, не возлагали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бы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одновременной нагрузки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другие дефицитные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способности.</a:t>
            </a:r>
          </a:p>
          <a:p>
            <a:endParaRPr lang="ru-RU" alt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89f6eb07e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32851" y="4446000"/>
            <a:ext cx="3311149" cy="241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13447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Коррекционная работа с  ребенком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направлена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на решение следующих задач: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582341"/>
            <a:ext cx="864096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Добиться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повышения у ребенка самооценки.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Достичь у ребенка послушания, привить ему аккуратность, навыки самоорганизации, способность планировать и доводить до конца начатые дела.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 Научить ребенка уважению прав окружающих людей, правильному речевому общению, контролю собственных эмоций и поступков.</a:t>
            </a:r>
          </a:p>
        </p:txBody>
      </p:sp>
    </p:spTree>
    <p:extLst>
      <p:ext uri="{BB962C8B-B14F-4D97-AF65-F5344CB8AC3E}">
        <p14:creationId xmlns:p14="http://schemas.microsoft.com/office/powerpoint/2010/main" val="119279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9" y="2675466"/>
            <a:ext cx="8352928" cy="3993893"/>
          </a:xfrm>
        </p:spPr>
        <p:txBody>
          <a:bodyPr>
            <a:normAutofit/>
          </a:bodyPr>
          <a:lstStyle/>
          <a:p>
            <a:pPr marL="342900" lvl="0" indent="-342900">
              <a:spcBef>
                <a:spcPts val="0"/>
              </a:spcBef>
              <a:buClr>
                <a:srgbClr val="000000"/>
              </a:buClr>
              <a:buSzTx/>
              <a:buFont typeface="Arial,Sans-Serif"/>
              <a:buChar char="•"/>
            </a:pP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Использовать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тактильный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контакт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(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элементы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массажа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,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поглаживания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).</a:t>
            </a:r>
          </a:p>
          <a:p>
            <a:pPr marL="342900" lvl="0" indent="-342900">
              <a:spcBef>
                <a:spcPts val="0"/>
              </a:spcBef>
              <a:buClr>
                <a:srgbClr val="000000"/>
              </a:buClr>
              <a:buSzTx/>
              <a:buFont typeface="Arial,Sans-Serif"/>
              <a:buChar char="•"/>
            </a:pP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Договариваться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с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ребенком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о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тех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или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иных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действиях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заранее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.</a:t>
            </a:r>
          </a:p>
          <a:p>
            <a:pPr marL="342900" lvl="0" indent="-342900">
              <a:spcBef>
                <a:spcPts val="0"/>
              </a:spcBef>
              <a:buClr>
                <a:srgbClr val="000000"/>
              </a:buClr>
              <a:buSzTx/>
              <a:buFont typeface="Arial,Sans-Serif"/>
              <a:buChar char="•"/>
            </a:pP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Давать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короткие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,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четкие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и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конкретные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инструкции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.</a:t>
            </a:r>
          </a:p>
          <a:p>
            <a:pPr marL="342900" lvl="0" indent="-342900">
              <a:spcBef>
                <a:spcPts val="0"/>
              </a:spcBef>
              <a:buClr>
                <a:srgbClr val="000000"/>
              </a:buClr>
              <a:buSzTx/>
              <a:buFont typeface="Arial,Sans-Serif"/>
              <a:buChar char="•"/>
            </a:pP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Использовать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гибкую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систему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поощрений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и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наказаний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.</a:t>
            </a:r>
          </a:p>
          <a:p>
            <a:pPr marL="342900" lvl="0" indent="-342900">
              <a:spcBef>
                <a:spcPts val="0"/>
              </a:spcBef>
              <a:buClr>
                <a:srgbClr val="000000"/>
              </a:buClr>
              <a:buSzTx/>
              <a:buFont typeface="Arial,Sans-Serif"/>
              <a:buChar char="•"/>
            </a:pP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Поощрять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ребенка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сразу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же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,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не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откладывая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на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будущее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.</a:t>
            </a:r>
          </a:p>
          <a:p>
            <a:pPr marL="342900" lvl="0" indent="-342900">
              <a:spcBef>
                <a:spcPts val="0"/>
              </a:spcBef>
              <a:buClr>
                <a:srgbClr val="000000"/>
              </a:buClr>
              <a:buSzTx/>
              <a:buFont typeface="Arial,Sans-Serif"/>
              <a:buChar char="•"/>
            </a:pP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Предоставлять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ребенку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возможность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 </a:t>
            </a:r>
            <a:r>
              <a:rPr lang="en-US" b="1" kern="0" dirty="0" err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выбора</a:t>
            </a:r>
            <a:r>
              <a:rPr lang="en-US" b="1" kern="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Arial"/>
              </a:rPr>
              <a:t>.</a:t>
            </a:r>
            <a:endParaRPr lang="en-US" sz="1400" b="1" kern="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sym typeface="Arial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Рекомендации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работе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гиперактивными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>
                <a:latin typeface="Times New Roman" pitchFamily="18" charset="0"/>
                <a:cs typeface="Times New Roman" pitchFamily="18" charset="0"/>
              </a:rPr>
              <a:t>детьм</a:t>
            </a:r>
            <a:r>
              <a:rPr lang="en-US" dirty="0" err="1"/>
              <a:t>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3013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105835"/>
            <a:ext cx="792088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ea typeface="Rockwell" panose="02000000000000000000" pitchFamily="2" charset="0"/>
                <a:cs typeface="Times New Roman" pitchFamily="18" charset="0"/>
              </a:rPr>
              <a:t>Помогите ребёнку сосредоточить внимание.</a:t>
            </a:r>
          </a:p>
          <a:p>
            <a:pPr lvl="0">
              <a:buClr>
                <a:srgbClr val="000000"/>
              </a:buClr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Rockwell" panose="02000000000000000000" pitchFamily="2" charset="0"/>
                <a:cs typeface="Times New Roman" pitchFamily="18" charset="0"/>
                <a:sym typeface="Arial"/>
              </a:rPr>
              <a:t>Если ребенок суетится, «разбрасывается», перескакивает с одного на другое, помогите ему сконцентрировать внимание на том, что он делает, осознать это.</a:t>
            </a:r>
          </a:p>
          <a:p>
            <a:pPr lvl="0">
              <a:buClr>
                <a:srgbClr val="000000"/>
              </a:buClr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Rockwell" panose="02000000000000000000" pitchFamily="2" charset="0"/>
                <a:cs typeface="Times New Roman" pitchFamily="18" charset="0"/>
                <a:sym typeface="Arial"/>
              </a:rPr>
              <a:t>Например, можно задавать ребенку простые вопросы: что это? Какого это цвета (формы, размера)? Что ты сейчас чувствуешь?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  <a:sym typeface="Arial"/>
            </a:endParaRPr>
          </a:p>
          <a:p>
            <a:endParaRPr lang="ru-RU" sz="2000" b="1" dirty="0">
              <a:latin typeface="Times New Roman" pitchFamily="18" charset="0"/>
              <a:ea typeface="Rockwell" panose="02000000000000000000" pitchFamily="2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080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859340"/>
            <a:ext cx="8784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Еще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одним фактором, который облегчит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коррекционный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процесс, является </a:t>
            </a:r>
            <a:r>
              <a:rPr lang="ru-RU" sz="28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соблюдение распорядка дня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Занятия должны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проводиться регулярно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одно и то же время.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Гиперактивным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детям сложно контролировать временные рамки, поэтому их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следует предупреждать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о том, сколько времени у них осталось до того, как определенный вид работ должен быть окончен. </a:t>
            </a:r>
          </a:p>
        </p:txBody>
      </p:sp>
    </p:spTree>
    <p:extLst>
      <p:ext uri="{BB962C8B-B14F-4D97-AF65-F5344CB8AC3E}">
        <p14:creationId xmlns:p14="http://schemas.microsoft.com/office/powerpoint/2010/main" val="201006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Arial Black"/>
              </a:rPr>
              <a:t>Запреты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388" y="1716225"/>
            <a:ext cx="7200801" cy="6326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899592" y="2136339"/>
            <a:ext cx="756084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Помните, что запреты нужно вводить постепенно и формулировать в очень четкой и непреклонной форме. Доведите до сведения ребенка, какие штрафные санкции последуют за нарушение того или иного запрета.</a:t>
            </a: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Избегайте, запрещая что-либо ребенку, употреблять слова "нет" и "нельзя".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84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4000" b="1" kern="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помочь ребёнку с СДВГ?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413338"/>
            <a:ext cx="878497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специальное питание (обилие витаминов, ограничение сладостей, газированных напитков, продуктов, содержащих красители и консерванты;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физические упражнения;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занятия с </a:t>
            </a: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психологом, дефектологом;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аутотренинги;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упражнения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на </a:t>
            </a: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     релаксацию;</a:t>
            </a:r>
          </a:p>
          <a:p>
            <a:pPr marL="457200" indent="-457200">
              <a:buFont typeface="Wingdings" pitchFamily="2" charset="2"/>
              <a:buChar char="Ø"/>
            </a:pPr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>
                <a:latin typeface="Times New Roman" pitchFamily="18" charset="0"/>
                <a:cs typeface="Times New Roman" pitchFamily="18" charset="0"/>
              </a:rPr>
              <a:t>йога.</a:t>
            </a:r>
          </a:p>
        </p:txBody>
      </p:sp>
    </p:spTree>
    <p:extLst>
      <p:ext uri="{BB962C8B-B14F-4D97-AF65-F5344CB8AC3E}">
        <p14:creationId xmlns:p14="http://schemas.microsoft.com/office/powerpoint/2010/main" val="416062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556792"/>
            <a:ext cx="8861323" cy="4968552"/>
          </a:xfrm>
        </p:spPr>
        <p:txBody>
          <a:bodyPr>
            <a:normAutofit/>
          </a:bodyPr>
          <a:lstStyle/>
          <a:p>
            <a:pPr marL="0" lvl="0" indent="0" fontAlgn="base">
              <a:spcAft>
                <a:spcPct val="0"/>
              </a:spcAft>
              <a:buClr>
                <a:srgbClr val="602E04"/>
              </a:buClr>
              <a:buSzTx/>
              <a:buNone/>
            </a:pP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ADHD 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(СДВГ) – это сокращение, происходящее от английского названия </a:t>
            </a:r>
            <a:r>
              <a:rPr lang="ru-RU" altLang="ru-RU" sz="2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Deficit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Hyperactivity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Disorder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 обозначающее синдром </a:t>
            </a:r>
            <a:r>
              <a:rPr lang="ru-RU" altLang="ru-RU" sz="2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с нарушением концентрации внимания или синдромом дефицита внимания с </a:t>
            </a:r>
            <a:r>
              <a:rPr lang="ru-RU" altLang="ru-RU" sz="2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гиперактивностью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, его также называют </a:t>
            </a:r>
            <a:r>
              <a:rPr lang="ru-RU" altLang="ru-RU" sz="2800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гиперкинетический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синдром.</a:t>
            </a:r>
          </a:p>
          <a:p>
            <a:pPr marL="0" indent="0">
              <a:buNone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такое СДВГ</a:t>
            </a:r>
            <a:r>
              <a:rPr lang="en-US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5" descr="синдром дефицита внимания и гиперактивности леч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076052" y="4293096"/>
            <a:ext cx="3937358" cy="230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Picture 5" descr="https://madreshoy.com/wp-content/uploads/2021/04/nina-no-quiere-estudia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2" t="30828" r="3345" b="10371"/>
          <a:stretch/>
        </p:blipFill>
        <p:spPr bwMode="auto">
          <a:xfrm>
            <a:off x="107504" y="4653136"/>
            <a:ext cx="4783754" cy="205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689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6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Добиться успеха, несмотря на СДВГ?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302264"/>
            <a:ext cx="8712968" cy="2689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2E04"/>
              </a:buClr>
            </a:pPr>
            <a:endParaRPr lang="ru-RU" alt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2E04"/>
              </a:buClr>
            </a:pP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Помните</a:t>
            </a:r>
            <a:r>
              <a:rPr lang="ru-RU" altLang="ru-RU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что это реально!!!</a:t>
            </a:r>
          </a:p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2E04"/>
              </a:buClr>
            </a:pP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Залогом 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успеха является в первую очередь правильное воспитание ребенка и поддержка </a:t>
            </a: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педагога родителями!</a:t>
            </a:r>
            <a:endParaRPr lang="ru-RU" altLang="ru-RU" sz="28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5" descr="http://vseostresse.ru/wp-content/uploads/2016/10/mf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613" y="3860800"/>
            <a:ext cx="5449887" cy="2643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322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340768"/>
            <a:ext cx="7772400" cy="4752528"/>
          </a:xfrm>
        </p:spPr>
        <p:txBody>
          <a:bodyPr>
            <a:normAutofit/>
          </a:bodyPr>
          <a:lstStyle/>
          <a:p>
            <a:pPr lvl="0" algn="l" fontAlgn="base">
              <a:spcAft>
                <a:spcPct val="0"/>
              </a:spcAft>
              <a:defRPr/>
            </a:pP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СДВГ страдает около 5% детей мл. </a:t>
            </a: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школьного 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возраста, причем, по некоторым оценкам, данный показатель может быть еще выше</a:t>
            </a: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  <a:r>
              <a:rPr lang="ru-RU" altLang="ru-RU" sz="2800" b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  <a:t/>
            </a:r>
            <a:br>
              <a:rPr lang="ru-RU" altLang="ru-RU" sz="2800" b="1" dirty="0">
                <a:solidFill>
                  <a:prstClr val="black"/>
                </a:solidFill>
                <a:latin typeface="Constantia"/>
                <a:ea typeface="+mn-ea"/>
                <a:cs typeface="+mn-cs"/>
              </a:rPr>
            </a:b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Мальчиков,  с диагнозом СДВГ в 9 раз больше, чем девочек.</a:t>
            </a:r>
            <a:b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 30-70% случаев </a:t>
            </a: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симптомы 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СДВГ </a:t>
            </a: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остаются 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 человеком </a:t>
            </a: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на 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всю жизнь. </a:t>
            </a:r>
            <a:r>
              <a:rPr lang="ru-RU" altLang="ru-RU" sz="31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altLang="ru-RU" sz="31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7"/>
            <a:ext cx="6417734" cy="792088"/>
          </a:xfrm>
        </p:spPr>
        <p:txBody>
          <a:bodyPr>
            <a:normAutofit lnSpcReduction="10000"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Статистика</a:t>
            </a:r>
          </a:p>
        </p:txBody>
      </p:sp>
      <p:pic>
        <p:nvPicPr>
          <p:cNvPr id="5" name="Picture 4" descr="5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3060">
            <a:off x="4370689" y="3167169"/>
            <a:ext cx="2098813" cy="27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kid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5158">
            <a:off x="6846572" y="3412133"/>
            <a:ext cx="1824685" cy="2664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673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484784"/>
            <a:ext cx="7772400" cy="2502776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b="1" dirty="0" smtClean="0">
                <a:solidFill>
                  <a:schemeClr val="tx1"/>
                </a:solidFill>
              </a:rPr>
              <a:t>Генетические 80 -75%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Биологические </a:t>
            </a:r>
            <a:r>
              <a:rPr lang="ru-RU" b="1" dirty="0" smtClean="0">
                <a:solidFill>
                  <a:schemeClr val="tx1"/>
                </a:solidFill>
              </a:rPr>
              <a:t>(окружающая среда)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b="1" dirty="0">
                <a:solidFill>
                  <a:schemeClr val="tx1"/>
                </a:solidFill>
              </a:rPr>
              <a:t>Социально–психологические 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1008112"/>
          </a:xfrm>
        </p:spPr>
        <p:txBody>
          <a:bodyPr>
            <a:normAutofit/>
          </a:bodyPr>
          <a:lstStyle/>
          <a:p>
            <a:r>
              <a:rPr lang="ru-RU" sz="4800" b="1" dirty="0">
                <a:latin typeface="Times New Roman" pitchFamily="18" charset="0"/>
                <a:cs typeface="Times New Roman" pitchFamily="18" charset="0"/>
              </a:rPr>
              <a:t>Причины СДВГ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81" r="3776"/>
          <a:stretch/>
        </p:blipFill>
        <p:spPr bwMode="auto">
          <a:xfrm>
            <a:off x="395536" y="3933056"/>
            <a:ext cx="2973879" cy="223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s://images.apteka.ru/original_6cddba51-a2c1-4bab-96ad-c68144fe6bc0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347" y="4481699"/>
            <a:ext cx="3266187" cy="208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ownloads\valjproevaya-kislota-500-mg-N30-tab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0" t="18398" r="3576" b="19542"/>
          <a:stretch/>
        </p:blipFill>
        <p:spPr bwMode="auto">
          <a:xfrm>
            <a:off x="5803499" y="3933056"/>
            <a:ext cx="3053959" cy="2052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6811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620689"/>
            <a:ext cx="6417734" cy="1080120"/>
          </a:xfrm>
        </p:spPr>
        <p:txBody>
          <a:bodyPr>
            <a:noAutofit/>
          </a:bodyPr>
          <a:lstStyle/>
          <a:p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собенности </a:t>
            </a:r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детей с синдромом дефицита внимания / </a:t>
            </a:r>
            <a:r>
              <a:rPr lang="ru-RU" altLang="ru-RU" sz="3200" b="1" dirty="0" err="1">
                <a:latin typeface="Times New Roman" pitchFamily="18" charset="0"/>
                <a:cs typeface="Times New Roman" pitchFamily="18" charset="0"/>
              </a:rPr>
              <a:t>гиперактивности</a:t>
            </a:r>
            <a:r>
              <a:rPr lang="ru-RU" altLang="ru-RU" sz="3200" b="1" dirty="0">
                <a:latin typeface="Times New Roman" pitchFamily="18" charset="0"/>
                <a:cs typeface="Times New Roman" pitchFamily="18" charset="0"/>
              </a:rPr>
              <a:t> (СДВГ)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1717862"/>
            <a:ext cx="8267899" cy="23550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974211"/>
            <a:ext cx="2995613" cy="27733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 descr="5382161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4" t="11206" r="634" b="11823"/>
          <a:stretch/>
        </p:blipFill>
        <p:spPr bwMode="auto">
          <a:xfrm>
            <a:off x="6300192" y="3861737"/>
            <a:ext cx="2332444" cy="291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5612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890070"/>
          </a:xfrm>
        </p:spPr>
        <p:txBody>
          <a:bodyPr>
            <a:noAutofit/>
          </a:bodyPr>
          <a:lstStyle/>
          <a:p>
            <a:r>
              <a:rPr lang="ru-RU" altLang="ru-RU" sz="3600" b="1" dirty="0">
                <a:latin typeface="Times New Roman" pitchFamily="18" charset="0"/>
                <a:cs typeface="Times New Roman" pitchFamily="18" charset="0"/>
              </a:rPr>
              <a:t>Положительные качества детей с СДВГ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28398"/>
            <a:ext cx="8064896" cy="41426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2E04"/>
              </a:buClr>
              <a:buFont typeface="Wingdings" pitchFamily="2" charset="2"/>
              <a:buChar char="§"/>
            </a:pP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жизнерадостность,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2E04"/>
              </a:buClr>
              <a:buFont typeface="Wingdings" pitchFamily="2" charset="2"/>
              <a:buChar char="§"/>
            </a:pP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активность,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2E04"/>
              </a:buClr>
              <a:buFont typeface="Wingdings" pitchFamily="2" charset="2"/>
              <a:buChar char="§"/>
            </a:pP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общительность,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2E04"/>
              </a:buClr>
              <a:buFont typeface="Wingdings" pitchFamily="2" charset="2"/>
              <a:buChar char="§"/>
            </a:pP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устойчивость к критике </a:t>
            </a:r>
            <a:endParaRPr lang="ru-RU" altLang="ru-RU" sz="28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2E04"/>
              </a:buClr>
              <a:buFont typeface="Wingdings" pitchFamily="2" charset="2"/>
              <a:buChar char="§"/>
            </a:pP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негативным </a:t>
            </a:r>
            <a:r>
              <a:rPr lang="ru-RU" altLang="ru-RU" sz="2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дисциплинар</a:t>
            </a: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- 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2E04"/>
              </a:buClr>
              <a:buFont typeface="Wingdings" pitchFamily="2" charset="2"/>
              <a:buChar char="§"/>
            </a:pPr>
            <a:r>
              <a:rPr lang="ru-RU" altLang="ru-RU" sz="2800" b="1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ным</a:t>
            </a:r>
            <a:r>
              <a:rPr lang="ru-RU" altLang="ru-RU" sz="28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воздействиям,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2E04"/>
              </a:buClr>
              <a:buFont typeface="Wingdings" pitchFamily="2" charset="2"/>
              <a:buChar char="§"/>
            </a:pP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изобретательность,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02E04"/>
              </a:buClr>
              <a:buFont typeface="Wingdings" pitchFamily="2" charset="2"/>
              <a:buChar char="§"/>
            </a:pPr>
            <a:r>
              <a:rPr lang="ru-RU" alt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хорошие способности</a:t>
            </a:r>
            <a:r>
              <a:rPr lang="ru-RU" altLang="ru-RU" sz="2800" dirty="0">
                <a:solidFill>
                  <a:prstClr val="black"/>
                </a:solidFill>
                <a:latin typeface="Constantia"/>
              </a:rPr>
              <a:t>. </a:t>
            </a:r>
          </a:p>
        </p:txBody>
      </p:sp>
      <p:pic>
        <p:nvPicPr>
          <p:cNvPr id="3074" name="Picture 2" descr="https://superlogoped.com/assets/zhurnal/%D0%94%D0%B5%D1%82%D0%B8/girl-solving-math-problem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95" r="4236"/>
          <a:stretch/>
        </p:blipFill>
        <p:spPr bwMode="auto">
          <a:xfrm>
            <a:off x="5004048" y="3789040"/>
            <a:ext cx="3906992" cy="291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prv2.lori-images.net/school-education-0006066142-previe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4" t="11565" r="24701" b="11565"/>
          <a:stretch/>
        </p:blipFill>
        <p:spPr bwMode="auto">
          <a:xfrm>
            <a:off x="5654981" y="1101979"/>
            <a:ext cx="3480558" cy="252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759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032" y="1988840"/>
            <a:ext cx="7772400" cy="1998720"/>
          </a:xfrm>
        </p:spPr>
        <p:txBody>
          <a:bodyPr>
            <a:noAutofit/>
          </a:bodyPr>
          <a:lstStyle/>
          <a:p>
            <a:pPr lvl="0" algn="l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1. Беспокойные движения в кистях и стопах. Сидя на стуле, корчится, извивается.</a:t>
            </a:r>
            <a:b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2. Не может спокойно сидеть на месте, когда этого от него требуют.</a:t>
            </a:r>
            <a:b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3. Легко отвлекается на посторонние стимулы.</a:t>
            </a:r>
            <a:b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4. С трудом дожидается своей очереди во время игр и в различных ситуациях в коллективе (на занятиях, во время экскурсий и праздников).</a:t>
            </a:r>
            <a:b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5. На вопросы часто отвечает, не задумываясь, не выслушав их до конца.</a:t>
            </a:r>
            <a:b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6. При выполнении предложенных заданий испытывает сложности (не связанные с негативным поведением или недостаточностью понимания).</a:t>
            </a:r>
            <a:b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400" b="1" kern="0" dirty="0">
                <a:solidFill>
                  <a:srgbClr val="00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7. С трудом сохраняет внимание при выполнении заданий или во время игр.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332657"/>
            <a:ext cx="6417734" cy="1512168"/>
          </a:xfrm>
        </p:spPr>
        <p:txBody>
          <a:bodyPr>
            <a:normAutofit/>
          </a:bodyPr>
          <a:lstStyle/>
          <a:p>
            <a:r>
              <a:rPr lang="ru-RU" altLang="ru-RU" sz="3600" b="1" kern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Как выявить </a:t>
            </a:r>
            <a:r>
              <a:rPr lang="ru-RU" altLang="ru-RU" sz="3600" b="1" kern="0" dirty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ребенка с СДВГ?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902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60892"/>
            <a:ext cx="8046640" cy="5607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8. Часто переходит от одного незавершенного действия к другому.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9. Не может играть тихо, спокойно.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10. Болтливый.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11. Часто мешает другим, пристает к окружающим (например, вмешивается в игры других детей).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12. Часто складывается впечатление, что ребенок не слушает обращенную к нему речь.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13. Часто теряет вещи, необходимые в школе, дома, на улице.</a:t>
            </a:r>
          </a:p>
          <a:p>
            <a:pPr>
              <a:lnSpc>
                <a:spcPct val="80000"/>
              </a:lnSpc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14. Иногда совершает опасные действия, не задумываясь о последствиях, но приключений или острых ощущений специально не ищет (например, выбегает на улицу, не оглядываясь по сторонам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79310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578504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Диагностика СДВГ по трём параметрам: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43841"/>
            <a:ext cx="871296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Расстройства внимания, памяти, мышления. 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Двигательная расторможенность и импульсивность.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 Развитие эмоциональной сферы и общения.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Кроме стандартных методик, используются нейропсихологические (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графомоторные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тесты «Дом, дерево, человек», пробы на уровень развития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произвольных движений </a:t>
            </a:r>
          </a:p>
          <a:p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А.Р.Лурия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Н.И.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Озерецкого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тест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Тулуз-Пьерона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экспресс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диагностика памяти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«Лурия-90)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18" t="5492" r="2001" b="16934"/>
          <a:stretch/>
        </p:blipFill>
        <p:spPr bwMode="auto">
          <a:xfrm>
            <a:off x="4505261" y="4149080"/>
            <a:ext cx="4509176" cy="255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853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701</TotalTime>
  <Words>652</Words>
  <Application>Microsoft Office PowerPoint</Application>
  <PresentationFormat>Экран (4:3)</PresentationFormat>
  <Paragraphs>114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МАОУ «Средняя школа №8 с углубленным изучение отдельных предметов»</vt:lpstr>
      <vt:lpstr>Что такое СДВГ ?</vt:lpstr>
      <vt:lpstr>СДВГ страдает около 5% детей мл. школьного возраста, причем, по некоторым оценкам, данный показатель может быть еще выше. Мальчиков,  с диагнозом СДВГ в 9 раз больше, чем девочек. В 30-70% случаев  симптомы СДВГ  остаются с человеком  на всю жизнь.  </vt:lpstr>
      <vt:lpstr>Генетические 80 -75% Биологические (окружающая среда) Социально–психологические  </vt:lpstr>
      <vt:lpstr> </vt:lpstr>
      <vt:lpstr>Положительные качества детей с СДВГ</vt:lpstr>
      <vt:lpstr>1. Беспокойные движения в кистях и стопах. Сидя на стуле, корчится, извивается. 2. Не может спокойно сидеть на месте, когда этого от него требуют. 3. Легко отвлекается на посторонние стимулы. 4. С трудом дожидается своей очереди во время игр и в различных ситуациях в коллективе (на занятиях, во время экскурсий и праздников). 5. На вопросы часто отвечает, не задумываясь, не выслушав их до конца. 6. При выполнении предложенных заданий испытывает сложности (не связанные с негативным поведением или недостаточностью понимания). 7. С трудом сохраняет внимание при выполнении заданий или во время игр.</vt:lpstr>
      <vt:lpstr>Презентация PowerPoint</vt:lpstr>
      <vt:lpstr>Диагностика СДВГ по трём параметрам:</vt:lpstr>
      <vt:lpstr>Алгоритм комплексной диагностики :</vt:lpstr>
      <vt:lpstr>Характерной чертой умственной деятельности гиперактивных детей является цикличность.</vt:lpstr>
      <vt:lpstr>Главный принцип работы</vt:lpstr>
      <vt:lpstr>  Организация коррекционно-педагогического процесса  соответствует двум обязательным условиям: </vt:lpstr>
      <vt:lpstr>Коррекционная работа с  ребенком направлена на решение следующих задач:</vt:lpstr>
      <vt:lpstr>Рекомендации по работе с гиперактивными детьми</vt:lpstr>
      <vt:lpstr>Презентация PowerPoint</vt:lpstr>
      <vt:lpstr>Презентация PowerPoint</vt:lpstr>
      <vt:lpstr>Запреты</vt:lpstr>
      <vt:lpstr>Как помочь ребёнку с СДВГ?</vt:lpstr>
      <vt:lpstr>Добиться успеха, несмотря на СДВГ?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126</cp:revision>
  <dcterms:created xsi:type="dcterms:W3CDTF">2022-04-12T03:15:33Z</dcterms:created>
  <dcterms:modified xsi:type="dcterms:W3CDTF">2023-06-13T20:04:37Z</dcterms:modified>
</cp:coreProperties>
</file>