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8" r:id="rId2"/>
    <p:sldId id="256" r:id="rId3"/>
    <p:sldId id="257" r:id="rId4"/>
    <p:sldId id="259" r:id="rId5"/>
    <p:sldId id="260" r:id="rId6"/>
    <p:sldId id="262" r:id="rId7"/>
    <p:sldId id="263" r:id="rId8"/>
    <p:sldId id="261" r:id="rId9"/>
    <p:sldId id="264" r:id="rId10"/>
    <p:sldId id="269" r:id="rId11"/>
    <p:sldId id="270" r:id="rId12"/>
    <p:sldId id="266" r:id="rId13"/>
    <p:sldId id="26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29" autoAdjust="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AD6F5-71E5-4511-9C6D-EC11B8C9312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B9918-7B93-4EE2-A8B8-283D8D177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B9918-7B93-4EE2-A8B8-283D8D17706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003CF-096D-4ABD-92F5-43F9D87A2EA8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C38B3-AE6C-42FC-A2FC-0A797A13B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428736"/>
            <a:ext cx="7286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Решение задач с </a:t>
            </a:r>
            <a:r>
              <a:rPr lang="ru-RU" sz="4000" b="1" smtClean="0">
                <a:solidFill>
                  <a:srgbClr val="FF0000"/>
                </a:solidFill>
              </a:rPr>
              <a:t>помощью </a:t>
            </a:r>
            <a:r>
              <a:rPr lang="ru-RU" sz="4000" b="1" smtClean="0">
                <a:solidFill>
                  <a:srgbClr val="FF0000"/>
                </a:solidFill>
              </a:rPr>
              <a:t>уравнений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6</a:t>
            </a:r>
            <a:r>
              <a:rPr lang="ru-RU" sz="4000" b="1" dirty="0" smtClean="0">
                <a:solidFill>
                  <a:srgbClr val="C00000"/>
                </a:solidFill>
              </a:rPr>
              <a:t>. Составить условие задачи по уравнению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2000240"/>
            <a:ext cx="2928958" cy="78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х</a:t>
            </a:r>
            <a:r>
              <a:rPr lang="ru-RU" sz="4400" b="1" dirty="0" smtClean="0"/>
              <a:t> + 3х = 16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42910" y="2357430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На уроке было комфортно,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я всё понял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8992" y="3500438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cs typeface="Times New Roman" pitchFamily="18" charset="0"/>
              </a:rPr>
              <a:t>На уроке немного затруднялся, не всё понял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57950" y="4286256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На уроке было трудно,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надо ещё поработать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7356" y="214290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1. Моё настроение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Юлия\Desktop\1-blu3LGzHcMZ_pXYhlH4ZtA.jpeg"/>
          <p:cNvPicPr>
            <a:picLocks noChangeAspect="1" noChangeArrowheads="1"/>
          </p:cNvPicPr>
          <p:nvPr/>
        </p:nvPicPr>
        <p:blipFill>
          <a:blip r:embed="rId2"/>
          <a:srcRect l="35937" t="2553" r="35938" b="68085"/>
          <a:stretch>
            <a:fillRect/>
          </a:stretch>
        </p:blipFill>
        <p:spPr bwMode="auto">
          <a:xfrm>
            <a:off x="785786" y="714356"/>
            <a:ext cx="1573872" cy="1643074"/>
          </a:xfrm>
          <a:prstGeom prst="rect">
            <a:avLst/>
          </a:prstGeom>
          <a:noFill/>
        </p:spPr>
      </p:pic>
      <p:pic>
        <p:nvPicPr>
          <p:cNvPr id="11" name="Picture 3" descr="C:\Users\Юлия\Desktop\1-blu3LGzHcMZ_pXYhlH4ZtA.jpeg"/>
          <p:cNvPicPr>
            <a:picLocks noChangeAspect="1" noChangeArrowheads="1"/>
          </p:cNvPicPr>
          <p:nvPr/>
        </p:nvPicPr>
        <p:blipFill>
          <a:blip r:embed="rId2"/>
          <a:srcRect l="3568" t="35934" r="67801" b="35435"/>
          <a:stretch>
            <a:fillRect/>
          </a:stretch>
        </p:blipFill>
        <p:spPr bwMode="auto">
          <a:xfrm>
            <a:off x="3643306" y="1857364"/>
            <a:ext cx="1643074" cy="1643074"/>
          </a:xfrm>
          <a:prstGeom prst="rect">
            <a:avLst/>
          </a:prstGeom>
          <a:noFill/>
        </p:spPr>
      </p:pic>
      <p:pic>
        <p:nvPicPr>
          <p:cNvPr id="16" name="Picture 3" descr="C:\Users\Юлия\Desktop\1-blu3LGzHcMZ_pXYhlH4ZtA.jpeg"/>
          <p:cNvPicPr>
            <a:picLocks noChangeAspect="1" noChangeArrowheads="1"/>
          </p:cNvPicPr>
          <p:nvPr/>
        </p:nvPicPr>
        <p:blipFill>
          <a:blip r:embed="rId2"/>
          <a:srcRect l="3734" t="3734" r="68880" b="68880"/>
          <a:stretch>
            <a:fillRect/>
          </a:stretch>
        </p:blipFill>
        <p:spPr bwMode="auto">
          <a:xfrm>
            <a:off x="6715140" y="2714620"/>
            <a:ext cx="1571636" cy="1571636"/>
          </a:xfrm>
          <a:prstGeom prst="rect">
            <a:avLst/>
          </a:prstGeom>
          <a:noFill/>
        </p:spPr>
      </p:pic>
      <p:pic>
        <p:nvPicPr>
          <p:cNvPr id="1028" name="Picture 4" descr="https://thumbs.dreamstime.com/z/cloud-rain-sun-23535428.jpg"/>
          <p:cNvPicPr>
            <a:picLocks noChangeAspect="1" noChangeArrowheads="1"/>
          </p:cNvPicPr>
          <p:nvPr/>
        </p:nvPicPr>
        <p:blipFill>
          <a:blip r:embed="rId3"/>
          <a:srcRect l="36456" t="4545" r="32968" b="56061"/>
          <a:stretch>
            <a:fillRect/>
          </a:stretch>
        </p:blipFill>
        <p:spPr bwMode="auto">
          <a:xfrm>
            <a:off x="642910" y="571480"/>
            <a:ext cx="1857388" cy="1857388"/>
          </a:xfrm>
          <a:prstGeom prst="rect">
            <a:avLst/>
          </a:prstGeom>
          <a:noFill/>
        </p:spPr>
      </p:pic>
      <p:pic>
        <p:nvPicPr>
          <p:cNvPr id="1030" name="Picture 6" descr="https://thumbs.dreamstime.com/z/cloud-rain-sun-23535428.jpg"/>
          <p:cNvPicPr>
            <a:picLocks noChangeAspect="1" noChangeArrowheads="1"/>
          </p:cNvPicPr>
          <p:nvPr/>
        </p:nvPicPr>
        <p:blipFill>
          <a:blip r:embed="rId3"/>
          <a:srcRect l="59821" t="41620" r="9072" b="13678"/>
          <a:stretch>
            <a:fillRect/>
          </a:stretch>
        </p:blipFill>
        <p:spPr bwMode="auto">
          <a:xfrm>
            <a:off x="6572264" y="2285992"/>
            <a:ext cx="1857388" cy="2071702"/>
          </a:xfrm>
          <a:prstGeom prst="rect">
            <a:avLst/>
          </a:prstGeom>
          <a:noFill/>
        </p:spPr>
      </p:pic>
      <p:pic>
        <p:nvPicPr>
          <p:cNvPr id="17" name="Picture 6" descr="https://thumbs.dreamstime.com/z/cloud-rain-sun-23535428.jpg"/>
          <p:cNvPicPr>
            <a:picLocks noChangeAspect="1" noChangeArrowheads="1"/>
          </p:cNvPicPr>
          <p:nvPr/>
        </p:nvPicPr>
        <p:blipFill>
          <a:blip r:embed="rId3"/>
          <a:srcRect l="7178" t="40078" r="55733" b="13678"/>
          <a:stretch>
            <a:fillRect/>
          </a:stretch>
        </p:blipFill>
        <p:spPr bwMode="auto">
          <a:xfrm>
            <a:off x="3214678" y="1357298"/>
            <a:ext cx="2214578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26" y="571480"/>
            <a:ext cx="6358014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2. Сегодня на уроке я узнал…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3. На уроке мне показалось трудным…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5602" name="Picture 2" descr="https://ds03.infourok.ru/uploads/ex/039c/0002749b-28b9232d/hello_html_m693384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32981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Группа 223"/>
          <p:cNvGrpSpPr/>
          <p:nvPr/>
        </p:nvGrpSpPr>
        <p:grpSpPr>
          <a:xfrm>
            <a:off x="285720" y="714356"/>
            <a:ext cx="8271313" cy="5011030"/>
            <a:chOff x="285720" y="1643050"/>
            <a:chExt cx="8271313" cy="5011030"/>
          </a:xfrm>
        </p:grpSpPr>
        <p:grpSp>
          <p:nvGrpSpPr>
            <p:cNvPr id="216" name="Группа 215"/>
            <p:cNvGrpSpPr/>
            <p:nvPr/>
          </p:nvGrpSpPr>
          <p:grpSpPr>
            <a:xfrm>
              <a:off x="357158" y="1714488"/>
              <a:ext cx="8199875" cy="4939592"/>
              <a:chOff x="357158" y="1785925"/>
              <a:chExt cx="8199875" cy="4939592"/>
            </a:xfrm>
          </p:grpSpPr>
          <p:grpSp>
            <p:nvGrpSpPr>
              <p:cNvPr id="160" name="Группа 159"/>
              <p:cNvGrpSpPr/>
              <p:nvPr/>
            </p:nvGrpSpPr>
            <p:grpSpPr>
              <a:xfrm>
                <a:off x="3786182" y="1785925"/>
                <a:ext cx="434836" cy="2453565"/>
                <a:chOff x="4000496" y="1785926"/>
                <a:chExt cx="500066" cy="2155282"/>
              </a:xfrm>
            </p:grpSpPr>
            <p:sp>
              <p:nvSpPr>
                <p:cNvPr id="154" name="TextBox 153"/>
                <p:cNvSpPr txBox="1"/>
                <p:nvPr/>
              </p:nvSpPr>
              <p:spPr>
                <a:xfrm>
                  <a:off x="4000496" y="1785926"/>
                  <a:ext cx="500066" cy="35146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ru-RU" sz="2000" dirty="0"/>
                </a:p>
              </p:txBody>
            </p:sp>
            <p:sp>
              <p:nvSpPr>
                <p:cNvPr id="156" name="TextBox 155"/>
                <p:cNvSpPr txBox="1"/>
                <p:nvPr/>
              </p:nvSpPr>
              <p:spPr>
                <a:xfrm>
                  <a:off x="4000496" y="2500306"/>
                  <a:ext cx="500066" cy="36933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ru-RU" dirty="0"/>
                </a:p>
              </p:txBody>
            </p:sp>
            <p:sp>
              <p:nvSpPr>
                <p:cNvPr id="157" name="TextBox 156"/>
                <p:cNvSpPr txBox="1"/>
                <p:nvPr/>
              </p:nvSpPr>
              <p:spPr>
                <a:xfrm>
                  <a:off x="4000496" y="2857496"/>
                  <a:ext cx="500066" cy="36933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ru-RU" dirty="0"/>
                </a:p>
              </p:txBody>
            </p:sp>
            <p:sp>
              <p:nvSpPr>
                <p:cNvPr id="158" name="TextBox 157"/>
                <p:cNvSpPr txBox="1"/>
                <p:nvPr/>
              </p:nvSpPr>
              <p:spPr>
                <a:xfrm>
                  <a:off x="4000496" y="3571876"/>
                  <a:ext cx="500066" cy="36933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ru-RU" dirty="0"/>
                </a:p>
              </p:txBody>
            </p:sp>
            <p:sp>
              <p:nvSpPr>
                <p:cNvPr id="159" name="TextBox 158"/>
                <p:cNvSpPr txBox="1"/>
                <p:nvPr/>
              </p:nvSpPr>
              <p:spPr>
                <a:xfrm>
                  <a:off x="4000496" y="3214686"/>
                  <a:ext cx="500066" cy="36933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ru-RU" dirty="0"/>
                </a:p>
              </p:txBody>
            </p:sp>
          </p:grpSp>
          <p:sp>
            <p:nvSpPr>
              <p:cNvPr id="169" name="TextBox 168"/>
              <p:cNvSpPr txBox="1"/>
              <p:nvPr/>
            </p:nvSpPr>
            <p:spPr>
              <a:xfrm>
                <a:off x="2932833" y="217862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5087359" y="2187141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4216113" y="2190314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5948793" y="2191471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6382903" y="2191471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4653250" y="2184688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512231" y="2184688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3357554" y="2175451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2933121" y="258704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3365640" y="259902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4648631" y="2598159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5092265" y="2600899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5517425" y="260118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4208602" y="2592813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5950959" y="261720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3357554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2928926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2500298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1214414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1643042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2071670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357158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785786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5072066" y="3429000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4643438" y="3429000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4214810" y="3429000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4214810" y="300037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5519015" y="3427266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3366942" y="3820099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4207451" y="382385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6389686" y="382197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5966674" y="382413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5518288" y="3828033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5082013" y="3828321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4638956" y="382182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6818889" y="382630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7694754" y="3827170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7263385" y="3825005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8128405" y="3827170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6389686" y="424439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6394592" y="4655703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11" name="TextBox 210"/>
              <p:cNvSpPr txBox="1"/>
              <p:nvPr/>
            </p:nvSpPr>
            <p:spPr>
              <a:xfrm>
                <a:off x="6389686" y="5083028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6394879" y="6309299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6392714" y="5903187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6393002" y="5494622"/>
                <a:ext cx="428628" cy="41621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</p:grpSp>
        <p:sp>
          <p:nvSpPr>
            <p:cNvPr id="217" name="TextBox 216"/>
            <p:cNvSpPr txBox="1"/>
            <p:nvPr/>
          </p:nvSpPr>
          <p:spPr>
            <a:xfrm>
              <a:off x="3714744" y="164305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7</a:t>
              </a:r>
              <a:endParaRPr lang="ru-RU" dirty="0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2876538" y="2105016"/>
              <a:ext cx="266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1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2857488" y="2500306"/>
              <a:ext cx="266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285720" y="2928934"/>
              <a:ext cx="266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3714744" y="3357562"/>
              <a:ext cx="266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286116" y="3702610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6305572" y="3702610"/>
              <a:ext cx="266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6</a:t>
              </a:r>
              <a:endParaRPr lang="ru-RU" dirty="0"/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3857620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3857620" y="121442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3857620" y="15716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3857620" y="24288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3055868" y="120228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428992" y="121442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286248" y="121442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714876" y="121442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143504" y="12144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5572132" y="121442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6000760" y="12144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6429388" y="12144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000364" y="15716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428992" y="15716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286248" y="15716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4714876" y="15716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б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5143504" y="157161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5572132" y="157161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000760" y="157161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28596" y="200024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</a:t>
            </a:r>
            <a:r>
              <a:rPr lang="ru-RU" b="1" dirty="0" smtClean="0">
                <a:solidFill>
                  <a:srgbClr val="C00000"/>
                </a:solidFill>
              </a:rPr>
              <a:t>     е      </a:t>
            </a:r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      </a:t>
            </a:r>
            <a:r>
              <a:rPr lang="ru-RU" b="1" dirty="0" err="1" smtClean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C00000"/>
                </a:solidFill>
              </a:rPr>
              <a:t>      м     е      </a:t>
            </a:r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r>
              <a:rPr lang="ru-RU" b="1" dirty="0" smtClean="0">
                <a:solidFill>
                  <a:srgbClr val="C00000"/>
                </a:solidFill>
              </a:rPr>
              <a:t>        а     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214810" y="242886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а       с       т      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3428992" y="2857496"/>
            <a:ext cx="519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>       а      в      </a:t>
            </a:r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r>
              <a:rPr lang="ru-RU" b="1" dirty="0" smtClean="0">
                <a:solidFill>
                  <a:srgbClr val="C00000"/>
                </a:solidFill>
              </a:rPr>
              <a:t>      о      с       и      л     </a:t>
            </a:r>
            <a:r>
              <a:rPr lang="ru-RU" b="1" dirty="0" err="1" smtClean="0">
                <a:solidFill>
                  <a:srgbClr val="C00000"/>
                </a:solidFill>
              </a:rPr>
              <a:t>ь</a:t>
            </a:r>
            <a:r>
              <a:rPr lang="ru-RU" b="1" dirty="0" smtClean="0">
                <a:solidFill>
                  <a:srgbClr val="C00000"/>
                </a:solidFill>
              </a:rPr>
              <a:t>      </a:t>
            </a:r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r>
              <a:rPr lang="ru-RU" b="1" dirty="0" smtClean="0">
                <a:solidFill>
                  <a:srgbClr val="C00000"/>
                </a:solidFill>
              </a:rPr>
              <a:t>      </a:t>
            </a:r>
            <a:r>
              <a:rPr lang="ru-RU" b="1" dirty="0" err="1" smtClean="0">
                <a:solidFill>
                  <a:srgbClr val="C00000"/>
                </a:solidFill>
              </a:rPr>
              <a:t>ы</a:t>
            </a:r>
            <a:r>
              <a:rPr lang="ru-RU" b="1" dirty="0" smtClean="0">
                <a:solidFill>
                  <a:srgbClr val="C00000"/>
                </a:solidFill>
              </a:rPr>
              <a:t>     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6429388" y="32861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6429388" y="371475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6429388" y="40719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6429388" y="45005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6429388" y="492919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6429388" y="535782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405900" y="5717375"/>
            <a:ext cx="428628" cy="416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0" name="TextBox 259"/>
          <p:cNvSpPr txBox="1"/>
          <p:nvPr/>
        </p:nvSpPr>
        <p:spPr>
          <a:xfrm>
            <a:off x="6429388" y="574464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71472" y="3786190"/>
            <a:ext cx="247054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подобные</a:t>
            </a:r>
          </a:p>
          <a:p>
            <a:r>
              <a:rPr lang="ru-RU" sz="2800" b="1" dirty="0" smtClean="0"/>
              <a:t>части</a:t>
            </a:r>
          </a:p>
          <a:p>
            <a:r>
              <a:rPr lang="ru-RU" sz="2800" b="1" dirty="0" smtClean="0"/>
              <a:t>переменная</a:t>
            </a:r>
          </a:p>
          <a:p>
            <a:r>
              <a:rPr lang="ru-RU" sz="2800" b="1" dirty="0" smtClean="0"/>
              <a:t>уравнение</a:t>
            </a:r>
          </a:p>
          <a:p>
            <a:r>
              <a:rPr lang="ru-RU" sz="2800" b="1" dirty="0"/>
              <a:t>р</a:t>
            </a:r>
            <a:r>
              <a:rPr lang="ru-RU" sz="2800" b="1" dirty="0" smtClean="0"/>
              <a:t>авносильные</a:t>
            </a:r>
          </a:p>
          <a:p>
            <a:r>
              <a:rPr lang="ru-RU" sz="2800" b="1" dirty="0" smtClean="0"/>
              <a:t>линейное</a:t>
            </a:r>
            <a:endParaRPr lang="ru-RU" sz="2800" b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1500166" y="-2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1. Кроссворд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/>
      <p:bldP spid="227" grpId="0"/>
      <p:bldP spid="228" grpId="0"/>
      <p:bldP spid="230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2" grpId="0"/>
      <p:bldP spid="253" grpId="0"/>
      <p:bldP spid="254" grpId="0"/>
      <p:bldP spid="255" grpId="0"/>
      <p:bldP spid="256" grpId="0"/>
      <p:bldP spid="257" grpId="0"/>
      <p:bldP spid="2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-24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2. Сколько корней имеет уравнение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071678"/>
            <a:ext cx="414568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b="1" dirty="0" smtClean="0"/>
              <a:t> 5х = – 8 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 3у – 5 = 3у + 5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 2х – 6 = (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– 3)·2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 (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– 8) (х+3)=0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 4х+7 =0</a:t>
            </a:r>
          </a:p>
          <a:p>
            <a:pPr marL="342900" indent="-342900">
              <a:buAutoNum type="arabicParenR"/>
            </a:pPr>
            <a:r>
              <a:rPr lang="ru-RU" sz="4000" b="1" dirty="0" smtClean="0"/>
              <a:t> 2х =0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2000241"/>
            <a:ext cx="3929090" cy="101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один корень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556499"/>
            <a:ext cx="4786346" cy="101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нет корней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3214686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</a:t>
            </a:r>
            <a:r>
              <a:rPr lang="ru-RU" sz="4000" b="1" dirty="0" err="1" smtClean="0">
                <a:solidFill>
                  <a:srgbClr val="C00000"/>
                </a:solidFill>
              </a:rPr>
              <a:t>х</a:t>
            </a:r>
            <a:r>
              <a:rPr lang="ru-RU" sz="4000" b="1" dirty="0" smtClean="0">
                <a:solidFill>
                  <a:srgbClr val="C00000"/>
                </a:solidFill>
              </a:rPr>
              <a:t>- любое число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3857628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два корня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4444379"/>
            <a:ext cx="39290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один корень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5072074"/>
            <a:ext cx="39290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4000" b="1" dirty="0" smtClean="0">
                <a:solidFill>
                  <a:srgbClr val="C00000"/>
                </a:solidFill>
              </a:rPr>
              <a:t>- один корень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714488"/>
            <a:ext cx="4357718" cy="15001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Arial Narrow" pitchFamily="34" charset="0"/>
              </a:rPr>
              <a:t>(7х  + 1) – (6х + 3)= 5</a:t>
            </a:r>
          </a:p>
          <a:p>
            <a:pPr>
              <a:buNone/>
            </a:pPr>
            <a:r>
              <a:rPr lang="ru-RU" sz="3600" b="1" dirty="0" smtClean="0">
                <a:latin typeface="Arial Narrow" pitchFamily="34" charset="0"/>
              </a:rPr>
              <a:t>7х + 1 – 6х + 3 = 5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52" y="1714488"/>
            <a:ext cx="4286248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(7х  + 1) – (6х + 3)=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7х + 1 – 6х – 3 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latin typeface="Arial Narrow" pitchFamily="34" charset="0"/>
              </a:rPr>
              <a:t>7х – 6х = 5 + 1 – 3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714488"/>
            <a:ext cx="4500594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(7х  + 1) – (6х + 3)=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7х + 1 – 6х – 3 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latin typeface="Arial Narrow" pitchFamily="34" charset="0"/>
              </a:rPr>
              <a:t>7х – 6х = 5 – 1 + 3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1714488"/>
            <a:ext cx="4214842" cy="2571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(7х  + 1) – (6х + 3)=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7х + 1 – 6х – 3 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latin typeface="Arial Narrow" pitchFamily="34" charset="0"/>
              </a:rPr>
              <a:t>7х – 6х = 5 – 1 + 3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8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1714488"/>
            <a:ext cx="4214842" cy="2571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(7х  + 1) – (6х + 3)=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7х + 1 – 6х – 3 =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smtClean="0">
                <a:latin typeface="Arial Narrow" pitchFamily="34" charset="0"/>
              </a:rPr>
              <a:t>7х – 6х = 5 – 1 + 3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7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85720" y="857232"/>
            <a:ext cx="4214842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214810" y="857232"/>
            <a:ext cx="4429156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</a:t>
            </a: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4143372" y="1714488"/>
            <a:ext cx="5072098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0,7(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– 4) = 0,6(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+ 9)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2,8 = 0,6х + 5,4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0,6х = 5,4 – 6,7 + 2,8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0,1х = 1,5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0,1 : 1,5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1,5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643041" y="3429001"/>
            <a:ext cx="4929224" cy="71438"/>
          </a:xfrm>
          <a:prstGeom prst="line">
            <a:avLst/>
          </a:prstGeom>
          <a:ln w="50800" cap="rnd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одержимое 2"/>
          <p:cNvSpPr txBox="1">
            <a:spLocks/>
          </p:cNvSpPr>
          <p:nvPr/>
        </p:nvSpPr>
        <p:spPr>
          <a:xfrm>
            <a:off x="4143372" y="1714488"/>
            <a:ext cx="5072098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0,7(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– 4) = 0,6(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+ 9)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–0,28 = 0,6х +0,54 –6,7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4143372" y="1714488"/>
            <a:ext cx="5072098" cy="2071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0,7(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– 4) = 0,6(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+ 9)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2,8 = 0,6х + 5,4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0,6х = 5,4 + 6,7 + 2,8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4143372" y="1714488"/>
            <a:ext cx="5072098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0,7(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– 4) = 0,6(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+ 9)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2,8 = 0,6х + 5,4 – 6,7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0,7х – 0,6х = 5,4 – 6,7 + 2,8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smtClean="0">
                <a:latin typeface="Arial Narrow" pitchFamily="34" charset="0"/>
              </a:rPr>
              <a:t>0,1х = 1,5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1,5 : 0,1</a:t>
            </a:r>
          </a:p>
          <a:p>
            <a:pPr marL="342900" indent="-342900">
              <a:spcBef>
                <a:spcPct val="20000"/>
              </a:spcBef>
            </a:pPr>
            <a:r>
              <a:rPr lang="ru-RU" sz="3600" b="1" dirty="0" err="1" smtClean="0">
                <a:latin typeface="Arial Narrow" pitchFamily="34" charset="0"/>
              </a:rPr>
              <a:t>х</a:t>
            </a:r>
            <a:r>
              <a:rPr lang="ru-RU" sz="3600" b="1" dirty="0" smtClean="0">
                <a:latin typeface="Arial Narrow" pitchFamily="34" charset="0"/>
              </a:rPr>
              <a:t> = 15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0166" y="-2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3</a:t>
            </a:r>
            <a:r>
              <a:rPr lang="ru-RU" sz="4000" b="1" dirty="0" smtClean="0">
                <a:solidFill>
                  <a:srgbClr val="C00000"/>
                </a:solidFill>
              </a:rPr>
              <a:t>. Найди ошибку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  <p:bldP spid="8" grpId="0"/>
      <p:bldP spid="9" grpId="0"/>
      <p:bldP spid="11" grpId="0"/>
      <p:bldP spid="11" grpId="1"/>
      <p:bldP spid="16" grpId="0"/>
      <p:bldP spid="17" grpId="0"/>
      <p:bldP spid="17" grpId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-2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4. Реши задачу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корзине было в два раза меньше яблок, чем в ящике. После того как из корзины переложили в ящик 10 яблок, в ящике их стало в 5 раз больше, чем в корзине. Сколько яблок было в корзине и сколько в ящике?</a:t>
            </a:r>
            <a:endParaRPr lang="ru-RU" sz="3600" dirty="0"/>
          </a:p>
        </p:txBody>
      </p:sp>
      <p:pic>
        <p:nvPicPr>
          <p:cNvPr id="2050" name="Picture 2" descr="https://st.depositphotos.com/1801791/1541/i/950/depositphotos_15415999-stock-photo-wooden-crate-box-full-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000504"/>
            <a:ext cx="2538362" cy="2538362"/>
          </a:xfrm>
          <a:prstGeom prst="rect">
            <a:avLst/>
          </a:prstGeom>
          <a:noFill/>
        </p:spPr>
      </p:pic>
      <p:pic>
        <p:nvPicPr>
          <p:cNvPr id="2052" name="Picture 4" descr="http://sarrest.ru/wp-content/uploads/2014/11/n0fGnOyl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143380"/>
            <a:ext cx="2109794" cy="2443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Решение задач с помощью уравнений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-2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4. Реши задачу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корзине было в два раза меньше яблок, чем в ящике. После того как из корзины переложили в ящик 10 яблок, в ящике их стало в 5 раз больше, чем в корзине. Сколько яблок было в корзине и сколько в ящике?</a:t>
            </a:r>
            <a:endParaRPr lang="ru-RU" sz="3600" dirty="0"/>
          </a:p>
        </p:txBody>
      </p:sp>
      <p:pic>
        <p:nvPicPr>
          <p:cNvPr id="2050" name="Picture 2" descr="https://st.depositphotos.com/1801791/1541/i/950/depositphotos_15415999-stock-photo-wooden-crate-box-full-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000504"/>
            <a:ext cx="2538362" cy="2538362"/>
          </a:xfrm>
          <a:prstGeom prst="rect">
            <a:avLst/>
          </a:prstGeom>
          <a:noFill/>
        </p:spPr>
      </p:pic>
      <p:pic>
        <p:nvPicPr>
          <p:cNvPr id="2052" name="Picture 4" descr="http://sarrest.ru/wp-content/uploads/2014/11/n0fGnOyl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143380"/>
            <a:ext cx="2109794" cy="2443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-24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Алгоритм решения задачи с помощью уравнения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643050"/>
            <a:ext cx="7858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</a:t>
            </a:r>
          </a:p>
          <a:p>
            <a:endParaRPr lang="ru-RU" sz="3200" dirty="0" smtClean="0"/>
          </a:p>
          <a:p>
            <a:r>
              <a:rPr lang="ru-RU" sz="3200" dirty="0" smtClean="0"/>
              <a:t>2)</a:t>
            </a:r>
          </a:p>
          <a:p>
            <a:endParaRPr lang="ru-RU" sz="3200" dirty="0" smtClean="0"/>
          </a:p>
          <a:p>
            <a:r>
              <a:rPr lang="ru-RU" sz="3200" dirty="0" smtClean="0"/>
              <a:t>3)</a:t>
            </a:r>
          </a:p>
          <a:p>
            <a:endParaRPr lang="ru-RU" sz="3200" dirty="0" smtClean="0"/>
          </a:p>
          <a:p>
            <a:r>
              <a:rPr lang="ru-RU" sz="3200" dirty="0" smtClean="0"/>
              <a:t>4)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643050"/>
            <a:ext cx="8715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/>
              <a:t>о</a:t>
            </a:r>
            <a:r>
              <a:rPr lang="ru-RU" sz="3200" dirty="0" smtClean="0"/>
              <a:t>бозначить некоторое неизвестное число буквой</a:t>
            </a:r>
          </a:p>
          <a:p>
            <a:pPr marL="446088" indent="-446088"/>
            <a:r>
              <a:rPr lang="ru-RU" sz="3200" dirty="0" smtClean="0"/>
              <a:t>2) используя условие задачи, составить   уравнение</a:t>
            </a:r>
          </a:p>
          <a:p>
            <a:r>
              <a:rPr lang="ru-RU" sz="3200" dirty="0" smtClean="0"/>
              <a:t>3)решить уравнение</a:t>
            </a:r>
          </a:p>
          <a:p>
            <a:pPr marL="357188" indent="-357188"/>
            <a:r>
              <a:rPr lang="ru-RU" sz="3200" dirty="0" smtClean="0"/>
              <a:t>4)истолковать полученный результат в соответствии с условием задачи.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-2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5</a:t>
            </a:r>
            <a:r>
              <a:rPr lang="ru-RU" sz="4000" b="1" dirty="0" smtClean="0">
                <a:solidFill>
                  <a:srgbClr val="C00000"/>
                </a:solidFill>
              </a:rPr>
              <a:t>. Реши задачу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642918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Надо расставить 380 книг на 3 полки так, чтобы на второй полке было на 6 книг больше, чем на первой, а на третьей полке – на 9 книг больше, чем на второй. Как это можно сделать?</a:t>
            </a:r>
            <a:endParaRPr lang="ru-RU" sz="3200" dirty="0"/>
          </a:p>
        </p:txBody>
      </p:sp>
      <p:pic>
        <p:nvPicPr>
          <p:cNvPr id="3074" name="Picture 2" descr="http://allday1.com/imagedb/e4/a/68b12adf10756cc80d7b6e389a3b8.jpg"/>
          <p:cNvPicPr>
            <a:picLocks noChangeAspect="1" noChangeArrowheads="1"/>
          </p:cNvPicPr>
          <p:nvPr/>
        </p:nvPicPr>
        <p:blipFill>
          <a:blip r:embed="rId2"/>
          <a:srcRect b="4473"/>
          <a:stretch>
            <a:fillRect/>
          </a:stretch>
        </p:blipFill>
        <p:spPr bwMode="auto">
          <a:xfrm>
            <a:off x="3071802" y="2857496"/>
            <a:ext cx="2786082" cy="3688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673</Words>
  <Application>Microsoft Office PowerPoint</Application>
  <PresentationFormat>Экран (4:3)</PresentationFormat>
  <Paragraphs>123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Решение задач с помощью уравнений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24</cp:revision>
  <dcterms:created xsi:type="dcterms:W3CDTF">2017-10-09T18:17:33Z</dcterms:created>
  <dcterms:modified xsi:type="dcterms:W3CDTF">2023-06-13T19:30:30Z</dcterms:modified>
</cp:coreProperties>
</file>