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5143500" type="screen16x9"/>
  <p:notesSz cx="6858000" cy="9144000"/>
  <p:embeddedFontLst>
    <p:embeddedFont>
      <p:font typeface="Raleway" charset="-52"/>
      <p:regular r:id="rId16"/>
      <p:bold r:id="rId17"/>
      <p:italic r:id="rId18"/>
      <p:boldItalic r:id="rId19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121" d="100"/>
          <a:sy n="121" d="100"/>
        </p:scale>
        <p:origin x="-346" y="1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3.fntdata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2.fntdata"/><Relationship Id="rId2" Type="http://schemas.openxmlformats.org/officeDocument/2006/relationships/slide" Target="slides/slide1.xml"/><Relationship Id="rId16" Type="http://schemas.openxmlformats.org/officeDocument/2006/relationships/font" Target="fonts/font1.fntdata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font" Target="fonts/font4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07394150"/>
      </p:ext>
    </p:extLst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Google Shape;163;g11b0904ddbf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64" name="Google Shape;164;g11b0904ddbf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Google Shape;175;g221437a67cc55a26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6" name="Google Shape;176;g221437a67cc55a26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" name="Google Shape;186;g221437a67cc55a26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7" name="Google Shape;187;g221437a67cc55a26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g221437a67cc55a26_3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8" name="Google Shape;198;g221437a67cc55a26_3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g119dc031627_1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4" name="Google Shape;64;g119dc031627_1_1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21437a67cc55a26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21437a67cc55a26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221437a67cc55a26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221437a67cc55a26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f1a52812f57074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f1a52812f570741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f1a52812f57074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f1a52812f570741_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gf1a52812f570741_1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5" name="Google Shape;125;gf1a52812f570741_1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gf1a52812f570741_2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34" name="Google Shape;134;gf1a52812f570741_2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gf1a52812f570741_4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5" name="Google Shape;145;gf1a52812f570741_46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>
            <a:spLocks noGrp="1"/>
          </p:cNvSpPr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subTitle" idx="1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>
            <a:spLocks noGrp="1"/>
          </p:cNvSpPr>
          <p:nvPr>
            <p:ph type="title" hasCustomPrompt="1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>
            <a:spLocks noGrp="1"/>
          </p:cNvSpPr>
          <p:nvPr>
            <p:ph type="body" idx="1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7" name="Google Shape;47;p1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>
            <a:spLocks noGrp="1"/>
          </p:cNvSpPr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5" name="Google Shape;15;p3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19" name="Google Shape;19;p4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2" name="Google Shape;22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3" name="Google Shape;23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27" name="Google Shape;27;p6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0" name="Google Shape;30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1" name="Google Shape;31;p7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spTree>
      <p:nvGrpSpPr>
        <p:cNvPr id="1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>
            <a:spLocks noGrp="1"/>
          </p:cNvSpPr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>
            <a:endParaRPr/>
          </a:p>
        </p:txBody>
      </p:sp>
      <p:sp>
        <p:nvSpPr>
          <p:cNvPr id="34" name="Google Shape;34;p8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37" name="Google Shape;37;p9"/>
          <p:cNvSpPr txBox="1">
            <a:spLocks noGrp="1"/>
          </p:cNvSpPr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38" name="Google Shape;38;p9"/>
          <p:cNvSpPr txBox="1">
            <a:spLocks noGrp="1"/>
          </p:cNvSpPr>
          <p:nvPr>
            <p:ph type="subTitle" idx="1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39" name="Google Shape;39;p9"/>
          <p:cNvSpPr txBox="1">
            <a:spLocks noGrp="1"/>
          </p:cNvSpPr>
          <p:nvPr>
            <p:ph type="body" idx="2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40" name="Google Shape;40;p9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43" name="Google Shape;43;p10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6524"/>
        </a:solidFill>
        <a:effectLst/>
      </p:bgPr>
    </p:bg>
    <p:spTree>
      <p:nvGrpSpPr>
        <p:cNvPr id="1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/>
          <p:nvPr/>
        </p:nvSpPr>
        <p:spPr>
          <a:xfrm>
            <a:off x="729650" y="1464875"/>
            <a:ext cx="7659600" cy="24120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55" name="Google Shape;55;p13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2025588">
            <a:off x="7496081" y="1174453"/>
            <a:ext cx="1560571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56" name="Google Shape;56;p13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2142764">
            <a:off x="41483" y="1093606"/>
            <a:ext cx="1549008" cy="550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7" name="Google Shape;57;p13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9039102">
            <a:off x="67648" y="3606065"/>
            <a:ext cx="1797428" cy="638495"/>
          </a:xfrm>
          <a:prstGeom prst="rect">
            <a:avLst/>
          </a:prstGeom>
          <a:noFill/>
          <a:ln>
            <a:noFill/>
          </a:ln>
        </p:spPr>
      </p:pic>
      <p:pic>
        <p:nvPicPr>
          <p:cNvPr id="58" name="Google Shape;58;p13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8099971">
            <a:off x="7461023" y="3402255"/>
            <a:ext cx="1560541" cy="610790"/>
          </a:xfrm>
          <a:prstGeom prst="rect">
            <a:avLst/>
          </a:prstGeom>
          <a:noFill/>
          <a:ln>
            <a:noFill/>
          </a:ln>
        </p:spPr>
      </p:pic>
      <p:sp>
        <p:nvSpPr>
          <p:cNvPr id="59" name="Google Shape;59;p13"/>
          <p:cNvSpPr txBox="1"/>
          <p:nvPr/>
        </p:nvSpPr>
        <p:spPr>
          <a:xfrm>
            <a:off x="1447650" y="1991499"/>
            <a:ext cx="62487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 b="1">
                <a:latin typeface="Raleway"/>
                <a:ea typeface="Raleway"/>
                <a:cs typeface="Raleway"/>
                <a:sym typeface="Raleway"/>
              </a:rPr>
              <a:t>“Духовный кризис у подростков   </a:t>
            </a:r>
            <a:endParaRPr sz="2100" b="1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2100" b="1">
                <a:latin typeface="Raleway"/>
                <a:ea typeface="Raleway"/>
                <a:cs typeface="Raleway"/>
                <a:sym typeface="Raleway"/>
              </a:rPr>
              <a:t> (изучение духовного кризиса у подростков)”</a:t>
            </a:r>
            <a:endParaRPr sz="2100"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0" name="Google Shape;60;p13"/>
          <p:cNvSpPr txBox="1"/>
          <p:nvPr/>
        </p:nvSpPr>
        <p:spPr>
          <a:xfrm>
            <a:off x="1283750" y="3538300"/>
            <a:ext cx="7105500" cy="33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61" name="Google Shape;61;p13"/>
          <p:cNvSpPr txBox="1"/>
          <p:nvPr/>
        </p:nvSpPr>
        <p:spPr>
          <a:xfrm flipH="1">
            <a:off x="4086050" y="2830300"/>
            <a:ext cx="43032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Автор проекта: Сарбалаев Руслан, 10 «Б» класс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Руководитель проекта: Башкинцева М.К.,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учитель обществознания и истории</a:t>
            </a:r>
            <a:endParaRPr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6524"/>
        </a:solidFill>
        <a:effectLst/>
      </p:bgPr>
    </p:bg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Google Shape;166;p22"/>
          <p:cNvSpPr/>
          <p:nvPr/>
        </p:nvSpPr>
        <p:spPr>
          <a:xfrm>
            <a:off x="413525" y="224700"/>
            <a:ext cx="8437200" cy="4694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67" name="Google Shape;167;p22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2025588">
            <a:off x="7429794" y="450228"/>
            <a:ext cx="1560571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68" name="Google Shape;168;p22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2142764">
            <a:off x="14958" y="400368"/>
            <a:ext cx="1549008" cy="550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69" name="Google Shape;169;p22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9039122">
            <a:off x="9180" y="4322953"/>
            <a:ext cx="1560572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70" name="Google Shape;170;p22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8099971">
            <a:off x="7554694" y="4068653"/>
            <a:ext cx="1560571" cy="554355"/>
          </a:xfrm>
          <a:prstGeom prst="rect">
            <a:avLst/>
          </a:prstGeom>
          <a:noFill/>
          <a:ln>
            <a:noFill/>
          </a:ln>
        </p:spPr>
      </p:pic>
      <p:sp>
        <p:nvSpPr>
          <p:cNvPr id="171" name="Google Shape;171;p22"/>
          <p:cNvSpPr txBox="1"/>
          <p:nvPr/>
        </p:nvSpPr>
        <p:spPr>
          <a:xfrm>
            <a:off x="1978050" y="388850"/>
            <a:ext cx="5187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latin typeface="Raleway"/>
                <a:ea typeface="Raleway"/>
                <a:cs typeface="Raleway"/>
                <a:sym typeface="Raleway"/>
              </a:rPr>
              <a:t>QR код на наш продукт, социологический опрос.</a:t>
            </a:r>
            <a:endParaRPr sz="1600" b="1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2" name="Google Shape;172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614125" y="819950"/>
            <a:ext cx="3784525" cy="3784525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22"/>
          <p:cNvSpPr txBox="1"/>
          <p:nvPr/>
        </p:nvSpPr>
        <p:spPr>
          <a:xfrm>
            <a:off x="3233375" y="4518600"/>
            <a:ext cx="27975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Площадка: onlinetestpad.com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6524"/>
        </a:solidFill>
        <a:effectLst/>
      </p:bgPr>
    </p:bg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23"/>
          <p:cNvSpPr/>
          <p:nvPr/>
        </p:nvSpPr>
        <p:spPr>
          <a:xfrm>
            <a:off x="452075" y="224700"/>
            <a:ext cx="8315100" cy="4694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79" name="Google Shape;179;p23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2218682">
            <a:off x="41483" y="421969"/>
            <a:ext cx="1549006" cy="55026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0" name="Google Shape;180;p23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9039122">
            <a:off x="35705" y="4242303"/>
            <a:ext cx="1560572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81" name="Google Shape;181;p23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8099971">
            <a:off x="7615969" y="4118578"/>
            <a:ext cx="1560571" cy="554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p23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2025588">
            <a:off x="7499694" y="398315"/>
            <a:ext cx="1560571" cy="554354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23"/>
          <p:cNvSpPr txBox="1"/>
          <p:nvPr/>
        </p:nvSpPr>
        <p:spPr>
          <a:xfrm>
            <a:off x="2531250" y="224700"/>
            <a:ext cx="4243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latin typeface="Raleway"/>
                <a:ea typeface="Raleway"/>
                <a:cs typeface="Raleway"/>
                <a:sym typeface="Raleway"/>
              </a:rPr>
              <a:t>Результат социологического опроса</a:t>
            </a:r>
            <a:endParaRPr sz="1600" b="1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84" name="Google Shape;184;p23"/>
          <p:cNvPicPr preferRelativeResize="0"/>
          <p:nvPr/>
        </p:nvPicPr>
        <p:blipFill rotWithShape="1">
          <a:blip r:embed="rId4">
            <a:alphaModFix/>
          </a:blip>
          <a:srcRect l="890" r="-889"/>
          <a:stretch/>
        </p:blipFill>
        <p:spPr>
          <a:xfrm>
            <a:off x="0" y="1042"/>
            <a:ext cx="9144001" cy="51414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6524"/>
        </a:solidFill>
        <a:effectLst/>
      </p:bgPr>
    </p:bg>
    <p:spTree>
      <p:nvGrpSpPr>
        <p:cNvPr id="1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24"/>
          <p:cNvSpPr/>
          <p:nvPr/>
        </p:nvSpPr>
        <p:spPr>
          <a:xfrm>
            <a:off x="452075" y="224700"/>
            <a:ext cx="8315100" cy="4694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90" name="Google Shape;190;p24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2025588">
            <a:off x="7429794" y="450228"/>
            <a:ext cx="1560571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4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2142764">
            <a:off x="14958" y="400368"/>
            <a:ext cx="1549008" cy="550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4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9039122">
            <a:off x="35705" y="4242303"/>
            <a:ext cx="1560572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4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8099971">
            <a:off x="7554694" y="4068653"/>
            <a:ext cx="1560571" cy="554355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24"/>
          <p:cNvSpPr txBox="1"/>
          <p:nvPr/>
        </p:nvSpPr>
        <p:spPr>
          <a:xfrm>
            <a:off x="1457950" y="969500"/>
            <a:ext cx="49437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60800" lvl="0" indent="-2304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latin typeface="Raleway"/>
                <a:ea typeface="Raleway"/>
                <a:cs typeface="Raleway"/>
                <a:sym typeface="Raleway"/>
              </a:rPr>
              <a:t>Наш продукт смогут использовать:</a:t>
            </a:r>
            <a:endParaRPr sz="1600" b="1">
              <a:latin typeface="Raleway"/>
              <a:ea typeface="Raleway"/>
              <a:cs typeface="Raleway"/>
              <a:sym typeface="Raleway"/>
            </a:endParaRPr>
          </a:p>
          <a:p>
            <a:pPr marL="460800" lvl="0" indent="-332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"/>
              <a:buChar char="●"/>
            </a:pP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Учащиеся для самоанализа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marL="460800" lvl="0" indent="-332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"/>
              <a:buChar char="●"/>
            </a:pP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Студенты или начинающие психологии 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95" name="Google Shape;195;p24"/>
          <p:cNvSpPr txBox="1"/>
          <p:nvPr/>
        </p:nvSpPr>
        <p:spPr>
          <a:xfrm>
            <a:off x="1457950" y="2300525"/>
            <a:ext cx="4040700" cy="190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60800" lvl="0" indent="-2304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latin typeface="Raleway"/>
                <a:ea typeface="Raleway"/>
                <a:cs typeface="Raleway"/>
                <a:sym typeface="Raleway"/>
              </a:rPr>
              <a:t>Степень самостоятельности:</a:t>
            </a:r>
            <a:endParaRPr sz="1600" b="1">
              <a:latin typeface="Raleway"/>
              <a:ea typeface="Raleway"/>
              <a:cs typeface="Raleway"/>
              <a:sym typeface="Raleway"/>
            </a:endParaRPr>
          </a:p>
          <a:p>
            <a:pPr marL="460800" lvl="0" indent="-332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"/>
              <a:buChar char="●"/>
            </a:pP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Самостоятельно изучили материал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marL="460800" lvl="0" indent="-3320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"/>
              <a:buChar char="●"/>
            </a:pP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Создали собственный тест на основе двух уже существующих 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6524"/>
        </a:solidFill>
        <a:effectLst/>
      </p:bgPr>
    </p:bg>
    <p:spTree>
      <p:nvGrpSpPr>
        <p:cNvPr id="1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" name="Google Shape;200;p25"/>
          <p:cNvSpPr/>
          <p:nvPr/>
        </p:nvSpPr>
        <p:spPr>
          <a:xfrm>
            <a:off x="452075" y="224700"/>
            <a:ext cx="8315100" cy="4694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201" name="Google Shape;201;p25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2025588">
            <a:off x="7429794" y="450228"/>
            <a:ext cx="1560571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25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2142764">
            <a:off x="14958" y="400368"/>
            <a:ext cx="1549008" cy="550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203" name="Google Shape;203;p25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9039122">
            <a:off x="35705" y="4242303"/>
            <a:ext cx="1560572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4" name="Google Shape;204;p25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8099971">
            <a:off x="7554694" y="4068653"/>
            <a:ext cx="1560571" cy="554355"/>
          </a:xfrm>
          <a:prstGeom prst="rect">
            <a:avLst/>
          </a:prstGeom>
          <a:noFill/>
          <a:ln>
            <a:noFill/>
          </a:ln>
        </p:spPr>
      </p:pic>
      <p:sp>
        <p:nvSpPr>
          <p:cNvPr id="205" name="Google Shape;205;p25"/>
          <p:cNvSpPr txBox="1"/>
          <p:nvPr/>
        </p:nvSpPr>
        <p:spPr>
          <a:xfrm>
            <a:off x="959450" y="1350971"/>
            <a:ext cx="7870200" cy="2277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latin typeface="Raleway"/>
                <a:ea typeface="Raleway"/>
                <a:cs typeface="Raleway"/>
                <a:sym typeface="Raleway"/>
              </a:rPr>
              <a:t>Заключение:</a:t>
            </a:r>
            <a:endParaRPr sz="1600" b="1"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"/>
              <a:buChar char="●"/>
            </a:pP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Нет четкого определения духовного кризиса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Char char="●"/>
            </a:pP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Духовный кризис </a:t>
            </a:r>
            <a:r>
              <a:rPr lang="ru" sz="1600">
                <a:solidFill>
                  <a:srgbClr val="202122"/>
                </a:solidFill>
                <a:latin typeface="Raleway"/>
                <a:ea typeface="Raleway"/>
                <a:cs typeface="Raleway"/>
                <a:sym typeface="Raleway"/>
              </a:rPr>
              <a:t>может появиться вследствие утраты нравственных ориентиров и моральных ценностей</a:t>
            </a:r>
            <a:endParaRPr sz="1600">
              <a:solidFill>
                <a:srgbClr val="20212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600"/>
              <a:buFont typeface="Raleway"/>
              <a:buChar char="●"/>
            </a:pPr>
            <a:r>
              <a:rPr lang="ru" sz="1600">
                <a:solidFill>
                  <a:srgbClr val="202122"/>
                </a:solidFill>
                <a:latin typeface="Raleway"/>
                <a:ea typeface="Raleway"/>
                <a:cs typeface="Raleway"/>
                <a:sym typeface="Raleway"/>
              </a:rPr>
              <a:t>Духовный кризис не распространен среди подростков нашей школы.</a:t>
            </a:r>
            <a:endParaRPr sz="1600">
              <a:solidFill>
                <a:srgbClr val="202122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45720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202122"/>
              </a:buClr>
              <a:buSzPts val="1600"/>
              <a:buFont typeface="Raleway"/>
              <a:buChar char="●"/>
            </a:pPr>
            <a:r>
              <a:rPr lang="ru" sz="1600">
                <a:solidFill>
                  <a:srgbClr val="202122"/>
                </a:solidFill>
                <a:latin typeface="Raleway"/>
                <a:ea typeface="Raleway"/>
                <a:cs typeface="Raleway"/>
                <a:sym typeface="Raleway"/>
              </a:rPr>
              <a:t>Гипотеза не подтвердилась</a:t>
            </a:r>
            <a:endParaRPr sz="1600">
              <a:solidFill>
                <a:srgbClr val="202122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6524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4"/>
          <p:cNvSpPr/>
          <p:nvPr/>
        </p:nvSpPr>
        <p:spPr>
          <a:xfrm>
            <a:off x="414450" y="224700"/>
            <a:ext cx="8315100" cy="4694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67" name="Google Shape;67;p14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2025588">
            <a:off x="7429794" y="450228"/>
            <a:ext cx="1560571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2142764">
            <a:off x="14958" y="400368"/>
            <a:ext cx="1549008" cy="550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9039122">
            <a:off x="35705" y="4242303"/>
            <a:ext cx="1560572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14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8099971">
            <a:off x="7554694" y="4068653"/>
            <a:ext cx="1560571" cy="554355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14"/>
          <p:cNvSpPr txBox="1"/>
          <p:nvPr/>
        </p:nvSpPr>
        <p:spPr>
          <a:xfrm>
            <a:off x="1034082" y="1081100"/>
            <a:ext cx="5752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28600" lvl="0" indent="-22860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Проблема:</a:t>
            </a:r>
            <a:r>
              <a:rPr lang="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проблема духовного кризиса у подростков.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2" name="Google Shape;72;p14"/>
          <p:cNvSpPr txBox="1"/>
          <p:nvPr/>
        </p:nvSpPr>
        <p:spPr>
          <a:xfrm>
            <a:off x="1042500" y="2497933"/>
            <a:ext cx="7870200" cy="9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30399" lvl="0" indent="-230399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Актуальность:</a:t>
            </a:r>
            <a:r>
              <a:rPr lang="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поднимаются вопросы о психологическом состоянии подростка, которые всегда будут волновать психологов.</a:t>
            </a:r>
            <a:endParaRPr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/>
          </a:p>
        </p:txBody>
      </p:sp>
      <p:sp>
        <p:nvSpPr>
          <p:cNvPr id="73" name="Google Shape;73;p14"/>
          <p:cNvSpPr txBox="1"/>
          <p:nvPr/>
        </p:nvSpPr>
        <p:spPr>
          <a:xfrm>
            <a:off x="1042500" y="3218350"/>
            <a:ext cx="7151100" cy="1169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30399" lvl="0" indent="-230399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latin typeface="Raleway"/>
                <a:ea typeface="Raleway"/>
                <a:cs typeface="Raleway"/>
                <a:sym typeface="Raleway"/>
              </a:rPr>
              <a:t>Новизна:</a:t>
            </a: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 мы провели исследования на самом современном материале, </a:t>
            </a:r>
            <a:r>
              <a:rPr lang="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на результатах анкетирования, пройденного десятыми классами.</a:t>
            </a:r>
            <a:endParaRPr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230399" lvl="0" indent="-230399" algn="l" rtl="0">
              <a:spcBef>
                <a:spcPts val="0"/>
              </a:spcBef>
              <a:spcAft>
                <a:spcPts val="0"/>
              </a:spcAft>
              <a:buNone/>
            </a:pP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4" name="Google Shape;74;p14"/>
          <p:cNvSpPr txBox="1"/>
          <p:nvPr/>
        </p:nvSpPr>
        <p:spPr>
          <a:xfrm>
            <a:off x="1042500" y="1542350"/>
            <a:ext cx="6922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Объект исследования: </a:t>
            </a:r>
            <a:r>
              <a:rPr lang="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ученики 10-х классов.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75" name="Google Shape;75;p14"/>
          <p:cNvSpPr txBox="1"/>
          <p:nvPr/>
        </p:nvSpPr>
        <p:spPr>
          <a:xfrm>
            <a:off x="1042500" y="2003588"/>
            <a:ext cx="7059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Предмет исследования: </a:t>
            </a:r>
            <a:r>
              <a:rPr lang="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эмоциональная сфера подростков.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6524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5"/>
          <p:cNvSpPr/>
          <p:nvPr/>
        </p:nvSpPr>
        <p:spPr>
          <a:xfrm>
            <a:off x="452075" y="224700"/>
            <a:ext cx="8315100" cy="4694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81" name="Google Shape;81;p15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2025588">
            <a:off x="7429794" y="450228"/>
            <a:ext cx="1560571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82" name="Google Shape;82;p15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2142764">
            <a:off x="14958" y="400368"/>
            <a:ext cx="1549008" cy="550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83" name="Google Shape;83;p15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8099971">
            <a:off x="7554694" y="4068653"/>
            <a:ext cx="1560571" cy="554355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15"/>
          <p:cNvSpPr txBox="1"/>
          <p:nvPr/>
        </p:nvSpPr>
        <p:spPr>
          <a:xfrm>
            <a:off x="1129400" y="1099239"/>
            <a:ext cx="7018500" cy="156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28600" lvl="0" indent="-228600" algn="l" rtl="0">
              <a:spcBef>
                <a:spcPts val="12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Цель</a:t>
            </a:r>
            <a:r>
              <a:rPr lang="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 - изучить явление духовного кризиса у моих сверстников и создать способы определения данного явления, в первую очередь для самоанализа, и для помощи молодым психологам, которые смогут им помочь с данной проблемой.</a:t>
            </a:r>
            <a:endParaRPr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228600" lvl="0" indent="-228600" algn="l" rtl="0">
              <a:spcBef>
                <a:spcPts val="1200"/>
              </a:spcBef>
              <a:spcAft>
                <a:spcPts val="1200"/>
              </a:spcAft>
              <a:buClr>
                <a:schemeClr val="dk1"/>
              </a:buClr>
              <a:buSzPts val="1100"/>
              <a:buFont typeface="Arial"/>
              <a:buNone/>
            </a:pPr>
            <a:endParaRPr sz="1600" b="1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85" name="Google Shape;85;p15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9039122">
            <a:off x="35705" y="4242303"/>
            <a:ext cx="1560572" cy="554354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Google Shape;86;p15"/>
          <p:cNvSpPr txBox="1"/>
          <p:nvPr/>
        </p:nvSpPr>
        <p:spPr>
          <a:xfrm>
            <a:off x="1093500" y="2416813"/>
            <a:ext cx="5513400" cy="89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230399" lvl="0" indent="-230399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ru" sz="1600" b="1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Гипотеза </a:t>
            </a:r>
            <a:r>
              <a:rPr lang="ru" sz="1600">
                <a:solidFill>
                  <a:schemeClr val="dk1"/>
                </a:solidFill>
                <a:latin typeface="Raleway"/>
                <a:ea typeface="Raleway"/>
                <a:cs typeface="Raleway"/>
                <a:sym typeface="Raleway"/>
              </a:rPr>
              <a:t>- духовный кризис распространен среди           моих сверстников.</a:t>
            </a:r>
            <a:endParaRPr sz="1600">
              <a:solidFill>
                <a:schemeClr val="dk1"/>
              </a:solidFill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15"/>
          <p:cNvSpPr txBox="1"/>
          <p:nvPr/>
        </p:nvSpPr>
        <p:spPr>
          <a:xfrm>
            <a:off x="1093500" y="3309625"/>
            <a:ext cx="6957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230399" lvl="0" indent="-230399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latin typeface="Raleway"/>
                <a:ea typeface="Raleway"/>
                <a:cs typeface="Raleway"/>
                <a:sym typeface="Raleway"/>
              </a:rPr>
              <a:t>Методы исследования</a:t>
            </a: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 - анкетирование, статистический анализ.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6524"/>
        </a:solidFill>
        <a:effectLst/>
      </p:bgPr>
    </p:bg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/>
          <p:nvPr/>
        </p:nvSpPr>
        <p:spPr>
          <a:xfrm>
            <a:off x="452075" y="224700"/>
            <a:ext cx="8315100" cy="4694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93" name="Google Shape;93;p16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2025588">
            <a:off x="7429794" y="450228"/>
            <a:ext cx="1560571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94" name="Google Shape;94;p16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2142764">
            <a:off x="14958" y="400368"/>
            <a:ext cx="1549008" cy="550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Google Shape;95;p16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9039122">
            <a:off x="35705" y="4242303"/>
            <a:ext cx="1560572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96" name="Google Shape;96;p16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8099971">
            <a:off x="7554694" y="4068653"/>
            <a:ext cx="1560571" cy="554355"/>
          </a:xfrm>
          <a:prstGeom prst="rect">
            <a:avLst/>
          </a:prstGeom>
          <a:noFill/>
          <a:ln>
            <a:noFill/>
          </a:ln>
        </p:spPr>
      </p:pic>
      <p:sp>
        <p:nvSpPr>
          <p:cNvPr id="97" name="Google Shape;97;p16"/>
          <p:cNvSpPr txBox="1"/>
          <p:nvPr/>
        </p:nvSpPr>
        <p:spPr>
          <a:xfrm>
            <a:off x="1034082" y="770123"/>
            <a:ext cx="7151100" cy="3921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460800" lvl="0" indent="-23040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latin typeface="Raleway"/>
                <a:ea typeface="Raleway"/>
                <a:cs typeface="Raleway"/>
                <a:sym typeface="Raleway"/>
              </a:rPr>
              <a:t>Задачи:</a:t>
            </a:r>
            <a:endParaRPr sz="1600" b="1">
              <a:latin typeface="Raleway"/>
              <a:ea typeface="Raleway"/>
              <a:cs typeface="Raleway"/>
              <a:sym typeface="Raleway"/>
            </a:endParaRPr>
          </a:p>
          <a:p>
            <a:pPr marL="460800" lvl="0" indent="-332000" algn="l" rtl="0">
              <a:lnSpc>
                <a:spcPct val="115000"/>
              </a:lnSpc>
              <a:spcBef>
                <a:spcPts val="100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Изучить понятие духовного кризиса и его признаки у человека, которое дается учеными сейчас.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marL="460800" lvl="0" indent="-332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Узнать, определение духовного кризиса и его признаки, сделанных учёными прошлого столетия. 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marL="460800" lvl="0" indent="-332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Выяснить из-за чего у современного поколения может появляться духовный кризис.  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marL="460800" lvl="0" indent="-332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Провести тесты и проанализировать результаты.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marL="460800" lvl="0" indent="-332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Создать тесты для определения духовного кризиса у учеников 10х-11х классов.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marL="460800" lvl="0" indent="-332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Повторно провести тесты и проанализировать результаты.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marL="460800" lvl="0" indent="-332000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600"/>
              <a:buFont typeface="Raleway"/>
              <a:buAutoNum type="arabicPeriod"/>
            </a:pP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Сделать выводы из проведенного исследования.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600" b="1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6524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7"/>
          <p:cNvSpPr/>
          <p:nvPr/>
        </p:nvSpPr>
        <p:spPr>
          <a:xfrm>
            <a:off x="156300" y="224700"/>
            <a:ext cx="8831400" cy="4694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03" name="Google Shape;103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24025" y="958975"/>
            <a:ext cx="3930325" cy="304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477675" y="990463"/>
            <a:ext cx="4401926" cy="2985725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05" name="Google Shape;105;p17" descr="Кусок клейкой ленты, который удерживает заметку на слайде"/>
          <p:cNvPicPr preferRelativeResize="0"/>
          <p:nvPr/>
        </p:nvPicPr>
        <p:blipFill rotWithShape="1">
          <a:blip r:embed="rId5">
            <a:alphaModFix/>
          </a:blip>
          <a:srcRect l="9244" t="5926" r="2118" b="10011"/>
          <a:stretch/>
        </p:blipFill>
        <p:spPr>
          <a:xfrm rot="-2142764">
            <a:off x="14958" y="400368"/>
            <a:ext cx="1549008" cy="550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7" descr="Кусок клейкой ленты, который удерживает заметку на слайде"/>
          <p:cNvPicPr preferRelativeResize="0"/>
          <p:nvPr/>
        </p:nvPicPr>
        <p:blipFill rotWithShape="1">
          <a:blip r:embed="rId5">
            <a:alphaModFix/>
          </a:blip>
          <a:srcRect l="9244" t="5926" r="2118" b="10011"/>
          <a:stretch/>
        </p:blipFill>
        <p:spPr>
          <a:xfrm rot="-9039122">
            <a:off x="35705" y="4242303"/>
            <a:ext cx="1560572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07" name="Google Shape;107;p17" descr="Кусок клейкой ленты, который удерживает заметку на слайде"/>
          <p:cNvPicPr preferRelativeResize="0"/>
          <p:nvPr/>
        </p:nvPicPr>
        <p:blipFill rotWithShape="1">
          <a:blip r:embed="rId5">
            <a:alphaModFix/>
          </a:blip>
          <a:srcRect l="9244" t="5926" r="2118" b="10011"/>
          <a:stretch/>
        </p:blipFill>
        <p:spPr>
          <a:xfrm rot="8099971">
            <a:off x="7554694" y="4068653"/>
            <a:ext cx="1560571" cy="554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8" name="Google Shape;108;p17" descr="Кусок клейкой ленты, который удерживает заметку на слайде"/>
          <p:cNvPicPr preferRelativeResize="0"/>
          <p:nvPr/>
        </p:nvPicPr>
        <p:blipFill rotWithShape="1">
          <a:blip r:embed="rId5">
            <a:alphaModFix/>
          </a:blip>
          <a:srcRect l="9244" t="5926" r="2118" b="10011"/>
          <a:stretch/>
        </p:blipFill>
        <p:spPr>
          <a:xfrm rot="2025588">
            <a:off x="7429794" y="450228"/>
            <a:ext cx="1560571" cy="554354"/>
          </a:xfrm>
          <a:prstGeom prst="rect">
            <a:avLst/>
          </a:prstGeom>
          <a:noFill/>
          <a:ln>
            <a:noFill/>
          </a:ln>
        </p:spPr>
      </p:pic>
      <p:sp>
        <p:nvSpPr>
          <p:cNvPr id="109" name="Google Shape;109;p17"/>
          <p:cNvSpPr txBox="1"/>
          <p:nvPr/>
        </p:nvSpPr>
        <p:spPr>
          <a:xfrm>
            <a:off x="1323588" y="3927875"/>
            <a:ext cx="2131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Тест Д.А. Леонтьева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10" name="Google Shape;110;p17"/>
          <p:cNvSpPr txBox="1"/>
          <p:nvPr/>
        </p:nvSpPr>
        <p:spPr>
          <a:xfrm>
            <a:off x="5293525" y="3927875"/>
            <a:ext cx="2770200" cy="4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Тест Юлии Нагизовой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11" name="Google Shape;111;p17"/>
          <p:cNvSpPr txBox="1"/>
          <p:nvPr/>
        </p:nvSpPr>
        <p:spPr>
          <a:xfrm>
            <a:off x="2521500" y="511850"/>
            <a:ext cx="4101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latin typeface="Raleway"/>
                <a:ea typeface="Raleway"/>
                <a:cs typeface="Raleway"/>
                <a:sym typeface="Raleway"/>
              </a:rPr>
              <a:t>Мы взяли за основу два разных теста:</a:t>
            </a:r>
            <a:endParaRPr sz="1600" b="1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6524"/>
        </a:solidFill>
        <a:effectLst/>
      </p:bgPr>
    </p:bg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/>
          <p:nvPr/>
        </p:nvSpPr>
        <p:spPr>
          <a:xfrm>
            <a:off x="452075" y="224700"/>
            <a:ext cx="8315100" cy="4694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17" name="Google Shape;117;p18"/>
          <p:cNvPicPr preferRelativeResize="0"/>
          <p:nvPr/>
        </p:nvPicPr>
        <p:blipFill rotWithShape="1">
          <a:blip r:embed="rId3">
            <a:alphaModFix/>
          </a:blip>
          <a:srcRect r="4159"/>
          <a:stretch/>
        </p:blipFill>
        <p:spPr>
          <a:xfrm>
            <a:off x="1051113" y="633175"/>
            <a:ext cx="7117024" cy="4321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p18" descr="Кусок клейкой ленты, который удерживает заметку на слайде"/>
          <p:cNvPicPr preferRelativeResize="0"/>
          <p:nvPr/>
        </p:nvPicPr>
        <p:blipFill rotWithShape="1">
          <a:blip r:embed="rId4">
            <a:alphaModFix/>
          </a:blip>
          <a:srcRect l="9244" t="5926" r="2118" b="10011"/>
          <a:stretch/>
        </p:blipFill>
        <p:spPr>
          <a:xfrm rot="8099971">
            <a:off x="7554694" y="4068653"/>
            <a:ext cx="1560571" cy="554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18" descr="Кусок клейкой ленты, который удерживает заметку на слайде"/>
          <p:cNvPicPr preferRelativeResize="0"/>
          <p:nvPr/>
        </p:nvPicPr>
        <p:blipFill rotWithShape="1">
          <a:blip r:embed="rId4">
            <a:alphaModFix/>
          </a:blip>
          <a:srcRect l="9244" t="5926" r="2118" b="10011"/>
          <a:stretch/>
        </p:blipFill>
        <p:spPr>
          <a:xfrm rot="-9039122">
            <a:off x="35705" y="4242303"/>
            <a:ext cx="1560572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18" descr="Кусок клейкой ленты, который удерживает заметку на слайде"/>
          <p:cNvPicPr preferRelativeResize="0"/>
          <p:nvPr/>
        </p:nvPicPr>
        <p:blipFill rotWithShape="1">
          <a:blip r:embed="rId4">
            <a:alphaModFix/>
          </a:blip>
          <a:srcRect l="9244" t="5926" r="2118" b="10011"/>
          <a:stretch/>
        </p:blipFill>
        <p:spPr>
          <a:xfrm rot="-2142764">
            <a:off x="14958" y="400368"/>
            <a:ext cx="1549008" cy="550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1" name="Google Shape;121;p18" descr="Кусок клейкой ленты, который удерживает заметку на слайде"/>
          <p:cNvPicPr preferRelativeResize="0"/>
          <p:nvPr/>
        </p:nvPicPr>
        <p:blipFill rotWithShape="1">
          <a:blip r:embed="rId4">
            <a:alphaModFix/>
          </a:blip>
          <a:srcRect l="9244" t="5926" r="2118" b="10011"/>
          <a:stretch/>
        </p:blipFill>
        <p:spPr>
          <a:xfrm rot="2025588">
            <a:off x="7429794" y="450228"/>
            <a:ext cx="1560571" cy="554354"/>
          </a:xfrm>
          <a:prstGeom prst="rect">
            <a:avLst/>
          </a:prstGeom>
          <a:noFill/>
          <a:ln>
            <a:noFill/>
          </a:ln>
        </p:spPr>
      </p:pic>
      <p:sp>
        <p:nvSpPr>
          <p:cNvPr id="122" name="Google Shape;122;p18"/>
          <p:cNvSpPr txBox="1"/>
          <p:nvPr/>
        </p:nvSpPr>
        <p:spPr>
          <a:xfrm>
            <a:off x="3233550" y="297425"/>
            <a:ext cx="26769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latin typeface="Raleway"/>
                <a:ea typeface="Raleway"/>
                <a:cs typeface="Raleway"/>
                <a:sym typeface="Raleway"/>
              </a:rPr>
              <a:t>Наш объединенный тест </a:t>
            </a:r>
            <a:endParaRPr sz="1600" b="1">
              <a:latin typeface="Raleway"/>
              <a:ea typeface="Raleway"/>
              <a:cs typeface="Raleway"/>
              <a:sym typeface="Raleway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6524"/>
        </a:solidFill>
        <a:effectLst/>
      </p:bgPr>
    </p:bg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7" name="Google Shape;127;p19"/>
          <p:cNvPicPr preferRelativeResize="0"/>
          <p:nvPr/>
        </p:nvPicPr>
        <p:blipFill rotWithShape="1">
          <a:blip r:embed="rId3">
            <a:alphaModFix/>
          </a:blip>
          <a:srcRect t="23658"/>
          <a:stretch/>
        </p:blipFill>
        <p:spPr>
          <a:xfrm>
            <a:off x="446413" y="209663"/>
            <a:ext cx="8251174" cy="4724174"/>
          </a:xfrm>
          <a:prstGeom prst="rect">
            <a:avLst/>
          </a:prstGeom>
          <a:noFill/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28" name="Google Shape;128;p19" descr="Кусок клейкой ленты, который удерживает заметку на слайде"/>
          <p:cNvPicPr preferRelativeResize="0"/>
          <p:nvPr/>
        </p:nvPicPr>
        <p:blipFill rotWithShape="1">
          <a:blip r:embed="rId4">
            <a:alphaModFix/>
          </a:blip>
          <a:srcRect l="9244" t="5926" r="2118" b="10011"/>
          <a:stretch/>
        </p:blipFill>
        <p:spPr>
          <a:xfrm rot="-2142764">
            <a:off x="319683" y="451118"/>
            <a:ext cx="1549008" cy="550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19" descr="Кусок клейкой ленты, который удерживает заметку на слайде"/>
          <p:cNvPicPr preferRelativeResize="0"/>
          <p:nvPr/>
        </p:nvPicPr>
        <p:blipFill rotWithShape="1">
          <a:blip r:embed="rId4">
            <a:alphaModFix/>
          </a:blip>
          <a:srcRect l="9244" t="5926" r="2118" b="10011"/>
          <a:stretch/>
        </p:blipFill>
        <p:spPr>
          <a:xfrm rot="-9039122">
            <a:off x="241355" y="4242303"/>
            <a:ext cx="1560572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0" name="Google Shape;130;p19" descr="Кусок клейкой ленты, который удерживает заметку на слайде"/>
          <p:cNvPicPr preferRelativeResize="0"/>
          <p:nvPr/>
        </p:nvPicPr>
        <p:blipFill rotWithShape="1">
          <a:blip r:embed="rId4">
            <a:alphaModFix/>
          </a:blip>
          <a:srcRect l="9244" t="5926" r="2118" b="10011"/>
          <a:stretch/>
        </p:blipFill>
        <p:spPr>
          <a:xfrm rot="2025588">
            <a:off x="7451569" y="386878"/>
            <a:ext cx="1560571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1" name="Google Shape;131;p19" descr="Кусок клейкой ленты, который удерживает заметку на слайде"/>
          <p:cNvPicPr preferRelativeResize="0"/>
          <p:nvPr/>
        </p:nvPicPr>
        <p:blipFill rotWithShape="1">
          <a:blip r:embed="rId4">
            <a:alphaModFix/>
          </a:blip>
          <a:srcRect l="9244" t="5926" r="2118" b="10011"/>
          <a:stretch/>
        </p:blipFill>
        <p:spPr>
          <a:xfrm rot="8099971">
            <a:off x="7557344" y="4118578"/>
            <a:ext cx="1560571" cy="55435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6524"/>
        </a:solidFill>
        <a:effectLst/>
      </p:bgPr>
    </p:bg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p20"/>
          <p:cNvSpPr/>
          <p:nvPr/>
        </p:nvSpPr>
        <p:spPr>
          <a:xfrm>
            <a:off x="452075" y="224700"/>
            <a:ext cx="8315100" cy="4694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37" name="Google Shape;137;p20"/>
          <p:cNvSpPr txBox="1"/>
          <p:nvPr/>
        </p:nvSpPr>
        <p:spPr>
          <a:xfrm>
            <a:off x="2658125" y="362750"/>
            <a:ext cx="39030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latin typeface="Raleway"/>
                <a:ea typeface="Raleway"/>
                <a:cs typeface="Raleway"/>
                <a:sym typeface="Raleway"/>
              </a:rPr>
              <a:t>Диаграмма пропусков вопросов:</a:t>
            </a:r>
            <a:endParaRPr sz="1600" b="1"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38" name="Google Shape;138;p20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9039122">
            <a:off x="35705" y="4242303"/>
            <a:ext cx="1560572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39" name="Google Shape;139;p20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2142764">
            <a:off x="14958" y="400368"/>
            <a:ext cx="1549008" cy="550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0" name="Google Shape;140;p20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2025588">
            <a:off x="7429794" y="450228"/>
            <a:ext cx="1560571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1" name="Google Shape;141;p20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8099971">
            <a:off x="7554694" y="4068653"/>
            <a:ext cx="1560571" cy="554355"/>
          </a:xfrm>
          <a:prstGeom prst="rect">
            <a:avLst/>
          </a:prstGeom>
          <a:noFill/>
          <a:ln>
            <a:noFill/>
          </a:ln>
        </p:spPr>
      </p:pic>
      <p:pic>
        <p:nvPicPr>
          <p:cNvPr id="142" name="Google Shape;142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0" y="1042"/>
            <a:ext cx="9144001" cy="514141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46524"/>
        </a:solidFill>
        <a:effectLst/>
      </p:bgPr>
    </p:bg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p21"/>
          <p:cNvSpPr/>
          <p:nvPr/>
        </p:nvSpPr>
        <p:spPr>
          <a:xfrm>
            <a:off x="413525" y="224700"/>
            <a:ext cx="8437200" cy="4694100"/>
          </a:xfrm>
          <a:prstGeom prst="rect">
            <a:avLst/>
          </a:prstGeom>
          <a:solidFill>
            <a:schemeClr val="lt2"/>
          </a:solidFill>
          <a:ln w="9525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pic>
        <p:nvPicPr>
          <p:cNvPr id="148" name="Google Shape;148;p21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2025588">
            <a:off x="7429794" y="450228"/>
            <a:ext cx="1560571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1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2142764">
            <a:off x="14958" y="400368"/>
            <a:ext cx="1549008" cy="550262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1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-9039122">
            <a:off x="9180" y="4322953"/>
            <a:ext cx="1560572" cy="55435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1" descr="Кусок клейкой ленты, который удерживает заметку на слайде"/>
          <p:cNvPicPr preferRelativeResize="0"/>
          <p:nvPr/>
        </p:nvPicPr>
        <p:blipFill rotWithShape="1">
          <a:blip r:embed="rId3">
            <a:alphaModFix/>
          </a:blip>
          <a:srcRect l="9244" t="5926" r="2118" b="10011"/>
          <a:stretch/>
        </p:blipFill>
        <p:spPr>
          <a:xfrm rot="8099971">
            <a:off x="7554694" y="4068653"/>
            <a:ext cx="1560571" cy="554355"/>
          </a:xfrm>
          <a:prstGeom prst="rect">
            <a:avLst/>
          </a:prstGeom>
          <a:noFill/>
          <a:ln>
            <a:noFill/>
          </a:ln>
        </p:spPr>
      </p:pic>
      <p:sp>
        <p:nvSpPr>
          <p:cNvPr id="152" name="Google Shape;152;p21"/>
          <p:cNvSpPr txBox="1"/>
          <p:nvPr/>
        </p:nvSpPr>
        <p:spPr>
          <a:xfrm>
            <a:off x="2931725" y="511850"/>
            <a:ext cx="3400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 b="1">
                <a:latin typeface="Raleway"/>
                <a:ea typeface="Raleway"/>
                <a:cs typeface="Raleway"/>
                <a:sym typeface="Raleway"/>
              </a:rPr>
              <a:t>Преобразование вопросов:</a:t>
            </a:r>
            <a:endParaRPr sz="1600" b="1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3" name="Google Shape;153;p21"/>
          <p:cNvSpPr txBox="1"/>
          <p:nvPr/>
        </p:nvSpPr>
        <p:spPr>
          <a:xfrm>
            <a:off x="1044625" y="1066400"/>
            <a:ext cx="30108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Было: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4" name="Google Shape;154;p21"/>
          <p:cNvSpPr txBox="1"/>
          <p:nvPr/>
        </p:nvSpPr>
        <p:spPr>
          <a:xfrm>
            <a:off x="4947625" y="1066400"/>
            <a:ext cx="3141300" cy="4311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 sz="1600">
                <a:latin typeface="Raleway"/>
                <a:ea typeface="Raleway"/>
                <a:cs typeface="Raleway"/>
                <a:sym typeface="Raleway"/>
              </a:rPr>
              <a:t>Стало:</a:t>
            </a:r>
            <a:endParaRPr sz="1600"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5" name="Google Shape;155;p21"/>
          <p:cNvSpPr txBox="1"/>
          <p:nvPr/>
        </p:nvSpPr>
        <p:spPr>
          <a:xfrm>
            <a:off x="1044625" y="1468138"/>
            <a:ext cx="28728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Иногда я меняю свое поведение или образ мышления, чтобы не выделяться.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6" name="Google Shape;156;p21"/>
          <p:cNvSpPr txBox="1"/>
          <p:nvPr/>
        </p:nvSpPr>
        <p:spPr>
          <a:xfrm>
            <a:off x="4961425" y="1468150"/>
            <a:ext cx="34008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Я не люблю выделяться, поэтому мне легче поменять своё поведение под общепринятые нормы.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7" name="Google Shape;157;p21"/>
          <p:cNvSpPr txBox="1"/>
          <p:nvPr/>
        </p:nvSpPr>
        <p:spPr>
          <a:xfrm>
            <a:off x="1044625" y="2622975"/>
            <a:ext cx="2872800" cy="831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Меня не интересуют занятия, которые принесут результат в отдаленном будущем.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8" name="Google Shape;158;p21"/>
          <p:cNvSpPr txBox="1"/>
          <p:nvPr/>
        </p:nvSpPr>
        <p:spPr>
          <a:xfrm>
            <a:off x="4961425" y="2640963"/>
            <a:ext cx="36201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Меня интересует только моментальный результат после сделанной работы.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59" name="Google Shape;159;p21"/>
          <p:cNvSpPr txBox="1"/>
          <p:nvPr/>
        </p:nvSpPr>
        <p:spPr>
          <a:xfrm>
            <a:off x="1066225" y="3497100"/>
            <a:ext cx="2829600" cy="1046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Мне приятно думать о том, что я совершил в прошлом и надеюсь совершить в будущем.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0" name="Google Shape;160;p21"/>
          <p:cNvSpPr txBox="1"/>
          <p:nvPr/>
        </p:nvSpPr>
        <p:spPr>
          <a:xfrm>
            <a:off x="4961425" y="3598100"/>
            <a:ext cx="3010800" cy="6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ru">
                <a:latin typeface="Raleway"/>
                <a:ea typeface="Raleway"/>
                <a:cs typeface="Raleway"/>
                <a:sym typeface="Raleway"/>
              </a:rPr>
              <a:t>Мне приятно думать о своих поступках.</a:t>
            </a:r>
            <a:endParaRPr>
              <a:latin typeface="Raleway"/>
              <a:ea typeface="Raleway"/>
              <a:cs typeface="Raleway"/>
              <a:sym typeface="Raleway"/>
            </a:endParaRPr>
          </a:p>
        </p:txBody>
      </p:sp>
      <p:sp>
        <p:nvSpPr>
          <p:cNvPr id="161" name="Google Shape;161;p21"/>
          <p:cNvSpPr/>
          <p:nvPr/>
        </p:nvSpPr>
        <p:spPr>
          <a:xfrm>
            <a:off x="3917425" y="2248950"/>
            <a:ext cx="1030200" cy="64560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F46524"/>
          </a:solidFill>
          <a:ln w="9525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387</Words>
  <Application>Microsoft Office PowerPoint</Application>
  <PresentationFormat>Экран (16:9)</PresentationFormat>
  <Paragraphs>49</Paragraphs>
  <Slides>13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Arial</vt:lpstr>
      <vt:lpstr>Raleway</vt:lpstr>
      <vt:lpstr>Simple Light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Lenovo</cp:lastModifiedBy>
  <cp:revision>1</cp:revision>
  <dcterms:modified xsi:type="dcterms:W3CDTF">2023-06-13T03:49:31Z</dcterms:modified>
</cp:coreProperties>
</file>