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5" r:id="rId3"/>
    <p:sldId id="258" r:id="rId4"/>
    <p:sldId id="257" r:id="rId5"/>
    <p:sldId id="262" r:id="rId6"/>
    <p:sldId id="259" r:id="rId7"/>
    <p:sldId id="263" r:id="rId8"/>
    <p:sldId id="261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76" autoAdjust="0"/>
    <p:restoredTop sz="94660"/>
  </p:normalViewPr>
  <p:slideViewPr>
    <p:cSldViewPr>
      <p:cViewPr>
        <p:scale>
          <a:sx n="60" d="100"/>
          <a:sy n="60" d="100"/>
        </p:scale>
        <p:origin x="-134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6859" y="2362200"/>
            <a:ext cx="558351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«Сенсорное лото»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24600" y="4724400"/>
            <a:ext cx="2242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Воспитатель:</a:t>
            </a:r>
          </a:p>
          <a:p>
            <a:r>
              <a:rPr lang="ru-RU" sz="2400" dirty="0" err="1" smtClean="0"/>
              <a:t>Вотинцева</a:t>
            </a:r>
            <a:r>
              <a:rPr lang="ru-RU" sz="2400" dirty="0" smtClean="0"/>
              <a:t> А.С.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6019800"/>
            <a:ext cx="2904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П.г.т</a:t>
            </a:r>
            <a:r>
              <a:rPr lang="ru-RU" sz="2400" dirty="0" smtClean="0"/>
              <a:t>. Смирных, </a:t>
            </a:r>
          </a:p>
          <a:p>
            <a:pPr algn="ctr"/>
            <a:r>
              <a:rPr lang="ru-RU" sz="2400" dirty="0" smtClean="0"/>
              <a:t>2023г.</a:t>
            </a:r>
            <a:endParaRPr lang="ru-RU" sz="2400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85324" y="39780"/>
            <a:ext cx="7239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Муниципальное </a:t>
            </a:r>
            <a:r>
              <a:rPr lang="ru-RU" sz="2000" dirty="0"/>
              <a:t>бюджетное дошкольное образовательное учреждение детский сад №1 «Улыбка» </a:t>
            </a:r>
            <a:r>
              <a:rPr lang="ru-RU" sz="2000" dirty="0" err="1"/>
              <a:t>п.г.т</a:t>
            </a:r>
            <a:r>
              <a:rPr lang="ru-RU" sz="2000" dirty="0"/>
              <a:t>. Смирных муниципального образования городской округ «</a:t>
            </a:r>
            <a:r>
              <a:rPr lang="ru-RU" sz="2000" dirty="0" err="1"/>
              <a:t>Смирныховский</a:t>
            </a:r>
            <a:r>
              <a:rPr lang="ru-RU" sz="2000" dirty="0"/>
              <a:t>» Сахалинской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5800" y="1143000"/>
            <a:ext cx="8001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800" dirty="0" smtClean="0"/>
              <a:t>В условиях дошкольного учреждения недостаточно используются самодельные игрушки, хотя они вызывают у детей восторг, удивление, желание играть и общаться. </a:t>
            </a:r>
          </a:p>
        </p:txBody>
      </p:sp>
      <p:pic>
        <p:nvPicPr>
          <p:cNvPr id="4" name="Рисунок 3" descr="953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5132032"/>
            <a:ext cx="3657600" cy="17259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87446" y="457200"/>
            <a:ext cx="3093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«Сенсорное лото»</a:t>
            </a:r>
            <a:endParaRPr lang="ru-RU" sz="2800" b="1" dirty="0"/>
          </a:p>
        </p:txBody>
      </p:sp>
      <p:pic>
        <p:nvPicPr>
          <p:cNvPr id="2050" name="Picture 2" descr="C:\Users\Администратор\Desktop\время играть\IMG_19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37338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время играть\IMG_19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344" y="1981200"/>
            <a:ext cx="4128656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0"/>
            <a:ext cx="769620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Цель: </a:t>
            </a:r>
            <a:r>
              <a:rPr lang="ru-RU" sz="2800" dirty="0" smtClean="0"/>
              <a:t>развитие сенсорных навыков</a:t>
            </a:r>
          </a:p>
          <a:p>
            <a:endParaRPr lang="ru-RU" sz="2800" dirty="0" smtClean="0"/>
          </a:p>
          <a:p>
            <a:r>
              <a:rPr lang="ru-RU" sz="2800" b="1" dirty="0" smtClean="0"/>
              <a:t>Задачи:</a:t>
            </a:r>
          </a:p>
          <a:p>
            <a:r>
              <a:rPr lang="ru-RU" sz="2800" dirty="0" smtClean="0"/>
              <a:t> - развивать логическое мышление;</a:t>
            </a:r>
          </a:p>
          <a:p>
            <a:r>
              <a:rPr lang="ru-RU" sz="2800" dirty="0" smtClean="0"/>
              <a:t> - учить соотносить различные однородные предметы;</a:t>
            </a:r>
          </a:p>
          <a:p>
            <a:r>
              <a:rPr lang="ru-RU" sz="2800" dirty="0" smtClean="0"/>
              <a:t> - развивать мелкую моторику;</a:t>
            </a:r>
          </a:p>
          <a:p>
            <a:r>
              <a:rPr lang="ru-RU" sz="2800" dirty="0" smtClean="0"/>
              <a:t> - знакомить с понятиями геометрических фигур (круг, квадрат)</a:t>
            </a:r>
          </a:p>
          <a:p>
            <a:r>
              <a:rPr lang="ru-RU" sz="2800" dirty="0" smtClean="0"/>
              <a:t> - пополнить предметно-развивающую среду игровыми пособиями</a:t>
            </a:r>
            <a:endParaRPr lang="ru-RU" sz="2800" dirty="0"/>
          </a:p>
        </p:txBody>
      </p:sp>
      <p:pic>
        <p:nvPicPr>
          <p:cNvPr id="3" name="Рисунок 2" descr="953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5132032"/>
            <a:ext cx="3657600" cy="17259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0"/>
            <a:ext cx="838200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Использованные материалы: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плотный картон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самоклеющаяся пленка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клеевой пистолет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природные материалы (рис, фасоль, гречка, кофейные зерна)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неприродные материалы (бусинки, цветные шарики)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продукты (макароны, мака)</a:t>
            </a:r>
          </a:p>
          <a:p>
            <a:pPr lvl="0"/>
            <a:r>
              <a:rPr lang="ru-RU" sz="2800" b="1" dirty="0">
                <a:solidFill>
                  <a:prstClr val="black"/>
                </a:solidFill>
              </a:rPr>
              <a:t>Правило игры</a:t>
            </a:r>
            <a:r>
              <a:rPr lang="ru-RU" sz="2800" dirty="0">
                <a:solidFill>
                  <a:prstClr val="black"/>
                </a:solidFill>
              </a:rPr>
              <a:t>: предложить детям разложить кружки </a:t>
            </a:r>
            <a:r>
              <a:rPr lang="ru-RU" sz="2800" dirty="0" smtClean="0">
                <a:solidFill>
                  <a:prstClr val="black"/>
                </a:solidFill>
              </a:rPr>
              <a:t>в </a:t>
            </a:r>
            <a:r>
              <a:rPr lang="ru-RU" sz="2800" dirty="0">
                <a:solidFill>
                  <a:prstClr val="black"/>
                </a:solidFill>
              </a:rPr>
              <a:t>соответствующие квадраты</a:t>
            </a:r>
          </a:p>
          <a:p>
            <a:endParaRPr lang="ru-RU" sz="2800" dirty="0"/>
          </a:p>
        </p:txBody>
      </p:sp>
      <p:pic>
        <p:nvPicPr>
          <p:cNvPr id="3" name="Рисунок 2" descr="953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5132032"/>
            <a:ext cx="3657600" cy="17259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7620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Групповое </a:t>
            </a:r>
            <a:r>
              <a:rPr lang="ru-RU" sz="2800" b="1" dirty="0" smtClean="0"/>
              <a:t>занятие         Индивидуальное занятие</a:t>
            </a:r>
            <a:endParaRPr lang="ru-RU" sz="2800" b="1" dirty="0"/>
          </a:p>
        </p:txBody>
      </p:sp>
      <p:pic>
        <p:nvPicPr>
          <p:cNvPr id="3075" name="Picture 3" descr="C:\Users\Администратор\Desktop\IMG_19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17" y="1957550"/>
            <a:ext cx="3898028" cy="361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истратор\Desktop\IMG_19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448" y="1981199"/>
            <a:ext cx="3655357" cy="359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09600"/>
            <a:ext cx="80772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Рекомендации</a:t>
            </a:r>
          </a:p>
          <a:p>
            <a:r>
              <a:rPr lang="ru-RU" sz="2400" b="1" dirty="0" smtClean="0"/>
              <a:t>Социально-коммуникативное развитие: </a:t>
            </a:r>
            <a:r>
              <a:rPr lang="ru-RU" sz="2400" dirty="0" smtClean="0"/>
              <a:t>дидактическая игра: «Соответствия», дидактическая коллективная игра: «Помоги найти пару». Беседы: «Из чего сделана фигура?» «Что это такое?» (из какого материала сделано пособие).</a:t>
            </a:r>
          </a:p>
          <a:p>
            <a:r>
              <a:rPr lang="ru-RU" sz="2400" b="1" dirty="0" smtClean="0"/>
              <a:t>Речевое развитие: </a:t>
            </a:r>
            <a:r>
              <a:rPr lang="ru-RU" sz="2400" dirty="0" smtClean="0"/>
              <a:t>игры с использованием слов обозначающих цвета,  геометрические фигуры, природный материал, названия круп, обозначения «больше-меньше», «такой же».</a:t>
            </a:r>
          </a:p>
          <a:p>
            <a:pPr lvl="0"/>
            <a:r>
              <a:rPr lang="ru-RU" sz="2400" b="1" dirty="0"/>
              <a:t>Познавательно развитие: </a:t>
            </a:r>
            <a:r>
              <a:rPr lang="ru-RU" sz="2400" dirty="0"/>
              <a:t>дополнительный материал при проведении НОД по темам: «Маленькие исследователи», «Урожай», «Мир природы».</a:t>
            </a:r>
          </a:p>
          <a:p>
            <a:pPr lvl="0"/>
            <a:r>
              <a:rPr lang="ru-RU" sz="2400" dirty="0"/>
              <a:t>Проектная деятельность «Пособия из бросового материала». 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3" name="Рисунок 2" descr="953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5132032"/>
            <a:ext cx="3657600" cy="17259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838200"/>
            <a:ext cx="8305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Варианты усложнения</a:t>
            </a:r>
          </a:p>
          <a:p>
            <a:pPr>
              <a:lnSpc>
                <a:spcPct val="150000"/>
              </a:lnSpc>
            </a:pPr>
            <a:endParaRPr lang="ru-RU" sz="2400" dirty="0" smtClean="0"/>
          </a:p>
          <a:p>
            <a:r>
              <a:rPr lang="ru-RU" sz="2400" dirty="0" smtClean="0"/>
              <a:t>Заменить форму с квадратной на другие геометрические фигуры (круг, овал, прямоугольник, треугольник).</a:t>
            </a:r>
          </a:p>
          <a:p>
            <a:endParaRPr lang="ru-RU" sz="2400" dirty="0" smtClean="0"/>
          </a:p>
          <a:p>
            <a:r>
              <a:rPr lang="ru-RU" sz="2400" dirty="0" smtClean="0"/>
              <a:t>Создание нескольких досок из различных материалов (крупы, сушеные плоды, природные материалы, фактурные ткани). </a:t>
            </a:r>
          </a:p>
          <a:p>
            <a:endParaRPr lang="ru-RU" sz="2400" dirty="0" smtClean="0"/>
          </a:p>
          <a:p>
            <a:r>
              <a:rPr lang="ru-RU" sz="2400" dirty="0" smtClean="0"/>
              <a:t>Определять соотношение содержимого квадрата и подходящего круга (крышечки)  с закрытыми глазами</a:t>
            </a:r>
            <a:endParaRPr lang="ru-RU" sz="2400" dirty="0"/>
          </a:p>
        </p:txBody>
      </p:sp>
      <p:pic>
        <p:nvPicPr>
          <p:cNvPr id="3" name="Рисунок 2" descr="953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5132032"/>
            <a:ext cx="3657600" cy="17259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828800"/>
            <a:ext cx="76296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Спасибо за внимание</a:t>
            </a:r>
            <a:endParaRPr lang="ru-RU" sz="6000" b="1" dirty="0"/>
          </a:p>
        </p:txBody>
      </p:sp>
      <p:pic>
        <p:nvPicPr>
          <p:cNvPr id="4" name="Рисунок 3" descr="953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352800"/>
            <a:ext cx="6498588" cy="30665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317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skynet</dc:creator>
  <cp:lastModifiedBy>DNA7 X64</cp:lastModifiedBy>
  <cp:revision>27</cp:revision>
  <dcterms:created xsi:type="dcterms:W3CDTF">2019-03-06T14:49:41Z</dcterms:created>
  <dcterms:modified xsi:type="dcterms:W3CDTF">2023-06-13T08:06:43Z</dcterms:modified>
</cp:coreProperties>
</file>