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87" r:id="rId3"/>
    <p:sldId id="289" r:id="rId4"/>
    <p:sldId id="272" r:id="rId5"/>
    <p:sldId id="293" r:id="rId6"/>
    <p:sldId id="291" r:id="rId7"/>
    <p:sldId id="292" r:id="rId8"/>
    <p:sldId id="294" r:id="rId9"/>
    <p:sldId id="295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17146350" flipH="1">
            <a:off x="135644" y="2706870"/>
            <a:ext cx="1697253" cy="418511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0" y="3604974"/>
            <a:ext cx="3195464" cy="149821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Одушевлённые и </a:t>
            </a:r>
            <a:r>
              <a:rPr lang="ru-RU" sz="2400" b="1" dirty="0" err="1" smtClean="0">
                <a:solidFill>
                  <a:srgbClr val="00B050"/>
                </a:solidFill>
              </a:rPr>
              <a:t>неодушевлён-ные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5193086" flipH="1">
            <a:off x="2777471" y="2697975"/>
            <a:ext cx="1762627" cy="4363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56764" y="3559869"/>
            <a:ext cx="3066013" cy="155848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Имена собственные </a:t>
            </a:r>
            <a:r>
              <a:rPr lang="ru-RU" sz="2400" b="1" dirty="0" smtClean="0">
                <a:solidFill>
                  <a:srgbClr val="00B050"/>
                </a:solidFill>
              </a:rPr>
              <a:t>и </a:t>
            </a:r>
            <a:r>
              <a:rPr lang="ru-RU" sz="2000" b="1" dirty="0" smtClean="0">
                <a:solidFill>
                  <a:srgbClr val="00B050"/>
                </a:solidFill>
              </a:rPr>
              <a:t>нарицательные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12144821" flipH="1">
            <a:off x="4843313" y="1639344"/>
            <a:ext cx="1943066" cy="37758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2821629" flipH="1">
            <a:off x="4274083" y="2323287"/>
            <a:ext cx="2459021" cy="465326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676163" y="1647314"/>
            <a:ext cx="2109161" cy="106989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Число</a:t>
            </a:r>
            <a:endParaRPr lang="ru-RU" sz="28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68915" y="2916125"/>
            <a:ext cx="2109160" cy="129146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Род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1270570" flipH="1" flipV="1">
            <a:off x="4918749" y="868459"/>
            <a:ext cx="2453296" cy="296676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323495" y="551373"/>
            <a:ext cx="1461829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???</a:t>
            </a:r>
            <a:endParaRPr lang="ru-RU" sz="2800" dirty="0"/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1166616" y="692696"/>
            <a:ext cx="3894198" cy="222342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</a:rPr>
              <a:t>Имя существительное как часть речи</a:t>
            </a:r>
          </a:p>
          <a:p>
            <a:pPr algn="ctr"/>
            <a:endParaRPr lang="ru-RU" sz="2800" b="1" dirty="0" smtClean="0">
              <a:solidFill>
                <a:schemeClr val="accent6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42988" y="6282292"/>
            <a:ext cx="677741" cy="4320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442988" y="5733256"/>
            <a:ext cx="677741" cy="3600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642799"/>
              </p:ext>
            </p:extLst>
          </p:nvPr>
        </p:nvGraphicFramePr>
        <p:xfrm>
          <a:off x="7341350" y="5445224"/>
          <a:ext cx="1718939" cy="15544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18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6539"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Постоянные</a:t>
                      </a:r>
                    </a:p>
                    <a:p>
                      <a:r>
                        <a:rPr lang="ru-RU" dirty="0" smtClean="0"/>
                        <a:t>признаки имени сущ.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577">
                <a:tc>
                  <a:txBody>
                    <a:bodyPr/>
                    <a:lstStyle/>
                    <a:p>
                      <a:r>
                        <a:rPr lang="ru-RU" dirty="0" smtClean="0"/>
                        <a:t>Непостоянные признаки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4" r="52680" b="56096"/>
          <a:stretch/>
        </p:blipFill>
        <p:spPr bwMode="auto">
          <a:xfrm>
            <a:off x="0" y="0"/>
            <a:ext cx="1426367" cy="1637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27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41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Толковый словарь С.И. Ожегова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b="1" i="1" dirty="0" smtClean="0"/>
              <a:t>ЛОЖЬ</a:t>
            </a:r>
            <a:r>
              <a:rPr lang="ru-RU" dirty="0" smtClean="0"/>
              <a:t> - </a:t>
            </a:r>
            <a:r>
              <a:rPr lang="ru-RU" sz="4000" i="1" dirty="0" smtClean="0">
                <a:solidFill>
                  <a:srgbClr val="7030A0"/>
                </a:solidFill>
              </a:rPr>
              <a:t>намеренное </a:t>
            </a:r>
            <a:r>
              <a:rPr lang="ru-RU" sz="4000" i="1" dirty="0">
                <a:solidFill>
                  <a:srgbClr val="7030A0"/>
                </a:solidFill>
              </a:rPr>
              <a:t>искажение истины, </a:t>
            </a:r>
            <a:r>
              <a:rPr lang="ru-RU" sz="4000" i="1" dirty="0" smtClean="0">
                <a:solidFill>
                  <a:srgbClr val="7030A0"/>
                </a:solidFill>
              </a:rPr>
              <a:t>неправда</a:t>
            </a:r>
            <a:r>
              <a:rPr lang="ru-RU" sz="4000" i="1" dirty="0">
                <a:solidFill>
                  <a:srgbClr val="7030A0"/>
                </a:solidFill>
              </a:rPr>
              <a:t>, обман </a:t>
            </a:r>
            <a:r>
              <a:rPr lang="ru-RU" sz="4000" i="1" dirty="0" smtClean="0">
                <a:solidFill>
                  <a:srgbClr val="7030A0"/>
                </a:solidFill>
              </a:rPr>
              <a:t>.</a:t>
            </a:r>
            <a:endParaRPr lang="ru-RU" sz="40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Пословицы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1.Правда с хорошими людьми живёт.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2. Без</a:t>
            </a:r>
            <a:r>
              <a:rPr lang="ru-RU" dirty="0" smtClean="0">
                <a:solidFill>
                  <a:srgbClr val="00B050"/>
                </a:solidFill>
              </a:rPr>
              <a:t> правды люди не живут, а маются. </a:t>
            </a:r>
          </a:p>
          <a:p>
            <a:pPr marL="0" indent="0">
              <a:buNone/>
            </a:pPr>
            <a:r>
              <a:rPr lang="ru-RU" dirty="0" smtClean="0"/>
              <a:t>3. Дай правде дорогу, радостно по жизни пойдёшь.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4. Дело помни , а правду не забывай.</a:t>
            </a:r>
          </a:p>
          <a:p>
            <a:pPr marL="0" indent="0">
              <a:buNone/>
            </a:pPr>
            <a:r>
              <a:rPr lang="ru-RU" dirty="0" smtClean="0"/>
              <a:t>5. Кто правдой живёт, тот и долго живёт.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6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dirty="0">
                <a:solidFill>
                  <a:srgbClr val="00B050"/>
                </a:solidFill>
              </a:rPr>
              <a:t>Говоришь </a:t>
            </a:r>
            <a:r>
              <a:rPr lang="ru-RU" b="1" dirty="0">
                <a:solidFill>
                  <a:srgbClr val="00B050"/>
                </a:solidFill>
              </a:rPr>
              <a:t>о</a:t>
            </a:r>
            <a:r>
              <a:rPr lang="ru-RU" dirty="0">
                <a:solidFill>
                  <a:srgbClr val="00B050"/>
                </a:solidFill>
              </a:rPr>
              <a:t> правде, </a:t>
            </a:r>
            <a:r>
              <a:rPr lang="ru-RU" dirty="0" smtClean="0">
                <a:solidFill>
                  <a:srgbClr val="00B050"/>
                </a:solidFill>
              </a:rPr>
              <a:t>правдолюбцем прослывёшь.</a:t>
            </a:r>
            <a:endParaRPr lang="ru-RU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77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712968" cy="5197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>
                <a:solidFill>
                  <a:srgbClr val="C00000"/>
                </a:solidFill>
                <a:ea typeface="Calibri"/>
                <a:cs typeface="Times New Roman"/>
              </a:rPr>
              <a:t>ВЫВОД:</a:t>
            </a:r>
            <a:r>
              <a:rPr lang="ru-RU" b="1" i="1" dirty="0">
                <a:solidFill>
                  <a:srgbClr val="C00000"/>
                </a:solidFill>
                <a:ea typeface="Calibri"/>
                <a:cs typeface="Times New Roman"/>
              </a:rPr>
              <a:t> </a:t>
            </a:r>
            <a:r>
              <a:rPr lang="ru-RU" sz="3200" b="1" dirty="0">
                <a:ea typeface="Calibri"/>
                <a:cs typeface="Times New Roman"/>
              </a:rPr>
              <a:t> </a:t>
            </a:r>
            <a:r>
              <a:rPr lang="ru-RU" sz="4400" i="1" dirty="0" smtClean="0">
                <a:solidFill>
                  <a:schemeClr val="accent6"/>
                </a:solidFill>
                <a:ea typeface="Calibri"/>
                <a:cs typeface="Times New Roman"/>
              </a:rPr>
              <a:t>имена </a:t>
            </a:r>
            <a:r>
              <a:rPr lang="ru-RU" sz="4400" i="1" dirty="0">
                <a:solidFill>
                  <a:schemeClr val="accent6"/>
                </a:solidFill>
                <a:ea typeface="Calibri"/>
                <a:cs typeface="Times New Roman"/>
              </a:rPr>
              <a:t>существительные </a:t>
            </a:r>
            <a:r>
              <a:rPr lang="ru-RU" sz="4400" i="1" dirty="0" smtClean="0">
                <a:solidFill>
                  <a:srgbClr val="92D050"/>
                </a:solidFill>
                <a:ea typeface="Calibri"/>
                <a:cs typeface="Times New Roman"/>
              </a:rPr>
              <a:t>изменяются по вопросам</a:t>
            </a:r>
            <a:r>
              <a:rPr lang="ru-RU" sz="4400" i="1" dirty="0">
                <a:solidFill>
                  <a:srgbClr val="00B050"/>
                </a:solidFill>
                <a:ea typeface="Calibri"/>
                <a:cs typeface="Times New Roman"/>
              </a:rPr>
              <a:t>.</a:t>
            </a:r>
            <a:endParaRPr lang="ru-RU" sz="4400" i="1" dirty="0" smtClean="0">
              <a:solidFill>
                <a:srgbClr val="00B05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i="1" dirty="0" smtClean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</a:rPr>
              <a:t>При изменении имени существительного изменяется его окончание.</a:t>
            </a:r>
            <a:endParaRPr lang="ru-RU" sz="4400" i="1" dirty="0">
              <a:solidFill>
                <a:schemeClr val="accent6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4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Тема урока :</a:t>
            </a:r>
            <a:endParaRPr lang="ru-RU" sz="6000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430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Тема урока :</a:t>
            </a:r>
            <a:r>
              <a:rPr lang="ru-RU" sz="5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5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772816"/>
            <a:ext cx="8229600" cy="43533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Изменение </a:t>
            </a:r>
            <a:r>
              <a:rPr lang="ru-RU" sz="3600" b="1" i="1" dirty="0" smtClean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</a:rPr>
              <a:t>имени </a:t>
            </a:r>
            <a:r>
              <a:rPr lang="ru-RU" sz="3600" b="1" i="1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</a:rPr>
              <a:t>существительного  </a:t>
            </a:r>
            <a:r>
              <a:rPr lang="ru-RU" sz="3600" b="1" i="1" dirty="0" smtClean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</a:rPr>
              <a:t>по падежам.</a:t>
            </a:r>
          </a:p>
          <a:p>
            <a:pPr marL="0" indent="0">
              <a:buNone/>
            </a:pPr>
            <a:endParaRPr lang="ru-RU" sz="3600" i="1" dirty="0" smtClean="0">
              <a:solidFill>
                <a:srgbClr val="FFC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7200" i="1" dirty="0" smtClean="0">
                <a:solidFill>
                  <a:srgbClr val="FFC000"/>
                </a:solidFill>
                <a:latin typeface="Times New Roman"/>
                <a:cs typeface="Times New Roman"/>
              </a:rPr>
              <a:t>Склонение имён </a:t>
            </a:r>
            <a:r>
              <a:rPr lang="ru-RU" sz="7200" i="1" dirty="0">
                <a:solidFill>
                  <a:srgbClr val="FFC000"/>
                </a:solidFill>
                <a:latin typeface="Times New Roman"/>
                <a:cs typeface="Times New Roman"/>
              </a:rPr>
              <a:t>существительных. </a:t>
            </a:r>
            <a:r>
              <a:rPr lang="ru-RU" sz="2200" i="1" dirty="0">
                <a:solidFill>
                  <a:srgbClr val="FFC000"/>
                </a:solidFill>
                <a:latin typeface="Times New Roman"/>
                <a:cs typeface="Times New Roman"/>
              </a:rPr>
              <a:t>(стр. 36 </a:t>
            </a:r>
            <a:r>
              <a:rPr lang="ru-RU" sz="2200" i="1" dirty="0" smtClean="0">
                <a:solidFill>
                  <a:srgbClr val="FFC000"/>
                </a:solidFill>
                <a:latin typeface="Times New Roman"/>
                <a:cs typeface="Times New Roman"/>
              </a:rPr>
              <a:t>)</a:t>
            </a:r>
            <a:endParaRPr lang="ru-RU" sz="2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46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0200"/>
            <a:ext cx="8568952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Падеж</a:t>
            </a:r>
            <a:r>
              <a:rPr lang="ru-RU" sz="3100" dirty="0"/>
              <a:t> </a:t>
            </a:r>
            <a:r>
              <a:rPr lang="ru-RU" sz="3100" dirty="0" smtClean="0"/>
              <a:t>помощник</a:t>
            </a:r>
            <a:r>
              <a:rPr lang="ru-RU" sz="3100" dirty="0"/>
              <a:t>. Он помогает  с помощью своих вопросов согласовать слова в предложении.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4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12"/>
          <a:stretch/>
        </p:blipFill>
        <p:spPr bwMode="auto">
          <a:xfrm>
            <a:off x="251520" y="116632"/>
            <a:ext cx="8712968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8253536"/>
            <a:ext cx="194421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Падежи</a:t>
            </a:r>
            <a:endParaRPr lang="ru-RU" sz="3200" dirty="0"/>
          </a:p>
        </p:txBody>
      </p:sp>
      <p:sp>
        <p:nvSpPr>
          <p:cNvPr id="3" name="Овал 2"/>
          <p:cNvSpPr/>
          <p:nvPr/>
        </p:nvSpPr>
        <p:spPr>
          <a:xfrm>
            <a:off x="3733056" y="4581128"/>
            <a:ext cx="1991072" cy="842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Падежи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267994" y="-43841"/>
            <a:ext cx="9144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И.п</a:t>
            </a: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3275856" y="14614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/>
              <a:t>Р</a:t>
            </a:r>
            <a:r>
              <a:rPr lang="ru-RU" sz="2400" b="1" dirty="0" err="1" smtClean="0"/>
              <a:t>.п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6012160" y="102019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Д.п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2993621" y="3284984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Т.п.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5436096" y="646794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0970" y="3140968"/>
            <a:ext cx="961423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В.п</a:t>
            </a:r>
            <a:r>
              <a:rPr lang="ru-RU" sz="2400" b="1" dirty="0"/>
              <a:t>.</a:t>
            </a:r>
          </a:p>
        </p:txBody>
      </p:sp>
      <p:sp>
        <p:nvSpPr>
          <p:cNvPr id="11" name="Овал 10"/>
          <p:cNvSpPr/>
          <p:nvPr/>
        </p:nvSpPr>
        <p:spPr>
          <a:xfrm>
            <a:off x="5724128" y="3338253"/>
            <a:ext cx="914400" cy="914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П.п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5684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964487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131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Определи падеж 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Веселил (……..?) дочку</a:t>
            </a:r>
          </a:p>
          <a:p>
            <a:r>
              <a:rPr lang="ru-RU" dirty="0" smtClean="0"/>
              <a:t>Говорил(……?) учителю</a:t>
            </a:r>
          </a:p>
          <a:p>
            <a:r>
              <a:rPr lang="ru-RU" dirty="0" smtClean="0"/>
              <a:t>Решал (……..?) задачу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999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8828</TotalTime>
  <Words>153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Толковый словарь С.И. Ожегова</vt:lpstr>
      <vt:lpstr>Пословицы</vt:lpstr>
      <vt:lpstr>Презентация PowerPoint</vt:lpstr>
      <vt:lpstr>Тема урока : </vt:lpstr>
      <vt:lpstr>Падеж помощник. Он помогает  с помощью своих вопросов согласовать слова в предложении.  </vt:lpstr>
      <vt:lpstr>Презентация PowerPoint</vt:lpstr>
      <vt:lpstr>Презентация PowerPoint</vt:lpstr>
      <vt:lpstr>Определи падеж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HP</cp:lastModifiedBy>
  <cp:revision>48</cp:revision>
  <dcterms:created xsi:type="dcterms:W3CDTF">2023-01-28T09:07:53Z</dcterms:created>
  <dcterms:modified xsi:type="dcterms:W3CDTF">2023-06-13T10:37:33Z</dcterms:modified>
</cp:coreProperties>
</file>