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00CC99"/>
    <a:srgbClr val="CC00CC"/>
    <a:srgbClr val="FF66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33CC"/>
                </a:solidFill>
              </a:rPr>
              <a:t>B</a:t>
            </a:r>
            <a:r>
              <a:rPr lang="ru-RU" sz="8000" b="1" dirty="0" err="1" smtClean="0">
                <a:solidFill>
                  <a:srgbClr val="0033CC"/>
                </a:solidFill>
              </a:rPr>
              <a:t>us</a:t>
            </a:r>
            <a:r>
              <a:rPr lang="en-US" sz="8000" b="1" dirty="0" smtClean="0">
                <a:solidFill>
                  <a:srgbClr val="0033CC"/>
                </a:solidFill>
              </a:rPr>
              <a:t> - </a:t>
            </a:r>
            <a:r>
              <a:rPr lang="ru-RU" sz="8000" b="1" dirty="0" err="1" smtClean="0">
                <a:solidFill>
                  <a:srgbClr val="0033CC"/>
                </a:solidFill>
              </a:rPr>
              <a:t>[bʌs</a:t>
            </a:r>
            <a:r>
              <a:rPr lang="ru-RU" sz="8000" b="1" dirty="0" smtClean="0">
                <a:solidFill>
                  <a:srgbClr val="0033CC"/>
                </a:solidFill>
              </a:rPr>
              <a:t>]</a:t>
            </a:r>
            <a:endParaRPr lang="ru-RU" sz="8000" b="1" dirty="0">
              <a:solidFill>
                <a:srgbClr val="0033CC"/>
              </a:solidFill>
            </a:endParaRPr>
          </a:p>
        </p:txBody>
      </p:sp>
      <p:pic>
        <p:nvPicPr>
          <p:cNvPr id="1026" name="Picture 2" descr="C:\Documents and Settings\Admin\Рабочий стол\картинки\картинки 2 класс\paz-2012-09-19_1_preview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9721" y="1600200"/>
            <a:ext cx="684455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coffee-white-cup-cappuccino-food-brown-drink-breakfast-espresso-coffee-cup-caffeine-drinks-flavor-pact-caff-macchiato-ristretto-4888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0645" y="1600200"/>
            <a:ext cx="6782709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739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19409-kruzhka-dlja-svch-350-ml-vinni-puh-ot-nd-pla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820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6600"/>
                </a:solidFill>
              </a:rPr>
              <a:t>S</a:t>
            </a:r>
            <a:r>
              <a:rPr lang="ru-RU" sz="8000" b="1" dirty="0" err="1" smtClean="0">
                <a:solidFill>
                  <a:srgbClr val="FF6600"/>
                </a:solidFill>
              </a:rPr>
              <a:t>un</a:t>
            </a:r>
            <a:r>
              <a:rPr lang="en-US" sz="8000" b="1" dirty="0" smtClean="0">
                <a:solidFill>
                  <a:srgbClr val="FF6600"/>
                </a:solidFill>
              </a:rPr>
              <a:t> - </a:t>
            </a:r>
            <a:r>
              <a:rPr lang="ru-RU" sz="8000" b="1" dirty="0" err="1" smtClean="0">
                <a:solidFill>
                  <a:srgbClr val="FF6600"/>
                </a:solidFill>
              </a:rPr>
              <a:t>[sʌn</a:t>
            </a:r>
            <a:r>
              <a:rPr lang="ru-RU" sz="8000" b="1" dirty="0" smtClean="0">
                <a:solidFill>
                  <a:srgbClr val="FF6600"/>
                </a:solidFill>
              </a:rPr>
              <a:t>]</a:t>
            </a:r>
            <a:endParaRPr lang="ru-RU" sz="8000" b="1" dirty="0">
              <a:solidFill>
                <a:srgbClr val="FF6600"/>
              </a:solidFill>
            </a:endParaRPr>
          </a:p>
        </p:txBody>
      </p:sp>
      <p:pic>
        <p:nvPicPr>
          <p:cNvPr id="2050" name="Picture 2" descr="C:\Documents and Settings\Admin\Рабочий стол\картинки\картинки 2 класс\Nashe-Solnc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00CC"/>
                </a:solidFill>
              </a:rPr>
              <a:t>J</a:t>
            </a:r>
            <a:r>
              <a:rPr lang="ru-RU" sz="8000" b="1" dirty="0" err="1" smtClean="0">
                <a:solidFill>
                  <a:srgbClr val="CC00CC"/>
                </a:solidFill>
              </a:rPr>
              <a:t>ug</a:t>
            </a:r>
            <a:r>
              <a:rPr lang="en-US" sz="8000" b="1" dirty="0" smtClean="0">
                <a:solidFill>
                  <a:srgbClr val="CC00CC"/>
                </a:solidFill>
              </a:rPr>
              <a:t> - </a:t>
            </a:r>
            <a:r>
              <a:rPr lang="ru-RU" sz="8000" b="1" dirty="0" err="1" smtClean="0">
                <a:solidFill>
                  <a:srgbClr val="CC00CC"/>
                </a:solidFill>
              </a:rPr>
              <a:t>[dʒʌg</a:t>
            </a:r>
            <a:r>
              <a:rPr lang="ru-RU" sz="8000" b="1" dirty="0" smtClean="0">
                <a:solidFill>
                  <a:srgbClr val="CC00CC"/>
                </a:solidFill>
              </a:rPr>
              <a:t>]</a:t>
            </a:r>
            <a:endParaRPr lang="ru-RU" sz="8000" b="1" dirty="0">
              <a:solidFill>
                <a:srgbClr val="CC00CC"/>
              </a:solidFill>
            </a:endParaRPr>
          </a:p>
        </p:txBody>
      </p:sp>
      <p:pic>
        <p:nvPicPr>
          <p:cNvPr id="3074" name="Picture 2" descr="C:\Documents and Settings\Admin\Рабочий стол\картинки\картинки 2 класс\34048_G_14902495393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CC99"/>
                </a:solidFill>
              </a:rPr>
              <a:t>C</a:t>
            </a:r>
            <a:r>
              <a:rPr lang="ru-RU" sz="8000" b="1" dirty="0" err="1" smtClean="0">
                <a:solidFill>
                  <a:srgbClr val="00CC99"/>
                </a:solidFill>
              </a:rPr>
              <a:t>up</a:t>
            </a:r>
            <a:r>
              <a:rPr lang="en-US" sz="8000" b="1" dirty="0" smtClean="0">
                <a:solidFill>
                  <a:srgbClr val="00CC99"/>
                </a:solidFill>
              </a:rPr>
              <a:t> - </a:t>
            </a:r>
            <a:r>
              <a:rPr lang="ru-RU" sz="8000" b="1" dirty="0" err="1" smtClean="0">
                <a:solidFill>
                  <a:srgbClr val="00CC99"/>
                </a:solidFill>
              </a:rPr>
              <a:t>[kʌp</a:t>
            </a:r>
            <a:r>
              <a:rPr lang="ru-RU" sz="8000" b="1" dirty="0" smtClean="0">
                <a:solidFill>
                  <a:srgbClr val="00CC99"/>
                </a:solidFill>
              </a:rPr>
              <a:t>]</a:t>
            </a:r>
            <a:endParaRPr lang="ru-RU" sz="8000" b="1" dirty="0">
              <a:solidFill>
                <a:srgbClr val="00CC99"/>
              </a:solidFill>
            </a:endParaRPr>
          </a:p>
        </p:txBody>
      </p:sp>
      <p:pic>
        <p:nvPicPr>
          <p:cNvPr id="4098" name="Picture 2" descr="C:\Documents and Settings\Admin\Рабочий стол\картинки\картинки 2 класс\coffee-white-cup-cappuccino-food-brown-drink-breakfast-espresso-coffee-cup-caffeine-drinks-flavor-pact-caff-macchiato-ristretto-4888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0545" y="1600200"/>
            <a:ext cx="678291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00CC"/>
                </a:solidFill>
              </a:rPr>
              <a:t>M</a:t>
            </a:r>
            <a:r>
              <a:rPr lang="ru-RU" sz="8000" b="1" dirty="0" err="1" smtClean="0">
                <a:solidFill>
                  <a:srgbClr val="6600CC"/>
                </a:solidFill>
              </a:rPr>
              <a:t>ug</a:t>
            </a:r>
            <a:r>
              <a:rPr lang="en-US" sz="8000" b="1" dirty="0" smtClean="0">
                <a:solidFill>
                  <a:srgbClr val="6600CC"/>
                </a:solidFill>
              </a:rPr>
              <a:t> - </a:t>
            </a:r>
            <a:r>
              <a:rPr lang="ru-RU" sz="8000" b="1" dirty="0" err="1" smtClean="0">
                <a:solidFill>
                  <a:srgbClr val="6600CC"/>
                </a:solidFill>
              </a:rPr>
              <a:t>[mʌg</a:t>
            </a:r>
            <a:r>
              <a:rPr lang="ru-RU" sz="8000" b="1" dirty="0" smtClean="0">
                <a:solidFill>
                  <a:srgbClr val="6600CC"/>
                </a:solidFill>
              </a:rPr>
              <a:t>]</a:t>
            </a:r>
            <a:endParaRPr lang="ru-RU" sz="8000" b="1" dirty="0">
              <a:solidFill>
                <a:srgbClr val="6600CC"/>
              </a:solidFill>
            </a:endParaRPr>
          </a:p>
        </p:txBody>
      </p:sp>
      <p:pic>
        <p:nvPicPr>
          <p:cNvPr id="5122" name="Picture 2" descr="C:\Documents and Settings\Admin\Рабочий стол\картинки\картинки 2 класс\19409-kruzhka-dlja-svch-350-ml-vinni-puh-ot-nd-pla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слова и запишем их в словарь: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4800" b="1" dirty="0" smtClean="0">
                <a:solidFill>
                  <a:srgbClr val="0033CC"/>
                </a:solidFill>
              </a:rPr>
              <a:t>B</a:t>
            </a:r>
            <a:r>
              <a:rPr lang="ru-RU" sz="4800" b="1" dirty="0" err="1" smtClean="0">
                <a:solidFill>
                  <a:srgbClr val="0033CC"/>
                </a:solidFill>
              </a:rPr>
              <a:t>us</a:t>
            </a:r>
            <a:r>
              <a:rPr lang="en-US" sz="4800" b="1" dirty="0" smtClean="0">
                <a:solidFill>
                  <a:srgbClr val="0033CC"/>
                </a:solidFill>
              </a:rPr>
              <a:t> - </a:t>
            </a:r>
            <a:r>
              <a:rPr lang="ru-RU" sz="4800" b="1" dirty="0" err="1" smtClean="0">
                <a:solidFill>
                  <a:srgbClr val="0033CC"/>
                </a:solidFill>
              </a:rPr>
              <a:t>[bʌs</a:t>
            </a:r>
            <a:r>
              <a:rPr lang="ru-RU" sz="4800" b="1" dirty="0" smtClean="0">
                <a:solidFill>
                  <a:srgbClr val="0033CC"/>
                </a:solidFill>
              </a:rPr>
              <a:t>] - автобус</a:t>
            </a:r>
          </a:p>
          <a:p>
            <a:pPr marL="514350" indent="-514350">
              <a:buAutoNum type="arabicPeriod"/>
            </a:pPr>
            <a:r>
              <a:rPr lang="en-US" sz="4800" b="1" dirty="0" smtClean="0">
                <a:solidFill>
                  <a:srgbClr val="FF6600"/>
                </a:solidFill>
              </a:rPr>
              <a:t>S</a:t>
            </a:r>
            <a:r>
              <a:rPr lang="ru-RU" sz="4800" b="1" dirty="0" err="1" smtClean="0">
                <a:solidFill>
                  <a:srgbClr val="FF6600"/>
                </a:solidFill>
              </a:rPr>
              <a:t>un</a:t>
            </a:r>
            <a:r>
              <a:rPr lang="en-US" sz="4800" b="1" dirty="0" smtClean="0">
                <a:solidFill>
                  <a:srgbClr val="FF6600"/>
                </a:solidFill>
              </a:rPr>
              <a:t> - </a:t>
            </a:r>
            <a:r>
              <a:rPr lang="ru-RU" sz="4800" b="1" dirty="0" err="1" smtClean="0">
                <a:solidFill>
                  <a:srgbClr val="FF6600"/>
                </a:solidFill>
              </a:rPr>
              <a:t>[sʌn</a:t>
            </a:r>
            <a:r>
              <a:rPr lang="ru-RU" sz="4800" b="1" dirty="0" smtClean="0">
                <a:solidFill>
                  <a:srgbClr val="FF6600"/>
                </a:solidFill>
              </a:rPr>
              <a:t>] - солнце</a:t>
            </a:r>
          </a:p>
          <a:p>
            <a:pPr marL="514350" indent="-514350">
              <a:buAutoNum type="arabicPeriod"/>
            </a:pPr>
            <a:r>
              <a:rPr lang="en-US" sz="4800" b="1" dirty="0" smtClean="0">
                <a:solidFill>
                  <a:srgbClr val="CC00CC"/>
                </a:solidFill>
              </a:rPr>
              <a:t>J</a:t>
            </a:r>
            <a:r>
              <a:rPr lang="ru-RU" sz="4800" b="1" dirty="0" err="1" smtClean="0">
                <a:solidFill>
                  <a:srgbClr val="CC00CC"/>
                </a:solidFill>
              </a:rPr>
              <a:t>ug</a:t>
            </a:r>
            <a:r>
              <a:rPr lang="en-US" sz="4800" b="1" dirty="0" smtClean="0">
                <a:solidFill>
                  <a:srgbClr val="CC00CC"/>
                </a:solidFill>
              </a:rPr>
              <a:t> - </a:t>
            </a:r>
            <a:r>
              <a:rPr lang="ru-RU" sz="4800" b="1" dirty="0" err="1" smtClean="0">
                <a:solidFill>
                  <a:srgbClr val="CC00CC"/>
                </a:solidFill>
              </a:rPr>
              <a:t>[dʒʌg</a:t>
            </a:r>
            <a:r>
              <a:rPr lang="ru-RU" sz="4800" b="1" dirty="0" smtClean="0">
                <a:solidFill>
                  <a:srgbClr val="CC00CC"/>
                </a:solidFill>
              </a:rPr>
              <a:t>] - кувшин</a:t>
            </a:r>
          </a:p>
          <a:p>
            <a:pPr marL="514350" indent="-514350">
              <a:buAutoNum type="arabicPeriod"/>
            </a:pPr>
            <a:r>
              <a:rPr lang="en-US" sz="4800" b="1" dirty="0" smtClean="0">
                <a:solidFill>
                  <a:srgbClr val="00CC99"/>
                </a:solidFill>
              </a:rPr>
              <a:t>C</a:t>
            </a:r>
            <a:r>
              <a:rPr lang="ru-RU" sz="4800" b="1" dirty="0" err="1" smtClean="0">
                <a:solidFill>
                  <a:srgbClr val="00CC99"/>
                </a:solidFill>
              </a:rPr>
              <a:t>up</a:t>
            </a:r>
            <a:r>
              <a:rPr lang="en-US" sz="4800" b="1" dirty="0" smtClean="0">
                <a:solidFill>
                  <a:srgbClr val="00CC99"/>
                </a:solidFill>
              </a:rPr>
              <a:t> - </a:t>
            </a:r>
            <a:r>
              <a:rPr lang="ru-RU" sz="4800" b="1" dirty="0" err="1" smtClean="0">
                <a:solidFill>
                  <a:srgbClr val="00CC99"/>
                </a:solidFill>
              </a:rPr>
              <a:t>[kʌp</a:t>
            </a:r>
            <a:r>
              <a:rPr lang="ru-RU" sz="4800" b="1" dirty="0" smtClean="0">
                <a:solidFill>
                  <a:srgbClr val="00CC99"/>
                </a:solidFill>
              </a:rPr>
              <a:t>] - чашка</a:t>
            </a:r>
          </a:p>
          <a:p>
            <a:pPr marL="514350" indent="-514350">
              <a:buAutoNum type="arabicPeriod"/>
            </a:pPr>
            <a:r>
              <a:rPr lang="en-US" sz="4800" b="1" dirty="0" smtClean="0">
                <a:solidFill>
                  <a:srgbClr val="6600CC"/>
                </a:solidFill>
              </a:rPr>
              <a:t>M</a:t>
            </a:r>
            <a:r>
              <a:rPr lang="ru-RU" sz="4800" b="1" dirty="0" err="1" smtClean="0">
                <a:solidFill>
                  <a:srgbClr val="6600CC"/>
                </a:solidFill>
              </a:rPr>
              <a:t>ug</a:t>
            </a:r>
            <a:r>
              <a:rPr lang="en-US" sz="4800" b="1" dirty="0" smtClean="0">
                <a:solidFill>
                  <a:srgbClr val="6600CC"/>
                </a:solidFill>
              </a:rPr>
              <a:t> - </a:t>
            </a:r>
            <a:r>
              <a:rPr lang="ru-RU" sz="4800" b="1" dirty="0" err="1" smtClean="0">
                <a:solidFill>
                  <a:srgbClr val="6600CC"/>
                </a:solidFill>
              </a:rPr>
              <a:t>[mʌg</a:t>
            </a:r>
            <a:r>
              <a:rPr lang="ru-RU" sz="4800" b="1" dirty="0" smtClean="0">
                <a:solidFill>
                  <a:srgbClr val="6600CC"/>
                </a:solidFill>
              </a:rPr>
              <a:t>] - кружка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paz-2012-09-19_1_preview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9722" y="1600200"/>
            <a:ext cx="6844556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958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Nashe-Solnc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184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Documents and Settings\Admin\Рабочий стол\картинки\картинки 2 класс\34048_G_14902495393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392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83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Bus - [bʌs]</vt:lpstr>
      <vt:lpstr>Sun - [sʌn]</vt:lpstr>
      <vt:lpstr>Jug - [dʒʌg]</vt:lpstr>
      <vt:lpstr>Cup - [kʌp]</vt:lpstr>
      <vt:lpstr>Mug - [mʌg]</vt:lpstr>
      <vt:lpstr>Повторим слова и запишем их в словарь:</vt:lpstr>
      <vt:lpstr>?</vt:lpstr>
      <vt:lpstr>?</vt:lpstr>
      <vt:lpstr>?</vt:lpstr>
      <vt:lpstr>?</vt:lpstr>
      <vt:lpstr>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комп</cp:lastModifiedBy>
  <cp:revision>8</cp:revision>
  <dcterms:modified xsi:type="dcterms:W3CDTF">2020-09-30T03:34:47Z</dcterms:modified>
</cp:coreProperties>
</file>