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</a:t>
            </a:r>
            <a:r>
              <a:rPr lang="ru-RU" dirty="0" smtClean="0"/>
              <a:t>ознакомимся с новым сочетанием букв и с новыми словами: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600" b="1" dirty="0" smtClean="0">
                <a:solidFill>
                  <a:srgbClr val="FF0000"/>
                </a:solidFill>
              </a:rPr>
              <a:t>A</a:t>
            </a:r>
            <a:r>
              <a:rPr lang="ru-RU" sz="16600" b="1" dirty="0" smtClean="0">
                <a:solidFill>
                  <a:srgbClr val="FF0000"/>
                </a:solidFill>
              </a:rPr>
              <a:t>r – </a:t>
            </a:r>
            <a:r>
              <a:rPr lang="en-US" sz="16600" b="1" dirty="0" smtClean="0">
                <a:solidFill>
                  <a:srgbClr val="FF0000"/>
                </a:solidFill>
              </a:rPr>
              <a:t>[</a:t>
            </a:r>
            <a:r>
              <a:rPr lang="ru-RU" sz="16600" b="1" dirty="0">
                <a:solidFill>
                  <a:srgbClr val="FF0000"/>
                </a:solidFill>
              </a:rPr>
              <a:t>ɑ:]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80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ru-RU" sz="8000" b="1" dirty="0" err="1" smtClean="0">
                <a:solidFill>
                  <a:schemeClr val="accent1">
                    <a:lumMod val="75000"/>
                  </a:schemeClr>
                </a:solidFill>
              </a:rPr>
              <a:t>lo</a:t>
            </a:r>
            <a:r>
              <a:rPr lang="ru-RU" sz="8000" b="1" dirty="0" err="1" smtClean="0">
                <a:solidFill>
                  <a:srgbClr val="FF0000"/>
                </a:solidFill>
              </a:rPr>
              <a:t>or</a:t>
            </a:r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1">
                    <a:lumMod val="75000"/>
                  </a:schemeClr>
                </a:solidFill>
              </a:rPr>
              <a:t>flɔ</a:t>
            </a: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</a:rPr>
              <a:t>:]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http://ostroymaterialah.ru/wp-content/uploads/2014/10/vibor-uteplitela-dla-pol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868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buAutoNum type="arabicPeriod"/>
            </a:pPr>
            <a:r>
              <a:rPr lang="en-US" sz="7600" b="1" dirty="0" smtClean="0">
                <a:solidFill>
                  <a:schemeClr val="accent4">
                    <a:lumMod val="50000"/>
                  </a:schemeClr>
                </a:solidFill>
              </a:rPr>
              <a:t>C</a:t>
            </a:r>
            <a:r>
              <a:rPr lang="ru-RU" sz="7600" b="1" dirty="0" err="1">
                <a:solidFill>
                  <a:srgbClr val="FF0000"/>
                </a:solidFill>
              </a:rPr>
              <a:t>ar</a:t>
            </a:r>
            <a:r>
              <a:rPr lang="ru-RU" sz="7600" b="1" dirty="0">
                <a:solidFill>
                  <a:schemeClr val="accent4">
                    <a:lumMod val="50000"/>
                  </a:schemeClr>
                </a:solidFill>
              </a:rPr>
              <a:t> - [</a:t>
            </a:r>
            <a:r>
              <a:rPr lang="ru-RU" sz="7600" b="1" dirty="0" err="1">
                <a:solidFill>
                  <a:schemeClr val="accent4">
                    <a:lumMod val="50000"/>
                  </a:schemeClr>
                </a:solidFill>
              </a:rPr>
              <a:t>kɑ</a:t>
            </a:r>
            <a:r>
              <a:rPr lang="ru-RU" sz="7600" b="1" dirty="0" smtClean="0">
                <a:solidFill>
                  <a:schemeClr val="accent4">
                    <a:lumMod val="50000"/>
                  </a:schemeClr>
                </a:solidFill>
              </a:rPr>
              <a:t>:] - машина</a:t>
            </a:r>
          </a:p>
          <a:p>
            <a:pPr marL="514350" indent="-514350">
              <a:buAutoNum type="arabicPeriod"/>
            </a:pPr>
            <a:r>
              <a:rPr lang="en-US" sz="7600" b="1" dirty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ru-RU" sz="7600" b="1" dirty="0" err="1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ru-RU" sz="7600" b="1" dirty="0" err="1">
                <a:solidFill>
                  <a:srgbClr val="FF0000"/>
                </a:solidFill>
              </a:rPr>
              <a:t>ar</a:t>
            </a:r>
            <a:r>
              <a:rPr lang="ru-RU" sz="7600" b="1" dirty="0">
                <a:solidFill>
                  <a:schemeClr val="tx2">
                    <a:lumMod val="75000"/>
                  </a:schemeClr>
                </a:solidFill>
              </a:rPr>
              <a:t> - [</a:t>
            </a:r>
            <a:r>
              <a:rPr lang="ru-RU" sz="7600" b="1" dirty="0" err="1">
                <a:solidFill>
                  <a:schemeClr val="tx2">
                    <a:lumMod val="75000"/>
                  </a:schemeClr>
                </a:solidFill>
              </a:rPr>
              <a:t>stɑ</a:t>
            </a:r>
            <a:r>
              <a:rPr lang="ru-RU" sz="7600" b="1" dirty="0" smtClean="0">
                <a:solidFill>
                  <a:schemeClr val="tx2">
                    <a:lumMod val="75000"/>
                  </a:schemeClr>
                </a:solidFill>
              </a:rPr>
              <a:t>:] - звезда</a:t>
            </a:r>
          </a:p>
          <a:p>
            <a:pPr marL="514350" indent="-514350">
              <a:buAutoNum type="arabicPeriod"/>
            </a:pPr>
            <a:r>
              <a:rPr lang="en-US" sz="7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ru-RU" sz="7600" b="1" dirty="0" err="1">
                <a:solidFill>
                  <a:srgbClr val="FF0000"/>
                </a:solidFill>
              </a:rPr>
              <a:t>ar</a:t>
            </a:r>
            <a:r>
              <a:rPr lang="ru-RU" sz="76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ru-RU" sz="7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- [</a:t>
            </a:r>
            <a:r>
              <a:rPr lang="ru-RU" sz="76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pɑ:k</a:t>
            </a:r>
            <a:r>
              <a:rPr lang="ru-RU" sz="7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] - парк</a:t>
            </a:r>
          </a:p>
          <a:p>
            <a:pPr marL="514350" indent="-514350">
              <a:buAutoNum type="arabicPeriod"/>
            </a:pPr>
            <a:r>
              <a:rPr lang="en-US" sz="7600" b="1" dirty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ru-RU" sz="7600" b="1" dirty="0" err="1">
                <a:solidFill>
                  <a:srgbClr val="FF0000"/>
                </a:solidFill>
              </a:rPr>
              <a:t>ar</a:t>
            </a:r>
            <a:r>
              <a:rPr lang="ru-RU" sz="7600" b="1" dirty="0" err="1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ru-RU" sz="7600" b="1" dirty="0">
                <a:solidFill>
                  <a:schemeClr val="accent6">
                    <a:lumMod val="75000"/>
                  </a:schemeClr>
                </a:solidFill>
              </a:rPr>
              <a:t> - [</a:t>
            </a:r>
            <a:r>
              <a:rPr lang="ru-RU" sz="7600" b="1" dirty="0" err="1">
                <a:solidFill>
                  <a:schemeClr val="accent6">
                    <a:lumMod val="75000"/>
                  </a:schemeClr>
                </a:solidFill>
              </a:rPr>
              <a:t>fɑ:m</a:t>
            </a:r>
            <a:r>
              <a:rPr lang="ru-RU" sz="7600" b="1" dirty="0" smtClean="0">
                <a:solidFill>
                  <a:schemeClr val="accent6">
                    <a:lumMod val="75000"/>
                  </a:schemeClr>
                </a:solidFill>
              </a:rPr>
              <a:t>] - ферма</a:t>
            </a:r>
          </a:p>
          <a:p>
            <a:pPr marL="514350" indent="-514350">
              <a:buAutoNum type="arabicPeriod"/>
            </a:pPr>
            <a:r>
              <a:rPr lang="en-US" sz="7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ru-RU" sz="7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ru-RU" sz="7600" b="1" dirty="0" err="1">
                <a:solidFill>
                  <a:srgbClr val="FF0000"/>
                </a:solidFill>
              </a:rPr>
              <a:t>or</a:t>
            </a:r>
            <a:r>
              <a:rPr lang="en-US" sz="7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</a:t>
            </a:r>
            <a:r>
              <a:rPr lang="ru-RU" sz="7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</a:t>
            </a:r>
            <a:r>
              <a:rPr lang="ru-RU" sz="7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dɔ</a:t>
            </a:r>
            <a:r>
              <a:rPr lang="ru-RU" sz="7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:] - дверь</a:t>
            </a:r>
          </a:p>
          <a:p>
            <a:pPr marL="514350" indent="-514350">
              <a:buAutoNum type="arabicPeriod"/>
            </a:pPr>
            <a:r>
              <a:rPr lang="en-US" sz="7600" b="1" dirty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ru-RU" sz="7600" b="1" dirty="0" err="1">
                <a:solidFill>
                  <a:srgbClr val="FF0000"/>
                </a:solidFill>
              </a:rPr>
              <a:t>or</a:t>
            </a:r>
            <a:r>
              <a:rPr lang="ru-RU" sz="7600" b="1" dirty="0" err="1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US" sz="7600" b="1" dirty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7600" b="1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ru-RU" sz="7600" b="1" dirty="0" err="1">
                <a:solidFill>
                  <a:schemeClr val="tx2">
                    <a:lumMod val="75000"/>
                  </a:schemeClr>
                </a:solidFill>
              </a:rPr>
              <a:t>pɔ:t</a:t>
            </a:r>
            <a:r>
              <a:rPr lang="ru-RU" sz="7600" b="1" dirty="0" smtClean="0">
                <a:solidFill>
                  <a:schemeClr val="tx2">
                    <a:lumMod val="75000"/>
                  </a:schemeClr>
                </a:solidFill>
              </a:rPr>
              <a:t>] - порт</a:t>
            </a:r>
          </a:p>
          <a:p>
            <a:pPr marL="514350" indent="-514350">
              <a:buAutoNum type="arabicPeriod"/>
            </a:pPr>
            <a:r>
              <a:rPr lang="en-US" sz="76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ru-RU" sz="7600" b="1" dirty="0" err="1">
                <a:solidFill>
                  <a:srgbClr val="FF0000"/>
                </a:solidFill>
              </a:rPr>
              <a:t>or</a:t>
            </a:r>
            <a:r>
              <a:rPr lang="ru-RU" sz="7600" b="1" dirty="0" err="1">
                <a:solidFill>
                  <a:schemeClr val="accent2">
                    <a:lumMod val="75000"/>
                  </a:schemeClr>
                </a:solidFill>
              </a:rPr>
              <a:t>se</a:t>
            </a:r>
            <a:r>
              <a:rPr lang="en-US" sz="7600" b="1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7600" b="1" dirty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ru-RU" sz="7600" b="1" dirty="0" err="1">
                <a:solidFill>
                  <a:schemeClr val="accent2">
                    <a:lumMod val="75000"/>
                  </a:schemeClr>
                </a:solidFill>
              </a:rPr>
              <a:t>hɔ:s</a:t>
            </a:r>
            <a:r>
              <a:rPr lang="ru-RU" sz="7600" b="1" dirty="0" smtClean="0">
                <a:solidFill>
                  <a:schemeClr val="accent2">
                    <a:lumMod val="75000"/>
                  </a:schemeClr>
                </a:solidFill>
              </a:rPr>
              <a:t>] - лошадь</a:t>
            </a:r>
          </a:p>
          <a:p>
            <a:pPr marL="514350" indent="-514350">
              <a:buAutoNum type="arabicPeriod"/>
            </a:pPr>
            <a:r>
              <a:rPr lang="en-US" sz="7600" b="1" dirty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ru-RU" sz="7600" b="1" dirty="0" err="1">
                <a:solidFill>
                  <a:schemeClr val="accent1">
                    <a:lumMod val="75000"/>
                  </a:schemeClr>
                </a:solidFill>
              </a:rPr>
              <a:t>lo</a:t>
            </a:r>
            <a:r>
              <a:rPr lang="ru-RU" sz="7600" b="1" dirty="0" err="1">
                <a:solidFill>
                  <a:srgbClr val="FF0000"/>
                </a:solidFill>
              </a:rPr>
              <a:t>or</a:t>
            </a:r>
            <a:r>
              <a:rPr lang="en-US" sz="7600" b="1" dirty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sz="7600" b="1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ru-RU" sz="7600" b="1" dirty="0" err="1">
                <a:solidFill>
                  <a:schemeClr val="accent1">
                    <a:lumMod val="75000"/>
                  </a:schemeClr>
                </a:solidFill>
              </a:rPr>
              <a:t>flɔ</a:t>
            </a:r>
            <a:r>
              <a:rPr lang="ru-RU" sz="7600" b="1" dirty="0" smtClean="0">
                <a:solidFill>
                  <a:schemeClr val="accent1">
                    <a:lumMod val="75000"/>
                  </a:schemeClr>
                </a:solidFill>
              </a:rPr>
              <a:t>:] - пол</a:t>
            </a:r>
            <a:endParaRPr lang="ru-RU" sz="7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743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4">
                    <a:lumMod val="50000"/>
                  </a:schemeClr>
                </a:solidFill>
              </a:rPr>
              <a:t>C</a:t>
            </a:r>
            <a:r>
              <a:rPr lang="ru-RU" sz="8000" b="1" dirty="0" err="1" smtClean="0">
                <a:solidFill>
                  <a:srgbClr val="FF0000"/>
                </a:solidFill>
              </a:rPr>
              <a:t>ar</a:t>
            </a:r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4">
                    <a:lumMod val="50000"/>
                  </a:schemeClr>
                </a:solidFill>
              </a:rPr>
              <a:t>kɑ</a:t>
            </a:r>
            <a:r>
              <a:rPr lang="ru-RU" sz="8000" b="1" dirty="0">
                <a:solidFill>
                  <a:schemeClr val="accent4">
                    <a:lumMod val="50000"/>
                  </a:schemeClr>
                </a:solidFill>
              </a:rPr>
              <a:t>:]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2" descr="https://www.kidrom.ru/pi/3/107/10682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58181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9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ru-RU" sz="8000" b="1" dirty="0" err="1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ru-RU" sz="8000" b="1" dirty="0" err="1" smtClean="0">
                <a:solidFill>
                  <a:srgbClr val="FF0000"/>
                </a:solidFill>
              </a:rPr>
              <a:t>ar</a:t>
            </a:r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tx2">
                    <a:lumMod val="75000"/>
                  </a:schemeClr>
                </a:solidFill>
              </a:rPr>
              <a:t>stɑ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:]</a:t>
            </a:r>
            <a:endParaRPr lang="ru-RU" sz="8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4" descr="https://openclipart.org/image/2400px/svg_to_png/169071/stell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847" y="1737099"/>
            <a:ext cx="4468306" cy="42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557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ru-RU" sz="8000" b="1" dirty="0" err="1" smtClean="0">
                <a:solidFill>
                  <a:srgbClr val="FF0000"/>
                </a:solidFill>
              </a:rPr>
              <a:t>ar</a:t>
            </a:r>
            <a:r>
              <a:rPr lang="ru-RU" sz="80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ru-RU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pɑ:k</a:t>
            </a:r>
            <a:r>
              <a:rPr lang="ru-RU" sz="8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]</a:t>
            </a:r>
            <a:endParaRPr lang="ru-RU" sz="8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http://www.yugtimes.com/upload/iblock/ad0/ad042a95fe3490768cb172106690a4c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05" y="1600200"/>
            <a:ext cx="679319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10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ru-RU" sz="8000" b="1" dirty="0" err="1" smtClean="0">
                <a:solidFill>
                  <a:srgbClr val="FF0000"/>
                </a:solidFill>
              </a:rPr>
              <a:t>ar</a:t>
            </a:r>
            <a:r>
              <a:rPr lang="ru-RU" sz="8000" b="1" dirty="0" err="1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6">
                    <a:lumMod val="75000"/>
                  </a:schemeClr>
                </a:solidFill>
              </a:rPr>
              <a:t>fɑ:m</a:t>
            </a:r>
            <a:r>
              <a:rPr lang="ru-RU" sz="8000" b="1" dirty="0">
                <a:solidFill>
                  <a:schemeClr val="accent6">
                    <a:lumMod val="75000"/>
                  </a:schemeClr>
                </a:solidFill>
              </a:rPr>
              <a:t>]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https://cdn-media.shopto.net/ShopToMedia/images/screenshots/DWNLD33957/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645920" y="2217261"/>
            <a:ext cx="585216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975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Познакомимся с новым сочетанием букв и с новыми словами: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600" b="1" dirty="0" smtClean="0">
                <a:solidFill>
                  <a:srgbClr val="FF0000"/>
                </a:solidFill>
              </a:rPr>
              <a:t>O</a:t>
            </a:r>
            <a:r>
              <a:rPr lang="ru-RU" sz="16600" b="1" dirty="0" smtClean="0">
                <a:solidFill>
                  <a:srgbClr val="FF0000"/>
                </a:solidFill>
              </a:rPr>
              <a:t>r – </a:t>
            </a:r>
            <a:r>
              <a:rPr lang="en-US" sz="16600" b="1" dirty="0" smtClean="0">
                <a:solidFill>
                  <a:srgbClr val="FF0000"/>
                </a:solidFill>
              </a:rPr>
              <a:t>[</a:t>
            </a:r>
            <a:r>
              <a:rPr lang="ru-RU" sz="16600" b="1" dirty="0">
                <a:solidFill>
                  <a:srgbClr val="FF0000"/>
                </a:solidFill>
              </a:rPr>
              <a:t>ɔ:]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4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ru-RU" sz="8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ru-RU" sz="8000" b="1" dirty="0" err="1" smtClean="0">
                <a:solidFill>
                  <a:srgbClr val="FF0000"/>
                </a:solidFill>
              </a:rPr>
              <a:t>or</a:t>
            </a:r>
            <a:r>
              <a:rPr lang="en-US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dɔ</a:t>
            </a:r>
            <a:r>
              <a:rPr lang="ru-RU" sz="8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:]</a:t>
            </a:r>
            <a:endParaRPr lang="ru-RU" sz="8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4" descr="http://agiasma.ru/img-q5y5x5n4g4041456w4t4q2q516f5i4g4a4s5q2m4f4l4x5j406s4o274l4m4/uploads/posts/2016-08/1472427093_0297417-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493" y="1600200"/>
            <a:ext cx="418701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655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ru-RU" sz="8000" b="1" dirty="0" err="1" smtClean="0">
                <a:solidFill>
                  <a:srgbClr val="FF0000"/>
                </a:solidFill>
              </a:rPr>
              <a:t>or</a:t>
            </a:r>
            <a:r>
              <a:rPr lang="ru-RU" sz="8000" b="1" dirty="0" err="1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US" sz="80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tx2">
                    <a:lumMod val="75000"/>
                  </a:schemeClr>
                </a:solidFill>
              </a:rPr>
              <a:t>pɔ:t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]</a:t>
            </a:r>
            <a:endParaRPr lang="ru-RU" sz="8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4" descr="http://i.artfile.ru/2048x1365_966771_%5bwww.ArtFile.ru%5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298863" y="1681090"/>
            <a:ext cx="6546273" cy="43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69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ru-RU" sz="8000" b="1" dirty="0" err="1" smtClean="0">
                <a:solidFill>
                  <a:srgbClr val="FF0000"/>
                </a:solidFill>
              </a:rPr>
              <a:t>or</a:t>
            </a:r>
            <a:r>
              <a:rPr lang="ru-RU" sz="8000" b="1" dirty="0" err="1" smtClean="0">
                <a:solidFill>
                  <a:schemeClr val="accent2">
                    <a:lumMod val="75000"/>
                  </a:schemeClr>
                </a:solidFill>
              </a:rPr>
              <a:t>se</a:t>
            </a: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accent2">
                    <a:lumMod val="75000"/>
                  </a:schemeClr>
                </a:solidFill>
              </a:rPr>
              <a:t>hɔ:s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http://bestwallpapersdb.site/images/horse-image/horse-image-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496" y="1600200"/>
            <a:ext cx="549700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3942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152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Познакомимся с новым сочетанием букв и с новыми словами:</vt:lpstr>
      <vt:lpstr>Car - [kɑ:]</vt:lpstr>
      <vt:lpstr>Star - [stɑ:]</vt:lpstr>
      <vt:lpstr>Park - [pɑ:k]</vt:lpstr>
      <vt:lpstr>Farm - [fɑ:m]</vt:lpstr>
      <vt:lpstr>Познакомимся с новым сочетанием букв и с новыми словами:</vt:lpstr>
      <vt:lpstr>Door - [dɔ:]</vt:lpstr>
      <vt:lpstr>Port - [pɔ:t]</vt:lpstr>
      <vt:lpstr>Horse - [hɔ:s]</vt:lpstr>
      <vt:lpstr>Floor - [flɔ:]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Знакомимся с новым сочетанием букв и с новыми словами:</dc:title>
  <dc:creator>комп</dc:creator>
  <cp:lastModifiedBy>комп</cp:lastModifiedBy>
  <cp:revision>3</cp:revision>
  <dcterms:created xsi:type="dcterms:W3CDTF">2017-12-20T02:29:50Z</dcterms:created>
  <dcterms:modified xsi:type="dcterms:W3CDTF">2017-12-20T02:50:05Z</dcterms:modified>
</cp:coreProperties>
</file>