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FF9900"/>
    <a:srgbClr val="00CC00"/>
    <a:srgbClr val="0033CC"/>
    <a:srgbClr val="00FFFF"/>
    <a:srgbClr val="0099CC"/>
    <a:srgbClr val="339933"/>
    <a:srgbClr val="FF00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Повторяем правила чтения:</a:t>
            </a:r>
            <a:r>
              <a:rPr lang="en-US" dirty="0" smtClean="0"/>
              <a:t> </a:t>
            </a:r>
            <a:r>
              <a:rPr lang="ru-RU" dirty="0" smtClean="0"/>
              <a:t>как читаются эти звуки?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err="1" smtClean="0">
                <a:solidFill>
                  <a:srgbClr val="FF0000"/>
                </a:solidFill>
              </a:rPr>
              <a:t>Qu</a:t>
            </a:r>
            <a:r>
              <a:rPr lang="en-US" sz="6000" b="1" dirty="0" smtClean="0">
                <a:solidFill>
                  <a:srgbClr val="FF0000"/>
                </a:solidFill>
              </a:rPr>
              <a:t> – </a:t>
            </a:r>
            <a:r>
              <a:rPr lang="en-US" sz="6000" b="1" dirty="0">
                <a:solidFill>
                  <a:srgbClr val="FF0000"/>
                </a:solidFill>
              </a:rPr>
              <a:t>[</a:t>
            </a:r>
            <a:r>
              <a:rPr lang="ru-RU" sz="6000" b="1" dirty="0" err="1" smtClean="0">
                <a:solidFill>
                  <a:srgbClr val="FF0000"/>
                </a:solidFill>
              </a:rPr>
              <a:t>kw</a:t>
            </a:r>
            <a:r>
              <a:rPr lang="en-US" sz="6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6000" b="1" dirty="0" err="1" smtClean="0">
                <a:solidFill>
                  <a:srgbClr val="FF0000"/>
                </a:solidFill>
              </a:rPr>
              <a:t>Ar</a:t>
            </a:r>
            <a:r>
              <a:rPr lang="en-US" sz="6000" b="1" dirty="0" smtClean="0">
                <a:solidFill>
                  <a:srgbClr val="FF0000"/>
                </a:solidFill>
              </a:rPr>
              <a:t> - </a:t>
            </a:r>
            <a:r>
              <a:rPr lang="ru-RU" sz="6000" b="1" dirty="0">
                <a:solidFill>
                  <a:srgbClr val="FF0000"/>
                </a:solidFill>
              </a:rPr>
              <a:t>[ɑ</a:t>
            </a:r>
            <a:r>
              <a:rPr lang="ru-RU" sz="6000" b="1" dirty="0" smtClean="0">
                <a:solidFill>
                  <a:srgbClr val="FF0000"/>
                </a:solidFill>
              </a:rPr>
              <a:t>:]</a:t>
            </a:r>
            <a:endParaRPr lang="en-US" sz="6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Or - </a:t>
            </a:r>
            <a:r>
              <a:rPr lang="ru-RU" sz="6000" b="1" dirty="0">
                <a:solidFill>
                  <a:srgbClr val="FF0000"/>
                </a:solidFill>
              </a:rPr>
              <a:t>[ɔ:] 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6000" b="1" dirty="0" err="1" smtClean="0">
                <a:solidFill>
                  <a:srgbClr val="FF0000"/>
                </a:solidFill>
              </a:rPr>
              <a:t>Ch</a:t>
            </a:r>
            <a:r>
              <a:rPr lang="en-US" sz="6000" b="1" dirty="0" smtClean="0">
                <a:solidFill>
                  <a:srgbClr val="FF0000"/>
                </a:solidFill>
              </a:rPr>
              <a:t> - </a:t>
            </a:r>
            <a:r>
              <a:rPr lang="ru-RU" sz="6000" b="1" dirty="0">
                <a:solidFill>
                  <a:srgbClr val="FF0000"/>
                </a:solidFill>
              </a:rPr>
              <a:t>[</a:t>
            </a:r>
            <a:r>
              <a:rPr lang="ru-RU" sz="6000" b="1" dirty="0" err="1">
                <a:solidFill>
                  <a:srgbClr val="FF0000"/>
                </a:solidFill>
              </a:rPr>
              <a:t>tʃ</a:t>
            </a:r>
            <a:r>
              <a:rPr lang="ru-RU" sz="6000" b="1" dirty="0">
                <a:solidFill>
                  <a:srgbClr val="FF0000"/>
                </a:solidFill>
              </a:rPr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37090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 звуки читаются: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6000" b="1" dirty="0" err="1">
                <a:solidFill>
                  <a:srgbClr val="008000"/>
                </a:solidFill>
              </a:rPr>
              <a:t>Qu</a:t>
            </a:r>
            <a:r>
              <a:rPr lang="en-US" sz="6000" b="1" dirty="0">
                <a:solidFill>
                  <a:srgbClr val="008000"/>
                </a:solidFill>
              </a:rPr>
              <a:t> – [</a:t>
            </a:r>
            <a:r>
              <a:rPr lang="ru-RU" sz="6000" b="1" dirty="0" err="1">
                <a:solidFill>
                  <a:srgbClr val="008000"/>
                </a:solidFill>
              </a:rPr>
              <a:t>kw</a:t>
            </a:r>
            <a:r>
              <a:rPr lang="en-US" sz="6000" b="1" dirty="0" smtClean="0">
                <a:solidFill>
                  <a:srgbClr val="008000"/>
                </a:solidFill>
              </a:rPr>
              <a:t>]</a:t>
            </a:r>
            <a:r>
              <a:rPr lang="ru-RU" sz="6000" b="1" dirty="0" smtClean="0">
                <a:solidFill>
                  <a:srgbClr val="008000"/>
                </a:solidFill>
              </a:rPr>
              <a:t> - </a:t>
            </a:r>
            <a:r>
              <a:rPr lang="ru-RU" sz="6000" b="1" dirty="0" err="1" smtClean="0">
                <a:solidFill>
                  <a:srgbClr val="008000"/>
                </a:solidFill>
              </a:rPr>
              <a:t>кв</a:t>
            </a:r>
            <a:endParaRPr lang="en-US" sz="6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6000" b="1" dirty="0" err="1">
                <a:solidFill>
                  <a:srgbClr val="008000"/>
                </a:solidFill>
              </a:rPr>
              <a:t>Ar</a:t>
            </a:r>
            <a:r>
              <a:rPr lang="en-US" sz="6000" b="1" dirty="0">
                <a:solidFill>
                  <a:srgbClr val="008000"/>
                </a:solidFill>
              </a:rPr>
              <a:t> - </a:t>
            </a:r>
            <a:r>
              <a:rPr lang="ru-RU" sz="6000" b="1" dirty="0">
                <a:solidFill>
                  <a:srgbClr val="008000"/>
                </a:solidFill>
              </a:rPr>
              <a:t>[ɑ</a:t>
            </a:r>
            <a:r>
              <a:rPr lang="ru-RU" sz="6000" b="1" dirty="0" smtClean="0">
                <a:solidFill>
                  <a:srgbClr val="008000"/>
                </a:solidFill>
              </a:rPr>
              <a:t>:] – а (долгий)</a:t>
            </a:r>
            <a:endParaRPr lang="en-US" sz="6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6000" b="1" dirty="0">
                <a:solidFill>
                  <a:srgbClr val="008000"/>
                </a:solidFill>
              </a:rPr>
              <a:t>Or - </a:t>
            </a:r>
            <a:r>
              <a:rPr lang="ru-RU" sz="6000" b="1" dirty="0">
                <a:solidFill>
                  <a:srgbClr val="008000"/>
                </a:solidFill>
              </a:rPr>
              <a:t>[ɔ</a:t>
            </a:r>
            <a:r>
              <a:rPr lang="ru-RU" sz="6000" b="1" dirty="0" smtClean="0">
                <a:solidFill>
                  <a:srgbClr val="008000"/>
                </a:solidFill>
              </a:rPr>
              <a:t>:] – о (долгий)</a:t>
            </a:r>
            <a:endParaRPr lang="en-US" sz="6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6000" b="1" dirty="0" err="1">
                <a:solidFill>
                  <a:srgbClr val="008000"/>
                </a:solidFill>
              </a:rPr>
              <a:t>Ch</a:t>
            </a:r>
            <a:r>
              <a:rPr lang="en-US" sz="6000" b="1" dirty="0">
                <a:solidFill>
                  <a:srgbClr val="008000"/>
                </a:solidFill>
              </a:rPr>
              <a:t> - </a:t>
            </a:r>
            <a:r>
              <a:rPr lang="ru-RU" sz="6000" b="1" dirty="0">
                <a:solidFill>
                  <a:srgbClr val="008000"/>
                </a:solidFill>
              </a:rPr>
              <a:t>[</a:t>
            </a:r>
            <a:r>
              <a:rPr lang="ru-RU" sz="6000" b="1" dirty="0" err="1">
                <a:solidFill>
                  <a:srgbClr val="008000"/>
                </a:solidFill>
              </a:rPr>
              <a:t>tʃ</a:t>
            </a:r>
            <a:r>
              <a:rPr lang="ru-RU" sz="6000" b="1" dirty="0">
                <a:solidFill>
                  <a:srgbClr val="008000"/>
                </a:solidFill>
              </a:rPr>
              <a:t>] </a:t>
            </a:r>
            <a:r>
              <a:rPr lang="ru-RU" sz="6000" b="1" dirty="0" smtClean="0">
                <a:solidFill>
                  <a:srgbClr val="008000"/>
                </a:solidFill>
              </a:rPr>
              <a:t> - ч</a:t>
            </a:r>
            <a:endParaRPr lang="ru-RU" sz="60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87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>
                <a:solidFill>
                  <a:srgbClr val="FF0000"/>
                </a:solidFill>
              </a:rPr>
              <a:t>Qu</a:t>
            </a:r>
            <a:r>
              <a:rPr lang="en-US" sz="8000" b="1" dirty="0">
                <a:solidFill>
                  <a:srgbClr val="FF0000"/>
                </a:solidFill>
              </a:rPr>
              <a:t> – [</a:t>
            </a:r>
            <a:r>
              <a:rPr lang="ru-RU" sz="8000" b="1" dirty="0" err="1">
                <a:solidFill>
                  <a:srgbClr val="FF0000"/>
                </a:solidFill>
              </a:rPr>
              <a:t>kw</a:t>
            </a:r>
            <a:r>
              <a:rPr lang="en-US" sz="8000" b="1" dirty="0">
                <a:solidFill>
                  <a:srgbClr val="FF0000"/>
                </a:solidFill>
              </a:rPr>
              <a:t>]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rgbClr val="FF0000"/>
                </a:solidFill>
              </a:rPr>
              <a:t>Q</a:t>
            </a:r>
            <a:r>
              <a:rPr lang="ru-RU" sz="8000" b="1" dirty="0" err="1" smtClean="0">
                <a:solidFill>
                  <a:srgbClr val="FF0000"/>
                </a:solidFill>
              </a:rPr>
              <a:t>u</a:t>
            </a:r>
            <a:r>
              <a:rPr lang="ru-RU" sz="8000" b="1" dirty="0" err="1" smtClean="0">
                <a:solidFill>
                  <a:schemeClr val="bg2">
                    <a:lumMod val="50000"/>
                  </a:schemeClr>
                </a:solidFill>
              </a:rPr>
              <a:t>een</a:t>
            </a:r>
            <a:endParaRPr lang="ru-RU" sz="8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ru-RU" sz="8000" b="1" dirty="0" err="1" smtClean="0">
                <a:solidFill>
                  <a:srgbClr val="FF0000"/>
                </a:solidFill>
              </a:rPr>
              <a:t>qu</a:t>
            </a:r>
            <a:r>
              <a:rPr lang="ru-RU" sz="8000" b="1" dirty="0" err="1" smtClean="0">
                <a:solidFill>
                  <a:srgbClr val="3399FF"/>
                </a:solidFill>
              </a:rPr>
              <a:t>ilt</a:t>
            </a:r>
            <a:endParaRPr lang="ru-RU" sz="8000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>
                <a:solidFill>
                  <a:srgbClr val="FF0000"/>
                </a:solidFill>
              </a:rPr>
              <a:t>Ar</a:t>
            </a:r>
            <a:r>
              <a:rPr lang="en-US" sz="8000" b="1" dirty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[ɑ</a:t>
            </a:r>
            <a:r>
              <a:rPr lang="ru-RU" sz="8000" b="1" dirty="0" smtClean="0">
                <a:solidFill>
                  <a:srgbClr val="FF0000"/>
                </a:solidFill>
              </a:rPr>
              <a:t>:]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0099CC"/>
                </a:solidFill>
              </a:rPr>
              <a:t>1.</a:t>
            </a:r>
            <a:r>
              <a:rPr lang="ru-RU" sz="8000" b="1" dirty="0" smtClean="0"/>
              <a:t> </a:t>
            </a:r>
            <a:r>
              <a:rPr lang="en-US" sz="8000" b="1" dirty="0" smtClean="0">
                <a:solidFill>
                  <a:srgbClr val="0099CC"/>
                </a:solidFill>
              </a:rPr>
              <a:t>St</a:t>
            </a:r>
            <a:r>
              <a:rPr lang="en-US" sz="8000" b="1" dirty="0" smtClean="0">
                <a:solidFill>
                  <a:srgbClr val="FF0000"/>
                </a:solidFill>
              </a:rPr>
              <a:t>ar</a:t>
            </a:r>
            <a:endParaRPr lang="ru-RU" sz="8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rgbClr val="339933"/>
                </a:solidFill>
              </a:rPr>
              <a:t>2. </a:t>
            </a:r>
            <a:r>
              <a:rPr lang="en-US" sz="8000" b="1" dirty="0" smtClean="0">
                <a:solidFill>
                  <a:srgbClr val="339933"/>
                </a:solidFill>
              </a:rPr>
              <a:t>P</a:t>
            </a:r>
            <a:r>
              <a:rPr lang="en-US" sz="8000" b="1" dirty="0" smtClean="0">
                <a:solidFill>
                  <a:srgbClr val="FF0000"/>
                </a:solidFill>
              </a:rPr>
              <a:t>ar</a:t>
            </a:r>
            <a:r>
              <a:rPr lang="en-US" sz="8000" b="1" dirty="0" smtClean="0">
                <a:solidFill>
                  <a:srgbClr val="339933"/>
                </a:solidFill>
              </a:rPr>
              <a:t>k</a:t>
            </a:r>
            <a:endParaRPr lang="ru-RU" sz="8000" b="1" dirty="0" smtClean="0">
              <a:solidFill>
                <a:srgbClr val="339933"/>
              </a:solidFill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rgbClr val="FF0066"/>
                </a:solidFill>
              </a:rPr>
              <a:t>3. </a:t>
            </a:r>
            <a:r>
              <a:rPr lang="en-US" sz="8000" b="1" dirty="0" smtClean="0">
                <a:solidFill>
                  <a:srgbClr val="FF0066"/>
                </a:solidFill>
              </a:rPr>
              <a:t>f</a:t>
            </a:r>
            <a:r>
              <a:rPr lang="en-US" sz="8000" b="1" dirty="0" smtClean="0">
                <a:solidFill>
                  <a:srgbClr val="FF0000"/>
                </a:solidFill>
              </a:rPr>
              <a:t>ar</a:t>
            </a:r>
            <a:r>
              <a:rPr lang="en-US" sz="8000" b="1" dirty="0" smtClean="0">
                <a:solidFill>
                  <a:srgbClr val="FF0066"/>
                </a:solidFill>
              </a:rPr>
              <a:t>m</a:t>
            </a:r>
            <a:endParaRPr lang="ru-RU" sz="8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7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>
                <a:solidFill>
                  <a:srgbClr val="FF0000"/>
                </a:solidFill>
              </a:rPr>
              <a:t>Or - </a:t>
            </a:r>
            <a:r>
              <a:rPr lang="ru-RU" sz="8000" b="1" dirty="0">
                <a:solidFill>
                  <a:srgbClr val="FF0000"/>
                </a:solidFill>
              </a:rPr>
              <a:t>[ɔ:] 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rgbClr val="0033CC"/>
                </a:solidFill>
              </a:rPr>
              <a:t>H</a:t>
            </a:r>
            <a:r>
              <a:rPr lang="en-US" sz="8000" b="1" dirty="0" smtClean="0">
                <a:solidFill>
                  <a:srgbClr val="FF0000"/>
                </a:solidFill>
              </a:rPr>
              <a:t>or</a:t>
            </a:r>
            <a:r>
              <a:rPr lang="en-US" sz="8000" b="1" dirty="0" smtClean="0">
                <a:solidFill>
                  <a:srgbClr val="0033CC"/>
                </a:solidFill>
              </a:rPr>
              <a:t>se</a:t>
            </a:r>
            <a:endParaRPr lang="ru-RU" sz="8000" b="1" dirty="0" smtClean="0">
              <a:solidFill>
                <a:srgbClr val="0033CC"/>
              </a:solidFill>
            </a:endParaRPr>
          </a:p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rgbClr val="00CC00"/>
                </a:solidFill>
              </a:rPr>
              <a:t>do</a:t>
            </a:r>
            <a:r>
              <a:rPr lang="en-US" sz="8000" b="1" dirty="0" smtClean="0">
                <a:solidFill>
                  <a:srgbClr val="FF0000"/>
                </a:solidFill>
              </a:rPr>
              <a:t>or</a:t>
            </a:r>
            <a:endParaRPr lang="ru-RU" sz="8000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rgbClr val="FF9900"/>
                </a:solidFill>
              </a:rPr>
              <a:t>p</a:t>
            </a:r>
            <a:r>
              <a:rPr lang="en-US" sz="8000" b="1" dirty="0" smtClean="0">
                <a:solidFill>
                  <a:srgbClr val="FF0000"/>
                </a:solidFill>
              </a:rPr>
              <a:t>or</a:t>
            </a:r>
            <a:r>
              <a:rPr lang="en-US" sz="8000" b="1" dirty="0" smtClean="0">
                <a:solidFill>
                  <a:srgbClr val="FF9900"/>
                </a:solidFill>
              </a:rPr>
              <a:t>t</a:t>
            </a:r>
            <a:endParaRPr lang="ru-RU" sz="8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4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>
                <a:solidFill>
                  <a:srgbClr val="FF0000"/>
                </a:solidFill>
              </a:rPr>
              <a:t>Ch</a:t>
            </a:r>
            <a:r>
              <a:rPr lang="en-US" sz="8000" b="1" dirty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tʃ</a:t>
            </a:r>
            <a:r>
              <a:rPr lang="ru-RU" sz="8000" b="1" dirty="0" smtClean="0">
                <a:solidFill>
                  <a:srgbClr val="FF0000"/>
                </a:solidFill>
              </a:rPr>
              <a:t>]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rgbClr val="FF0000"/>
                </a:solidFill>
              </a:rPr>
              <a:t>ch</a:t>
            </a:r>
            <a:r>
              <a:rPr lang="en-US" sz="8000" b="1" dirty="0" smtClean="0">
                <a:solidFill>
                  <a:srgbClr val="009900"/>
                </a:solidFill>
              </a:rPr>
              <a:t>imp</a:t>
            </a:r>
            <a:endParaRPr lang="ru-RU" sz="8000" b="1" dirty="0" smtClean="0">
              <a:solidFill>
                <a:srgbClr val="009900"/>
              </a:solidFill>
            </a:endParaRPr>
          </a:p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mat</a:t>
            </a:r>
            <a:r>
              <a:rPr lang="en-US" sz="8000" b="1" dirty="0" smtClean="0">
                <a:solidFill>
                  <a:srgbClr val="FF0000"/>
                </a:solidFill>
              </a:rPr>
              <a:t>ch</a:t>
            </a:r>
            <a:endParaRPr lang="ru-RU" sz="8000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ben</a:t>
            </a:r>
            <a:r>
              <a:rPr lang="en-US" sz="8000" b="1" dirty="0" smtClean="0">
                <a:solidFill>
                  <a:srgbClr val="FF0000"/>
                </a:solidFill>
              </a:rPr>
              <a:t>ch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0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Прочитаем </a:t>
            </a:r>
            <a:r>
              <a:rPr lang="ru-RU" smtClean="0"/>
              <a:t>и переведем словосочетания</a:t>
            </a:r>
            <a:r>
              <a:rPr lang="ru-RU" dirty="0"/>
              <a:t>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 happy queen</a:t>
            </a:r>
          </a:p>
          <a:p>
            <a:pPr marL="0" indent="0">
              <a:buNone/>
            </a:pPr>
            <a:r>
              <a:rPr lang="en-US" sz="3600" dirty="0"/>
              <a:t>A good quilt</a:t>
            </a:r>
          </a:p>
          <a:p>
            <a:pPr marL="0" indent="0">
              <a:buNone/>
            </a:pPr>
            <a:r>
              <a:rPr lang="en-US" sz="3600" dirty="0"/>
              <a:t>A green park</a:t>
            </a:r>
          </a:p>
          <a:p>
            <a:pPr marL="0" indent="0">
              <a:buNone/>
            </a:pPr>
            <a:r>
              <a:rPr lang="en-US" sz="3600" dirty="0"/>
              <a:t>A red star</a:t>
            </a:r>
          </a:p>
          <a:p>
            <a:pPr marL="0" indent="0">
              <a:buNone/>
            </a:pPr>
            <a:r>
              <a:rPr lang="en-US" sz="3600" dirty="0"/>
              <a:t>A black door</a:t>
            </a:r>
          </a:p>
          <a:p>
            <a:pPr marL="0" indent="0">
              <a:buNone/>
            </a:pPr>
            <a:r>
              <a:rPr lang="en-US" sz="3600" dirty="0"/>
              <a:t>A good floor</a:t>
            </a:r>
          </a:p>
          <a:p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А </a:t>
            </a:r>
            <a:r>
              <a:rPr lang="en-US" sz="3600" dirty="0" smtClean="0"/>
              <a:t>funny chimp</a:t>
            </a:r>
          </a:p>
          <a:p>
            <a:pPr marL="0" indent="0">
              <a:buNone/>
            </a:pPr>
            <a:r>
              <a:rPr lang="en-US" sz="3600" dirty="0" smtClean="0"/>
              <a:t>A red cherry</a:t>
            </a:r>
          </a:p>
          <a:p>
            <a:pPr marL="0" indent="0">
              <a:buNone/>
            </a:pPr>
            <a:r>
              <a:rPr lang="en-US" sz="3600" dirty="0" smtClean="0"/>
              <a:t>A green quilt</a:t>
            </a:r>
          </a:p>
          <a:p>
            <a:pPr marL="0" indent="0">
              <a:buNone/>
            </a:pPr>
            <a:r>
              <a:rPr lang="en-US" sz="3600" dirty="0" smtClean="0"/>
              <a:t>A Sad horse</a:t>
            </a:r>
          </a:p>
          <a:p>
            <a:pPr marL="0" indent="0">
              <a:buNone/>
            </a:pPr>
            <a:r>
              <a:rPr lang="en-US" sz="3600" dirty="0" smtClean="0"/>
              <a:t>A green tree</a:t>
            </a:r>
          </a:p>
          <a:p>
            <a:pPr marL="0" indent="0">
              <a:buNone/>
            </a:pPr>
            <a:r>
              <a:rPr lang="en-US" sz="3600" dirty="0" smtClean="0"/>
              <a:t>A red sweet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294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146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Повторяем правила чтения: как читаются эти звуки?</vt:lpstr>
      <vt:lpstr>Эти звуки читаются:</vt:lpstr>
      <vt:lpstr>Qu – [kw]</vt:lpstr>
      <vt:lpstr>Ar - [ɑ:]</vt:lpstr>
      <vt:lpstr>Or - [ɔ:] </vt:lpstr>
      <vt:lpstr>Ch - [tʃ]</vt:lpstr>
      <vt:lpstr>Прочитаем и переведем словосочетания: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Повторяем правила чтения: как читаются эти звуки?</dc:title>
  <dc:creator>комп</dc:creator>
  <cp:lastModifiedBy>комп</cp:lastModifiedBy>
  <cp:revision>10</cp:revision>
  <dcterms:created xsi:type="dcterms:W3CDTF">2018-01-16T08:26:31Z</dcterms:created>
  <dcterms:modified xsi:type="dcterms:W3CDTF">2018-01-23T07:16:01Z</dcterms:modified>
</cp:coreProperties>
</file>