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808000"/>
    <a:srgbClr val="009999"/>
    <a:srgbClr val="00FF00"/>
    <a:srgbClr val="0033CC"/>
    <a:srgbClr val="99CC00"/>
    <a:srgbClr val="006666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Повторим звуки: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 smtClean="0">
                <a:solidFill>
                  <a:srgbClr val="CC00CC"/>
                </a:solidFill>
              </a:rPr>
              <a:t>[</a:t>
            </a:r>
            <a:r>
              <a:rPr lang="ru-RU" sz="6000" b="1" dirty="0" smtClean="0">
                <a:solidFill>
                  <a:srgbClr val="CC00CC"/>
                </a:solidFill>
              </a:rPr>
              <a:t>ʌ</a:t>
            </a:r>
            <a:r>
              <a:rPr lang="en-US" sz="6000" b="1" dirty="0" smtClean="0">
                <a:solidFill>
                  <a:srgbClr val="CC00CC"/>
                </a:solidFill>
              </a:rPr>
              <a:t>]</a:t>
            </a:r>
          </a:p>
          <a:p>
            <a:pPr algn="ctr"/>
            <a:r>
              <a:rPr lang="en-US" sz="6000" dirty="0" smtClean="0"/>
              <a:t>[</a:t>
            </a:r>
            <a:r>
              <a:rPr lang="ru-RU" sz="6000" b="1" dirty="0" smtClean="0">
                <a:solidFill>
                  <a:srgbClr val="006666"/>
                </a:solidFill>
              </a:rPr>
              <a:t>æ</a:t>
            </a:r>
            <a:r>
              <a:rPr lang="en-US" sz="6000" b="1" dirty="0" smtClean="0">
                <a:solidFill>
                  <a:srgbClr val="006666"/>
                </a:solidFill>
              </a:rPr>
              <a:t>]</a:t>
            </a:r>
          </a:p>
          <a:p>
            <a:pPr algn="ctr"/>
            <a:r>
              <a:rPr lang="ru-RU" sz="6000" b="1" dirty="0">
                <a:solidFill>
                  <a:srgbClr val="00FF00"/>
                </a:solidFill>
              </a:rPr>
              <a:t>[</a:t>
            </a:r>
            <a:r>
              <a:rPr lang="ru-RU" sz="6000" b="1" dirty="0" err="1">
                <a:solidFill>
                  <a:srgbClr val="00FF00"/>
                </a:solidFill>
              </a:rPr>
              <a:t>aı</a:t>
            </a:r>
            <a:r>
              <a:rPr lang="ru-RU" sz="6000" b="1" dirty="0" smtClean="0">
                <a:solidFill>
                  <a:srgbClr val="00FF00"/>
                </a:solidFill>
              </a:rPr>
              <a:t>]</a:t>
            </a:r>
            <a:endParaRPr lang="en-US" sz="6000" b="1" dirty="0" smtClean="0">
              <a:solidFill>
                <a:srgbClr val="00FF00"/>
              </a:solidFill>
            </a:endParaRPr>
          </a:p>
          <a:p>
            <a:pPr algn="ctr"/>
            <a:r>
              <a:rPr lang="ru-RU" sz="6000" b="1" dirty="0">
                <a:solidFill>
                  <a:srgbClr val="808000"/>
                </a:solidFill>
              </a:rPr>
              <a:t>[</a:t>
            </a:r>
            <a:r>
              <a:rPr lang="ru-RU" sz="6000" b="1" dirty="0" smtClean="0">
                <a:solidFill>
                  <a:srgbClr val="808000"/>
                </a:solidFill>
              </a:rPr>
              <a:t>ʃ</a:t>
            </a:r>
            <a:r>
              <a:rPr lang="en-US" sz="6000" b="1" dirty="0" smtClean="0">
                <a:solidFill>
                  <a:srgbClr val="808000"/>
                </a:solidFill>
              </a:rPr>
              <a:t>]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79181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Повторим и запишем слова </a:t>
            </a:r>
            <a:r>
              <a:rPr lang="ru-RU" smtClean="0"/>
              <a:t>в словарь: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b="1" dirty="0">
                <a:solidFill>
                  <a:srgbClr val="CC00CC"/>
                </a:solidFill>
              </a:rPr>
              <a:t>Mum</a:t>
            </a:r>
            <a:r>
              <a:rPr lang="ru-RU" b="1" dirty="0">
                <a:solidFill>
                  <a:srgbClr val="CC00CC"/>
                </a:solidFill>
              </a:rPr>
              <a:t> - [ </a:t>
            </a:r>
            <a:r>
              <a:rPr lang="ru-RU" b="1" dirty="0" err="1">
                <a:solidFill>
                  <a:srgbClr val="CC00CC"/>
                </a:solidFill>
              </a:rPr>
              <a:t>mʌm</a:t>
            </a:r>
            <a:r>
              <a:rPr lang="ru-RU" b="1" dirty="0">
                <a:solidFill>
                  <a:srgbClr val="CC00CC"/>
                </a:solidFill>
              </a:rPr>
              <a:t> </a:t>
            </a:r>
            <a:r>
              <a:rPr lang="ru-RU" b="1" dirty="0" smtClean="0">
                <a:solidFill>
                  <a:srgbClr val="CC00CC"/>
                </a:solidFill>
              </a:rPr>
              <a:t>] – мама</a:t>
            </a:r>
          </a:p>
          <a:p>
            <a:r>
              <a:rPr lang="en-US" b="1" dirty="0">
                <a:solidFill>
                  <a:srgbClr val="006666"/>
                </a:solidFill>
              </a:rPr>
              <a:t>Dad</a:t>
            </a:r>
            <a:r>
              <a:rPr lang="ru-RU" b="1" dirty="0">
                <a:solidFill>
                  <a:srgbClr val="006666"/>
                </a:solidFill>
              </a:rPr>
              <a:t> - [ </a:t>
            </a:r>
            <a:r>
              <a:rPr lang="ru-RU" b="1" dirty="0" err="1">
                <a:solidFill>
                  <a:srgbClr val="006666"/>
                </a:solidFill>
              </a:rPr>
              <a:t>dæd</a:t>
            </a:r>
            <a:r>
              <a:rPr lang="ru-RU" b="1" dirty="0">
                <a:solidFill>
                  <a:srgbClr val="006666"/>
                </a:solidFill>
              </a:rPr>
              <a:t> </a:t>
            </a:r>
            <a:r>
              <a:rPr lang="ru-RU" b="1" dirty="0" smtClean="0">
                <a:solidFill>
                  <a:srgbClr val="006666"/>
                </a:solidFill>
              </a:rPr>
              <a:t>] - папа</a:t>
            </a:r>
          </a:p>
          <a:p>
            <a:r>
              <a:rPr lang="en-US" b="1" dirty="0">
                <a:solidFill>
                  <a:srgbClr val="99CC00"/>
                </a:solidFill>
              </a:rPr>
              <a:t>Granny</a:t>
            </a:r>
            <a:r>
              <a:rPr lang="ru-RU" b="1" dirty="0">
                <a:solidFill>
                  <a:srgbClr val="99CC00"/>
                </a:solidFill>
              </a:rPr>
              <a:t> - [ ˈ</a:t>
            </a:r>
            <a:r>
              <a:rPr lang="ru-RU" b="1" dirty="0" err="1">
                <a:solidFill>
                  <a:srgbClr val="99CC00"/>
                </a:solidFill>
              </a:rPr>
              <a:t>ɡræni</a:t>
            </a:r>
            <a:r>
              <a:rPr lang="ru-RU" b="1" dirty="0">
                <a:solidFill>
                  <a:srgbClr val="99CC00"/>
                </a:solidFill>
              </a:rPr>
              <a:t> </a:t>
            </a:r>
            <a:r>
              <a:rPr lang="ru-RU" b="1" dirty="0" smtClean="0">
                <a:solidFill>
                  <a:srgbClr val="99CC00"/>
                </a:solidFill>
              </a:rPr>
              <a:t>] - бабушка</a:t>
            </a:r>
          </a:p>
          <a:p>
            <a:r>
              <a:rPr lang="en-US" b="1" dirty="0" err="1">
                <a:solidFill>
                  <a:srgbClr val="0033CC"/>
                </a:solidFill>
              </a:rPr>
              <a:t>Grandad</a:t>
            </a:r>
            <a:r>
              <a:rPr lang="ru-RU" b="1" dirty="0">
                <a:solidFill>
                  <a:srgbClr val="0033CC"/>
                </a:solidFill>
              </a:rPr>
              <a:t> - [ ˈ</a:t>
            </a:r>
            <a:r>
              <a:rPr lang="ru-RU" b="1" dirty="0" err="1">
                <a:solidFill>
                  <a:srgbClr val="0033CC"/>
                </a:solidFill>
              </a:rPr>
              <a:t>ɡrændæd</a:t>
            </a:r>
            <a:r>
              <a:rPr lang="ru-RU" b="1" dirty="0">
                <a:solidFill>
                  <a:srgbClr val="0033CC"/>
                </a:solidFill>
              </a:rPr>
              <a:t> </a:t>
            </a:r>
            <a:r>
              <a:rPr lang="ru-RU" b="1" dirty="0" smtClean="0">
                <a:solidFill>
                  <a:srgbClr val="0033CC"/>
                </a:solidFill>
              </a:rPr>
              <a:t>] - дедушка</a:t>
            </a:r>
          </a:p>
          <a:p>
            <a:r>
              <a:rPr lang="ru-RU" b="1" dirty="0">
                <a:solidFill>
                  <a:srgbClr val="00FF00"/>
                </a:solidFill>
              </a:rPr>
              <a:t>I - [</a:t>
            </a:r>
            <a:r>
              <a:rPr lang="ru-RU" b="1" dirty="0" err="1">
                <a:solidFill>
                  <a:srgbClr val="00FF00"/>
                </a:solidFill>
              </a:rPr>
              <a:t>aı</a:t>
            </a:r>
            <a:r>
              <a:rPr lang="ru-RU" b="1" dirty="0" smtClean="0">
                <a:solidFill>
                  <a:srgbClr val="00FF00"/>
                </a:solidFill>
              </a:rPr>
              <a:t>] - я</a:t>
            </a:r>
          </a:p>
          <a:p>
            <a:r>
              <a:rPr lang="en-US" b="1" dirty="0">
                <a:solidFill>
                  <a:srgbClr val="009999"/>
                </a:solidFill>
              </a:rPr>
              <a:t>H</a:t>
            </a:r>
            <a:r>
              <a:rPr lang="ru-RU" b="1" dirty="0">
                <a:solidFill>
                  <a:srgbClr val="009999"/>
                </a:solidFill>
              </a:rPr>
              <a:t>e - [</a:t>
            </a:r>
            <a:r>
              <a:rPr lang="ru-RU" b="1" dirty="0" err="1">
                <a:solidFill>
                  <a:srgbClr val="009999"/>
                </a:solidFill>
              </a:rPr>
              <a:t>hi</a:t>
            </a:r>
            <a:r>
              <a:rPr lang="ru-RU" b="1" dirty="0" smtClean="0">
                <a:solidFill>
                  <a:srgbClr val="009999"/>
                </a:solidFill>
              </a:rPr>
              <a:t>:] – он </a:t>
            </a:r>
            <a:r>
              <a:rPr lang="ru-RU" b="1" dirty="0" smtClean="0">
                <a:solidFill>
                  <a:srgbClr val="009999"/>
                </a:solidFill>
              </a:rPr>
              <a:t>(про человека)</a:t>
            </a:r>
            <a:endParaRPr lang="ru-RU" b="1" dirty="0" smtClean="0">
              <a:solidFill>
                <a:srgbClr val="009999"/>
              </a:solidFill>
            </a:endParaRPr>
          </a:p>
          <a:p>
            <a:r>
              <a:rPr lang="en-US" b="1" dirty="0">
                <a:solidFill>
                  <a:srgbClr val="808000"/>
                </a:solidFill>
              </a:rPr>
              <a:t>S</a:t>
            </a:r>
            <a:r>
              <a:rPr lang="ru-RU" b="1" dirty="0" err="1">
                <a:solidFill>
                  <a:srgbClr val="808000"/>
                </a:solidFill>
              </a:rPr>
              <a:t>he</a:t>
            </a:r>
            <a:r>
              <a:rPr lang="ru-RU" b="1" dirty="0">
                <a:solidFill>
                  <a:srgbClr val="808000"/>
                </a:solidFill>
              </a:rPr>
              <a:t> - [</a:t>
            </a:r>
            <a:r>
              <a:rPr lang="ru-RU" b="1" dirty="0" err="1">
                <a:solidFill>
                  <a:srgbClr val="808000"/>
                </a:solidFill>
              </a:rPr>
              <a:t>ʃi</a:t>
            </a:r>
            <a:r>
              <a:rPr lang="ru-RU" b="1" dirty="0" smtClean="0">
                <a:solidFill>
                  <a:srgbClr val="808000"/>
                </a:solidFill>
              </a:rPr>
              <a:t>:] </a:t>
            </a:r>
            <a:r>
              <a:rPr lang="ru-RU" b="1" dirty="0" smtClean="0">
                <a:solidFill>
                  <a:srgbClr val="808000"/>
                </a:solidFill>
              </a:rPr>
              <a:t>– она (</a:t>
            </a:r>
            <a:r>
              <a:rPr lang="ru-RU" b="1" smtClean="0">
                <a:solidFill>
                  <a:srgbClr val="808000"/>
                </a:solidFill>
              </a:rPr>
              <a:t>про человека)</a:t>
            </a:r>
            <a:endParaRPr lang="ru-RU" b="1" dirty="0" smtClean="0">
              <a:solidFill>
                <a:srgbClr val="808000"/>
              </a:solidFill>
            </a:endParaRPr>
          </a:p>
          <a:p>
            <a:r>
              <a:rPr lang="en-US" b="1" dirty="0">
                <a:solidFill>
                  <a:srgbClr val="FF3300"/>
                </a:solidFill>
              </a:rPr>
              <a:t>I</a:t>
            </a:r>
            <a:r>
              <a:rPr lang="ru-RU" b="1" dirty="0">
                <a:solidFill>
                  <a:srgbClr val="FF3300"/>
                </a:solidFill>
              </a:rPr>
              <a:t>t - [</a:t>
            </a:r>
            <a:r>
              <a:rPr lang="ru-RU" b="1" dirty="0" err="1">
                <a:solidFill>
                  <a:srgbClr val="FF3300"/>
                </a:solidFill>
              </a:rPr>
              <a:t>ıt</a:t>
            </a:r>
            <a:r>
              <a:rPr lang="ru-RU" b="1" dirty="0" smtClean="0">
                <a:solidFill>
                  <a:srgbClr val="FF3300"/>
                </a:solidFill>
              </a:rPr>
              <a:t>] – это, он, она, оно (про животное или предмет)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774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CC00CC"/>
                </a:solidFill>
              </a:rPr>
              <a:t>Mum</a:t>
            </a:r>
            <a:r>
              <a:rPr lang="ru-RU" sz="8000" b="1" dirty="0" smtClean="0">
                <a:solidFill>
                  <a:srgbClr val="CC00CC"/>
                </a:solidFill>
              </a:rPr>
              <a:t> - </a:t>
            </a:r>
            <a:r>
              <a:rPr lang="ru-RU" sz="8000" b="1" dirty="0">
                <a:solidFill>
                  <a:srgbClr val="CC00CC"/>
                </a:solidFill>
              </a:rPr>
              <a:t>[ </a:t>
            </a:r>
            <a:r>
              <a:rPr lang="ru-RU" sz="8000" b="1" dirty="0" err="1">
                <a:solidFill>
                  <a:srgbClr val="CC00CC"/>
                </a:solidFill>
              </a:rPr>
              <a:t>mʌm</a:t>
            </a:r>
            <a:r>
              <a:rPr lang="ru-RU" sz="8000" b="1" dirty="0">
                <a:solidFill>
                  <a:srgbClr val="CC00CC"/>
                </a:solidFill>
              </a:rPr>
              <a:t> ]</a:t>
            </a:r>
          </a:p>
        </p:txBody>
      </p:sp>
      <p:pic>
        <p:nvPicPr>
          <p:cNvPr id="1026" name="Picture 2" descr="C:\Users\комп\Desktop\АНГЛИЙСКИЙ ЯЗЫК НАЧАЛЬНАЯ ШКОЛА\для уроков\картинки\videos-del-dia-de-la-madre-10-de-mayo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556792"/>
            <a:ext cx="6912768" cy="4536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256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6666"/>
                </a:solidFill>
              </a:rPr>
              <a:t>Dad</a:t>
            </a:r>
            <a:r>
              <a:rPr lang="ru-RU" sz="8000" b="1" dirty="0" smtClean="0">
                <a:solidFill>
                  <a:srgbClr val="006666"/>
                </a:solidFill>
              </a:rPr>
              <a:t> - </a:t>
            </a:r>
            <a:r>
              <a:rPr lang="ru-RU" sz="8000" b="1" dirty="0">
                <a:solidFill>
                  <a:srgbClr val="006666"/>
                </a:solidFill>
              </a:rPr>
              <a:t>[ </a:t>
            </a:r>
            <a:r>
              <a:rPr lang="ru-RU" sz="8000" b="1" dirty="0" err="1">
                <a:solidFill>
                  <a:srgbClr val="006666"/>
                </a:solidFill>
              </a:rPr>
              <a:t>dæd</a:t>
            </a:r>
            <a:r>
              <a:rPr lang="ru-RU" sz="8000" b="1" dirty="0">
                <a:solidFill>
                  <a:srgbClr val="006666"/>
                </a:solidFill>
              </a:rPr>
              <a:t> ]</a:t>
            </a:r>
            <a:endParaRPr lang="ru-RU" sz="8000" dirty="0">
              <a:solidFill>
                <a:srgbClr val="006666"/>
              </a:solidFill>
            </a:endParaRPr>
          </a:p>
        </p:txBody>
      </p:sp>
      <p:pic>
        <p:nvPicPr>
          <p:cNvPr id="2050" name="Picture 2" descr="C:\Users\комп\Desktop\АНГЛИЙСКИЙ ЯЗЫК НАЧАЛЬНАЯ ШКОЛА\для уроков\картинки\s12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408" y="1600200"/>
            <a:ext cx="7021183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19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99CC00"/>
                </a:solidFill>
              </a:rPr>
              <a:t>Granny</a:t>
            </a:r>
            <a:r>
              <a:rPr lang="ru-RU" sz="8000" b="1" dirty="0" smtClean="0">
                <a:solidFill>
                  <a:srgbClr val="99CC00"/>
                </a:solidFill>
              </a:rPr>
              <a:t> - </a:t>
            </a:r>
            <a:r>
              <a:rPr lang="ru-RU" sz="8000" b="1" dirty="0">
                <a:solidFill>
                  <a:srgbClr val="99CC00"/>
                </a:solidFill>
              </a:rPr>
              <a:t>[ ˈ</a:t>
            </a:r>
            <a:r>
              <a:rPr lang="ru-RU" sz="8000" b="1" dirty="0" err="1">
                <a:solidFill>
                  <a:srgbClr val="99CC00"/>
                </a:solidFill>
              </a:rPr>
              <a:t>ɡræni</a:t>
            </a:r>
            <a:r>
              <a:rPr lang="ru-RU" sz="8000" b="1" dirty="0">
                <a:solidFill>
                  <a:srgbClr val="99CC00"/>
                </a:solidFill>
              </a:rPr>
              <a:t> ]</a:t>
            </a:r>
            <a:endParaRPr lang="ru-RU" sz="8000" dirty="0">
              <a:solidFill>
                <a:srgbClr val="99CC00"/>
              </a:solidFill>
            </a:endParaRPr>
          </a:p>
        </p:txBody>
      </p:sp>
      <p:pic>
        <p:nvPicPr>
          <p:cNvPr id="3074" name="Picture 2" descr="C:\Users\комп\Desktop\АНГЛИЙСКИЙ ЯЗЫК НАЧАЛЬНАЯ ШКОЛА\для уроков\картинки\bK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600200"/>
            <a:ext cx="6336704" cy="499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260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err="1" smtClean="0">
                <a:solidFill>
                  <a:srgbClr val="0033CC"/>
                </a:solidFill>
              </a:rPr>
              <a:t>Grandad</a:t>
            </a:r>
            <a:r>
              <a:rPr lang="ru-RU" sz="6000" b="1" dirty="0" smtClean="0">
                <a:solidFill>
                  <a:srgbClr val="0033CC"/>
                </a:solidFill>
              </a:rPr>
              <a:t> - </a:t>
            </a:r>
            <a:r>
              <a:rPr lang="ru-RU" sz="6000" b="1" dirty="0">
                <a:solidFill>
                  <a:srgbClr val="0033CC"/>
                </a:solidFill>
              </a:rPr>
              <a:t>[ ˈ</a:t>
            </a:r>
            <a:r>
              <a:rPr lang="ru-RU" sz="6000" b="1" dirty="0" err="1">
                <a:solidFill>
                  <a:srgbClr val="0033CC"/>
                </a:solidFill>
              </a:rPr>
              <a:t>ɡrændæd</a:t>
            </a:r>
            <a:r>
              <a:rPr lang="ru-RU" sz="6000" b="1" dirty="0">
                <a:solidFill>
                  <a:srgbClr val="0033CC"/>
                </a:solidFill>
              </a:rPr>
              <a:t> ]</a:t>
            </a:r>
            <a:endParaRPr lang="ru-RU" sz="6000" dirty="0">
              <a:solidFill>
                <a:srgbClr val="0033CC"/>
              </a:solidFill>
            </a:endParaRPr>
          </a:p>
        </p:txBody>
      </p:sp>
      <p:pic>
        <p:nvPicPr>
          <p:cNvPr id="4098" name="Picture 2" descr="C:\Users\комп\Desktop\АНГЛИЙСКИЙ ЯЗЫК НАЧАЛЬНАЯ ШКОЛА\для уроков\картинки\6868007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268760"/>
            <a:ext cx="4968552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556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00FF00"/>
                </a:solidFill>
              </a:rPr>
              <a:t>I - </a:t>
            </a:r>
            <a:r>
              <a:rPr lang="ru-RU" sz="8000" b="1" dirty="0">
                <a:solidFill>
                  <a:srgbClr val="00FF00"/>
                </a:solidFill>
              </a:rPr>
              <a:t>[</a:t>
            </a:r>
            <a:r>
              <a:rPr lang="ru-RU" sz="8000" b="1" dirty="0" err="1">
                <a:solidFill>
                  <a:srgbClr val="00FF00"/>
                </a:solidFill>
              </a:rPr>
              <a:t>aı</a:t>
            </a:r>
            <a:r>
              <a:rPr lang="ru-RU" sz="8000" b="1" dirty="0">
                <a:solidFill>
                  <a:srgbClr val="00FF00"/>
                </a:solidFill>
              </a:rPr>
              <a:t>]</a:t>
            </a:r>
            <a:endParaRPr lang="ru-RU" sz="8000" dirty="0">
              <a:solidFill>
                <a:srgbClr val="00FF00"/>
              </a:solidFill>
            </a:endParaRPr>
          </a:p>
        </p:txBody>
      </p:sp>
      <p:pic>
        <p:nvPicPr>
          <p:cNvPr id="4" name="Picture 2" descr="http://www.worksheeto.com/postpic/2011/03/subject-pronoun-i-coloring-pages_6532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5698" y="1600200"/>
            <a:ext cx="6392603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486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9999"/>
                </a:solidFill>
              </a:rPr>
              <a:t>H</a:t>
            </a:r>
            <a:r>
              <a:rPr lang="ru-RU" sz="8000" b="1" dirty="0" smtClean="0">
                <a:solidFill>
                  <a:srgbClr val="009999"/>
                </a:solidFill>
              </a:rPr>
              <a:t>e - </a:t>
            </a:r>
            <a:r>
              <a:rPr lang="ru-RU" sz="8000" b="1" dirty="0">
                <a:solidFill>
                  <a:srgbClr val="009999"/>
                </a:solidFill>
              </a:rPr>
              <a:t>[</a:t>
            </a:r>
            <a:r>
              <a:rPr lang="ru-RU" sz="8000" b="1" dirty="0" err="1">
                <a:solidFill>
                  <a:srgbClr val="009999"/>
                </a:solidFill>
              </a:rPr>
              <a:t>hi</a:t>
            </a:r>
            <a:r>
              <a:rPr lang="ru-RU" sz="8000" b="1" dirty="0">
                <a:solidFill>
                  <a:srgbClr val="009999"/>
                </a:solidFill>
              </a:rPr>
              <a:t>:]</a:t>
            </a:r>
          </a:p>
        </p:txBody>
      </p:sp>
      <p:pic>
        <p:nvPicPr>
          <p:cNvPr id="4" name="Picture 4" descr="http://outfund.ru/wp-content/uploads/2013/03/pronoun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72816"/>
            <a:ext cx="7272808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376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808000"/>
                </a:solidFill>
              </a:rPr>
              <a:t>S</a:t>
            </a:r>
            <a:r>
              <a:rPr lang="ru-RU" sz="8000" b="1" dirty="0" err="1" smtClean="0">
                <a:solidFill>
                  <a:srgbClr val="808000"/>
                </a:solidFill>
              </a:rPr>
              <a:t>he</a:t>
            </a:r>
            <a:r>
              <a:rPr lang="ru-RU" sz="8000" b="1" dirty="0" smtClean="0">
                <a:solidFill>
                  <a:srgbClr val="808000"/>
                </a:solidFill>
              </a:rPr>
              <a:t> - </a:t>
            </a:r>
            <a:r>
              <a:rPr lang="ru-RU" sz="8000" b="1" dirty="0">
                <a:solidFill>
                  <a:srgbClr val="808000"/>
                </a:solidFill>
              </a:rPr>
              <a:t>[</a:t>
            </a:r>
            <a:r>
              <a:rPr lang="ru-RU" sz="8000" b="1" dirty="0" err="1">
                <a:solidFill>
                  <a:srgbClr val="808000"/>
                </a:solidFill>
              </a:rPr>
              <a:t>ʃi</a:t>
            </a:r>
            <a:r>
              <a:rPr lang="ru-RU" sz="8000" b="1" dirty="0">
                <a:solidFill>
                  <a:srgbClr val="808000"/>
                </a:solidFill>
              </a:rPr>
              <a:t>:]</a:t>
            </a:r>
          </a:p>
        </p:txBody>
      </p:sp>
      <p:pic>
        <p:nvPicPr>
          <p:cNvPr id="6146" name="Picture 2" descr="C:\Users\комп\Desktop\АНГЛИЙСКИЙ ЯЗЫК НАЧАЛЬНАЯ ШКОЛА\для уроков\картинки\you-singular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7359" y="1600200"/>
            <a:ext cx="622928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545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3300"/>
                </a:solidFill>
              </a:rPr>
              <a:t>I</a:t>
            </a:r>
            <a:r>
              <a:rPr lang="ru-RU" sz="8000" b="1" dirty="0" smtClean="0">
                <a:solidFill>
                  <a:srgbClr val="FF3300"/>
                </a:solidFill>
              </a:rPr>
              <a:t>t - </a:t>
            </a:r>
            <a:r>
              <a:rPr lang="ru-RU" sz="8000" b="1" dirty="0">
                <a:solidFill>
                  <a:srgbClr val="FF3300"/>
                </a:solidFill>
              </a:rPr>
              <a:t>[</a:t>
            </a:r>
            <a:r>
              <a:rPr lang="ru-RU" sz="8000" b="1" dirty="0" err="1">
                <a:solidFill>
                  <a:srgbClr val="FF3300"/>
                </a:solidFill>
              </a:rPr>
              <a:t>ıt</a:t>
            </a:r>
            <a:r>
              <a:rPr lang="ru-RU" sz="8000" b="1" dirty="0">
                <a:solidFill>
                  <a:srgbClr val="FF3300"/>
                </a:solidFill>
              </a:rPr>
              <a:t>]</a:t>
            </a:r>
          </a:p>
        </p:txBody>
      </p:sp>
      <p:pic>
        <p:nvPicPr>
          <p:cNvPr id="5122" name="Picture 2" descr="C:\Users\комп\Desktop\АНГЛИЙСКИЙ ЯЗЫК НАЧАЛЬНАЯ ШКОЛА\для уроков\картинки\AE7_it-inanimat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700808"/>
            <a:ext cx="5976664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034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148</Words>
  <Application>Microsoft Office PowerPoint</Application>
  <PresentationFormat>Экран (4:3)</PresentationFormat>
  <Paragraphs>22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Повторим звуки:</vt:lpstr>
      <vt:lpstr>Mum - [ mʌm ]</vt:lpstr>
      <vt:lpstr>Dad - [ dæd ]</vt:lpstr>
      <vt:lpstr>Granny - [ ˈɡræni ]</vt:lpstr>
      <vt:lpstr>Grandad - [ ˈɡrændæd ]</vt:lpstr>
      <vt:lpstr>I - [aı]</vt:lpstr>
      <vt:lpstr>He - [hi:]</vt:lpstr>
      <vt:lpstr>She - [ʃi:]</vt:lpstr>
      <vt:lpstr>It - [ıt]</vt:lpstr>
      <vt:lpstr>Повторим и запишем слова в словарь: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Mum - [ mʌm ]</dc:title>
  <dc:creator>комп</dc:creator>
  <cp:lastModifiedBy>комп</cp:lastModifiedBy>
  <cp:revision>5</cp:revision>
  <dcterms:created xsi:type="dcterms:W3CDTF">2018-01-31T04:10:06Z</dcterms:created>
  <dcterms:modified xsi:type="dcterms:W3CDTF">2018-02-09T02:50:38Z</dcterms:modified>
</cp:coreProperties>
</file>