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63" r:id="rId5"/>
    <p:sldId id="264" r:id="rId6"/>
    <p:sldId id="265" r:id="rId7"/>
    <p:sldId id="266" r:id="rId8"/>
    <p:sldId id="258" r:id="rId9"/>
    <p:sldId id="267" r:id="rId10"/>
    <p:sldId id="269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FF"/>
    <a:srgbClr val="FF3300"/>
    <a:srgbClr val="33CC33"/>
    <a:srgbClr val="FF0066"/>
    <a:srgbClr val="666699"/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Правила чтения гласной «</a:t>
            </a:r>
            <a:r>
              <a:rPr lang="en-US" sz="4800" dirty="0" smtClean="0"/>
              <a:t>Aa</a:t>
            </a:r>
            <a:r>
              <a:rPr lang="ru-RU" sz="4800" dirty="0" smtClean="0"/>
              <a:t>»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В закрытом типе слога:</a:t>
            </a:r>
            <a:endParaRPr lang="ru-RU" sz="28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000" b="1" dirty="0" smtClean="0">
                <a:solidFill>
                  <a:srgbClr val="FF0000"/>
                </a:solidFill>
              </a:rPr>
              <a:t>A – [</a:t>
            </a:r>
            <a:r>
              <a:rPr lang="ru-RU" sz="6000" b="1" dirty="0" smtClean="0">
                <a:solidFill>
                  <a:srgbClr val="FF0000"/>
                </a:solidFill>
              </a:rPr>
              <a:t>æ</a:t>
            </a:r>
            <a:r>
              <a:rPr lang="en-US" sz="6000" b="1" dirty="0" smtClean="0">
                <a:solidFill>
                  <a:srgbClr val="FF0000"/>
                </a:solidFill>
              </a:rPr>
              <a:t> ]</a:t>
            </a:r>
            <a:r>
              <a:rPr lang="ru-RU" sz="6000" b="1" dirty="0" smtClean="0">
                <a:solidFill>
                  <a:srgbClr val="FF0000"/>
                </a:solidFill>
              </a:rPr>
              <a:t> - э</a:t>
            </a:r>
            <a:endParaRPr lang="en-US" sz="60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4000" i="1" dirty="0" smtClean="0"/>
              <a:t>Пример:</a:t>
            </a:r>
            <a:endParaRPr lang="en-US" sz="3600" i="1" dirty="0" smtClean="0"/>
          </a:p>
          <a:p>
            <a:pPr marL="0" indent="0" algn="ctr">
              <a:buNone/>
            </a:pPr>
            <a:r>
              <a:rPr lang="en-US" sz="4800" dirty="0" smtClean="0"/>
              <a:t>C</a:t>
            </a:r>
            <a:r>
              <a:rPr lang="ru-RU" sz="4800" dirty="0" err="1" smtClean="0"/>
              <a:t>at</a:t>
            </a:r>
            <a:r>
              <a:rPr lang="en-US" sz="4800" dirty="0" smtClean="0"/>
              <a:t> </a:t>
            </a:r>
            <a:r>
              <a:rPr lang="en-US" sz="4800" b="1" dirty="0" smtClean="0"/>
              <a:t>- </a:t>
            </a:r>
            <a:r>
              <a:rPr lang="ru-RU" sz="4800" dirty="0"/>
              <a:t>[</a:t>
            </a:r>
            <a:r>
              <a:rPr lang="ru-RU" sz="4800" dirty="0" err="1"/>
              <a:t>kæt</a:t>
            </a:r>
            <a:r>
              <a:rPr lang="ru-RU" sz="4800" dirty="0"/>
              <a:t>]</a:t>
            </a:r>
            <a:endParaRPr lang="en-US" sz="4800" dirty="0" smtClean="0"/>
          </a:p>
          <a:p>
            <a:pPr marL="0" indent="0" algn="ctr">
              <a:buNone/>
            </a:pP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В открытом типе слога:</a:t>
            </a:r>
            <a:endParaRPr lang="ru-RU" sz="28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000" b="1" dirty="0">
                <a:solidFill>
                  <a:srgbClr val="FF0000"/>
                </a:solidFill>
              </a:rPr>
              <a:t>A </a:t>
            </a:r>
            <a:r>
              <a:rPr lang="en-US" sz="6000" b="1" dirty="0" smtClean="0">
                <a:solidFill>
                  <a:srgbClr val="FF0000"/>
                </a:solidFill>
              </a:rPr>
              <a:t>– [</a:t>
            </a:r>
            <a:r>
              <a:rPr lang="ru-RU" sz="6000" b="1" dirty="0" err="1" smtClean="0">
                <a:solidFill>
                  <a:srgbClr val="FF0000"/>
                </a:solidFill>
              </a:rPr>
              <a:t>eı</a:t>
            </a:r>
            <a:r>
              <a:rPr lang="en-US" sz="6000" b="1" dirty="0" smtClean="0">
                <a:solidFill>
                  <a:srgbClr val="FF0000"/>
                </a:solidFill>
              </a:rPr>
              <a:t>]</a:t>
            </a:r>
            <a:r>
              <a:rPr lang="ru-RU" sz="6000" b="1" dirty="0" smtClean="0">
                <a:solidFill>
                  <a:srgbClr val="FF0000"/>
                </a:solidFill>
              </a:rPr>
              <a:t> - эй</a:t>
            </a:r>
          </a:p>
          <a:p>
            <a:pPr marL="0" indent="0">
              <a:buNone/>
            </a:pPr>
            <a:r>
              <a:rPr lang="ru-RU" sz="4000" i="1" dirty="0"/>
              <a:t>Пример</a:t>
            </a:r>
            <a:r>
              <a:rPr lang="ru-RU" sz="4000" i="1" dirty="0" smtClean="0"/>
              <a:t>:</a:t>
            </a:r>
            <a:endParaRPr lang="en-US" sz="6600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US" sz="4800" dirty="0" smtClean="0"/>
              <a:t>N</a:t>
            </a:r>
            <a:r>
              <a:rPr lang="ru-RU" sz="4800" dirty="0" err="1" smtClean="0"/>
              <a:t>ame</a:t>
            </a:r>
            <a:r>
              <a:rPr lang="en-US" sz="4800" dirty="0" smtClean="0"/>
              <a:t> - </a:t>
            </a:r>
            <a:r>
              <a:rPr lang="ru-RU" sz="4800" dirty="0"/>
              <a:t>[</a:t>
            </a:r>
            <a:r>
              <a:rPr lang="ru-RU" sz="4800" dirty="0" err="1"/>
              <a:t>neım</a:t>
            </a:r>
            <a:r>
              <a:rPr lang="ru-RU" sz="4800" dirty="0"/>
              <a:t>]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06626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2060"/>
                </a:solidFill>
              </a:rPr>
              <a:t>O</a:t>
            </a:r>
            <a:r>
              <a:rPr lang="ru-RU" sz="8000" b="1" dirty="0" smtClean="0">
                <a:solidFill>
                  <a:srgbClr val="002060"/>
                </a:solidFill>
              </a:rPr>
              <a:t>r - </a:t>
            </a:r>
            <a:r>
              <a:rPr lang="ru-RU" sz="8000" b="1" dirty="0">
                <a:solidFill>
                  <a:srgbClr val="002060"/>
                </a:solidFill>
              </a:rPr>
              <a:t>[ɔ:]</a:t>
            </a:r>
            <a:endParaRPr lang="ru-RU" sz="80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9600" dirty="0" smtClean="0"/>
              <a:t>или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3421690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Повторим слова и запишем их в словарь: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en-US" sz="3600" b="1" dirty="0" smtClean="0">
                <a:solidFill>
                  <a:srgbClr val="00FFCC"/>
                </a:solidFill>
              </a:rPr>
              <a:t>N</a:t>
            </a:r>
            <a:r>
              <a:rPr lang="ru-RU" sz="3600" b="1" dirty="0" err="1">
                <a:solidFill>
                  <a:srgbClr val="00FFCC"/>
                </a:solidFill>
              </a:rPr>
              <a:t>ame</a:t>
            </a:r>
            <a:r>
              <a:rPr lang="en-US" sz="3600" b="1" dirty="0">
                <a:solidFill>
                  <a:srgbClr val="00FFCC"/>
                </a:solidFill>
              </a:rPr>
              <a:t> - </a:t>
            </a:r>
            <a:r>
              <a:rPr lang="ru-RU" sz="3600" b="1" dirty="0">
                <a:solidFill>
                  <a:srgbClr val="00FFCC"/>
                </a:solidFill>
              </a:rPr>
              <a:t>[</a:t>
            </a:r>
            <a:r>
              <a:rPr lang="ru-RU" sz="3600" b="1" dirty="0" err="1">
                <a:solidFill>
                  <a:srgbClr val="00FFCC"/>
                </a:solidFill>
              </a:rPr>
              <a:t>neım</a:t>
            </a:r>
            <a:r>
              <a:rPr lang="ru-RU" sz="3600" b="1" dirty="0" smtClean="0">
                <a:solidFill>
                  <a:srgbClr val="00FFCC"/>
                </a:solidFill>
              </a:rPr>
              <a:t>] - имя</a:t>
            </a:r>
          </a:p>
          <a:p>
            <a:pPr marL="514350" indent="-514350">
              <a:buAutoNum type="arabicPeriod"/>
            </a:pPr>
            <a:r>
              <a:rPr lang="en-US" sz="3600" b="1" dirty="0">
                <a:solidFill>
                  <a:srgbClr val="666699"/>
                </a:solidFill>
              </a:rPr>
              <a:t>G</a:t>
            </a:r>
            <a:r>
              <a:rPr lang="ru-RU" sz="3600" b="1" dirty="0" err="1">
                <a:solidFill>
                  <a:srgbClr val="666699"/>
                </a:solidFill>
              </a:rPr>
              <a:t>ame</a:t>
            </a:r>
            <a:r>
              <a:rPr lang="en-US" sz="3600" b="1" dirty="0">
                <a:solidFill>
                  <a:srgbClr val="666699"/>
                </a:solidFill>
              </a:rPr>
              <a:t> - [</a:t>
            </a:r>
            <a:r>
              <a:rPr lang="en-US" sz="3600" b="1" dirty="0" err="1">
                <a:solidFill>
                  <a:srgbClr val="666699"/>
                </a:solidFill>
              </a:rPr>
              <a:t>geım</a:t>
            </a:r>
            <a:r>
              <a:rPr lang="en-US" sz="3600" b="1" dirty="0" smtClean="0">
                <a:solidFill>
                  <a:srgbClr val="666699"/>
                </a:solidFill>
              </a:rPr>
              <a:t>]</a:t>
            </a:r>
            <a:r>
              <a:rPr lang="ru-RU" sz="3600" b="1" dirty="0" smtClean="0">
                <a:solidFill>
                  <a:srgbClr val="666699"/>
                </a:solidFill>
              </a:rPr>
              <a:t> - игра</a:t>
            </a:r>
          </a:p>
          <a:p>
            <a:pPr marL="514350" indent="-514350">
              <a:buAutoNum type="arabicPeriod"/>
            </a:pPr>
            <a:r>
              <a:rPr lang="en-US" sz="3600" b="1" dirty="0">
                <a:solidFill>
                  <a:srgbClr val="FF0066"/>
                </a:solidFill>
              </a:rPr>
              <a:t>Cake - [</a:t>
            </a:r>
            <a:r>
              <a:rPr lang="en-US" sz="3600" b="1" dirty="0" err="1">
                <a:solidFill>
                  <a:srgbClr val="FF0066"/>
                </a:solidFill>
              </a:rPr>
              <a:t>keık</a:t>
            </a:r>
            <a:r>
              <a:rPr lang="en-US" sz="3600" b="1" dirty="0" smtClean="0">
                <a:solidFill>
                  <a:srgbClr val="FF0066"/>
                </a:solidFill>
              </a:rPr>
              <a:t>]</a:t>
            </a:r>
            <a:r>
              <a:rPr lang="ru-RU" sz="3600" b="1" dirty="0" smtClean="0">
                <a:solidFill>
                  <a:srgbClr val="FF0066"/>
                </a:solidFill>
              </a:rPr>
              <a:t> - торт</a:t>
            </a:r>
          </a:p>
          <a:p>
            <a:pPr marL="514350" indent="-514350">
              <a:buAutoNum type="arabicPeriod"/>
            </a:pPr>
            <a:r>
              <a:rPr lang="en-US" sz="3600" b="1" dirty="0">
                <a:solidFill>
                  <a:srgbClr val="00B0F0"/>
                </a:solidFill>
              </a:rPr>
              <a:t>L</a:t>
            </a:r>
            <a:r>
              <a:rPr lang="ru-RU" sz="3600" b="1" dirty="0" err="1">
                <a:solidFill>
                  <a:srgbClr val="00B0F0"/>
                </a:solidFill>
              </a:rPr>
              <a:t>ake</a:t>
            </a:r>
            <a:r>
              <a:rPr lang="en-US" sz="3600" b="1" dirty="0">
                <a:solidFill>
                  <a:srgbClr val="00B0F0"/>
                </a:solidFill>
              </a:rPr>
              <a:t> - </a:t>
            </a:r>
            <a:r>
              <a:rPr lang="ru-RU" sz="3600" b="1" dirty="0">
                <a:solidFill>
                  <a:srgbClr val="00B0F0"/>
                </a:solidFill>
              </a:rPr>
              <a:t>[</a:t>
            </a:r>
            <a:r>
              <a:rPr lang="ru-RU" sz="3600" b="1" dirty="0" err="1">
                <a:solidFill>
                  <a:srgbClr val="00B0F0"/>
                </a:solidFill>
              </a:rPr>
              <a:t>leık</a:t>
            </a:r>
            <a:r>
              <a:rPr lang="ru-RU" sz="3600" b="1" dirty="0" smtClean="0">
                <a:solidFill>
                  <a:srgbClr val="00B0F0"/>
                </a:solidFill>
              </a:rPr>
              <a:t>] - озеро</a:t>
            </a:r>
          </a:p>
          <a:p>
            <a:pPr marL="514350" indent="-514350">
              <a:buAutoNum type="arabicPeriod"/>
            </a:pPr>
            <a:r>
              <a:rPr lang="en-US" sz="3600" b="1" dirty="0">
                <a:solidFill>
                  <a:srgbClr val="33CC33"/>
                </a:solidFill>
              </a:rPr>
              <a:t>P</a:t>
            </a:r>
            <a:r>
              <a:rPr lang="ru-RU" sz="3600" b="1" dirty="0" err="1">
                <a:solidFill>
                  <a:srgbClr val="33CC33"/>
                </a:solidFill>
              </a:rPr>
              <a:t>lane</a:t>
            </a:r>
            <a:r>
              <a:rPr lang="en-US" sz="3600" b="1" dirty="0">
                <a:solidFill>
                  <a:srgbClr val="33CC33"/>
                </a:solidFill>
              </a:rPr>
              <a:t> - </a:t>
            </a:r>
            <a:r>
              <a:rPr lang="ru-RU" sz="3600" b="1" dirty="0">
                <a:solidFill>
                  <a:srgbClr val="33CC33"/>
                </a:solidFill>
              </a:rPr>
              <a:t>[</a:t>
            </a:r>
            <a:r>
              <a:rPr lang="ru-RU" sz="3600" b="1" dirty="0" err="1">
                <a:solidFill>
                  <a:srgbClr val="33CC33"/>
                </a:solidFill>
              </a:rPr>
              <a:t>pleın</a:t>
            </a:r>
            <a:r>
              <a:rPr lang="ru-RU" sz="3600" b="1" dirty="0" smtClean="0">
                <a:solidFill>
                  <a:srgbClr val="33CC33"/>
                </a:solidFill>
              </a:rPr>
              <a:t>] - самолет</a:t>
            </a:r>
            <a:endParaRPr lang="ru-RU" sz="3600" b="1" dirty="0" smtClean="0">
              <a:solidFill>
                <a:srgbClr val="666699"/>
              </a:solidFill>
            </a:endParaRPr>
          </a:p>
          <a:p>
            <a:pPr marL="514350" indent="-514350">
              <a:buAutoNum type="arabicPeriod"/>
            </a:pPr>
            <a:r>
              <a:rPr lang="en-US" sz="3600" b="1" dirty="0">
                <a:solidFill>
                  <a:srgbClr val="FF3300"/>
                </a:solidFill>
              </a:rPr>
              <a:t>P</a:t>
            </a:r>
            <a:r>
              <a:rPr lang="ru-RU" sz="3600" b="1" dirty="0" err="1">
                <a:solidFill>
                  <a:srgbClr val="FF3300"/>
                </a:solidFill>
              </a:rPr>
              <a:t>late</a:t>
            </a:r>
            <a:r>
              <a:rPr lang="en-US" sz="3600" b="1" dirty="0">
                <a:solidFill>
                  <a:srgbClr val="FF3300"/>
                </a:solidFill>
              </a:rPr>
              <a:t> - </a:t>
            </a:r>
            <a:r>
              <a:rPr lang="ru-RU" sz="3600" b="1" dirty="0">
                <a:solidFill>
                  <a:srgbClr val="FF3300"/>
                </a:solidFill>
              </a:rPr>
              <a:t>[</a:t>
            </a:r>
            <a:r>
              <a:rPr lang="ru-RU" sz="3600" b="1" dirty="0" err="1">
                <a:solidFill>
                  <a:srgbClr val="FF3300"/>
                </a:solidFill>
              </a:rPr>
              <a:t>pleıt</a:t>
            </a:r>
            <a:r>
              <a:rPr lang="ru-RU" sz="3600" b="1" dirty="0" smtClean="0">
                <a:solidFill>
                  <a:srgbClr val="FF3300"/>
                </a:solidFill>
              </a:rPr>
              <a:t>] - тарелка</a:t>
            </a:r>
          </a:p>
          <a:p>
            <a:pPr marL="514350" indent="-514350">
              <a:buAutoNum type="arabicPeriod"/>
            </a:pPr>
            <a:r>
              <a:rPr lang="en-US" sz="3600" b="1" dirty="0">
                <a:solidFill>
                  <a:srgbClr val="CC99FF"/>
                </a:solidFill>
              </a:rPr>
              <a:t>W</a:t>
            </a:r>
            <a:r>
              <a:rPr lang="ru-RU" sz="3600" b="1" dirty="0">
                <a:solidFill>
                  <a:srgbClr val="CC99FF"/>
                </a:solidFill>
              </a:rPr>
              <a:t>e</a:t>
            </a:r>
            <a:r>
              <a:rPr lang="en-US" sz="3600" b="1" dirty="0">
                <a:solidFill>
                  <a:srgbClr val="CC99FF"/>
                </a:solidFill>
              </a:rPr>
              <a:t> - </a:t>
            </a:r>
            <a:r>
              <a:rPr lang="ru-RU" sz="3600" b="1" dirty="0">
                <a:solidFill>
                  <a:srgbClr val="CC99FF"/>
                </a:solidFill>
              </a:rPr>
              <a:t>[</a:t>
            </a:r>
            <a:r>
              <a:rPr lang="ru-RU" sz="3600" b="1" dirty="0" err="1">
                <a:solidFill>
                  <a:srgbClr val="CC99FF"/>
                </a:solidFill>
              </a:rPr>
              <a:t>wi</a:t>
            </a:r>
            <a:r>
              <a:rPr lang="ru-RU" sz="3600" b="1" dirty="0" smtClean="0">
                <a:solidFill>
                  <a:srgbClr val="CC99FF"/>
                </a:solidFill>
              </a:rPr>
              <a:t>:] - мы</a:t>
            </a:r>
          </a:p>
          <a:p>
            <a:pPr marL="514350" indent="-514350">
              <a:buAutoNum type="arabicPeriod"/>
            </a:pPr>
            <a:r>
              <a:rPr lang="en-US" sz="3600" b="1" dirty="0">
                <a:solidFill>
                  <a:srgbClr val="002060"/>
                </a:solidFill>
              </a:rPr>
              <a:t>O</a:t>
            </a:r>
            <a:r>
              <a:rPr lang="ru-RU" sz="3600" b="1" dirty="0">
                <a:solidFill>
                  <a:srgbClr val="002060"/>
                </a:solidFill>
              </a:rPr>
              <a:t>r - [ɔ</a:t>
            </a:r>
            <a:r>
              <a:rPr lang="ru-RU" sz="3600" b="1" dirty="0" smtClean="0">
                <a:solidFill>
                  <a:srgbClr val="002060"/>
                </a:solidFill>
              </a:rPr>
              <a:t>:] - или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172865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FFCC"/>
                </a:solidFill>
              </a:rPr>
              <a:t>N</a:t>
            </a:r>
            <a:r>
              <a:rPr lang="ru-RU" sz="8000" b="1" dirty="0" err="1" smtClean="0">
                <a:solidFill>
                  <a:srgbClr val="00FFCC"/>
                </a:solidFill>
              </a:rPr>
              <a:t>ame</a:t>
            </a:r>
            <a:r>
              <a:rPr lang="en-US" sz="8000" b="1" dirty="0" smtClean="0">
                <a:solidFill>
                  <a:srgbClr val="00FFCC"/>
                </a:solidFill>
              </a:rPr>
              <a:t> - </a:t>
            </a:r>
            <a:r>
              <a:rPr lang="ru-RU" sz="8000" b="1" dirty="0">
                <a:solidFill>
                  <a:srgbClr val="00FFCC"/>
                </a:solidFill>
              </a:rPr>
              <a:t>[</a:t>
            </a:r>
            <a:r>
              <a:rPr lang="ru-RU" sz="8000" b="1" dirty="0" err="1">
                <a:solidFill>
                  <a:srgbClr val="00FFCC"/>
                </a:solidFill>
              </a:rPr>
              <a:t>neım</a:t>
            </a:r>
            <a:r>
              <a:rPr lang="ru-RU" sz="8000" b="1" dirty="0">
                <a:solidFill>
                  <a:srgbClr val="00FFCC"/>
                </a:solidFill>
              </a:rPr>
              <a:t>]</a:t>
            </a:r>
            <a:endParaRPr lang="ru-RU" sz="8000" b="1" dirty="0">
              <a:solidFill>
                <a:srgbClr val="00FFCC"/>
              </a:solidFill>
            </a:endParaRPr>
          </a:p>
        </p:txBody>
      </p:sp>
      <p:pic>
        <p:nvPicPr>
          <p:cNvPr id="4" name="Picture 2" descr="http://www.samarskie-roditeli.ru/media/cache/77/3e/773e8848ffeea7f6851aa4cac8108e6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95029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666699"/>
                </a:solidFill>
              </a:rPr>
              <a:t>G</a:t>
            </a:r>
            <a:r>
              <a:rPr lang="ru-RU" sz="8000" b="1" dirty="0" err="1" smtClean="0">
                <a:solidFill>
                  <a:srgbClr val="666699"/>
                </a:solidFill>
              </a:rPr>
              <a:t>ame</a:t>
            </a:r>
            <a:r>
              <a:rPr lang="en-US" sz="8000" b="1" dirty="0" smtClean="0">
                <a:solidFill>
                  <a:srgbClr val="666699"/>
                </a:solidFill>
              </a:rPr>
              <a:t> - </a:t>
            </a:r>
            <a:r>
              <a:rPr lang="en-US" sz="8000" b="1" dirty="0">
                <a:solidFill>
                  <a:srgbClr val="666699"/>
                </a:solidFill>
              </a:rPr>
              <a:t>[</a:t>
            </a:r>
            <a:r>
              <a:rPr lang="en-US" sz="8000" b="1" dirty="0" err="1">
                <a:solidFill>
                  <a:srgbClr val="666699"/>
                </a:solidFill>
              </a:rPr>
              <a:t>geım</a:t>
            </a:r>
            <a:r>
              <a:rPr lang="en-US" sz="8000" b="1" dirty="0">
                <a:solidFill>
                  <a:srgbClr val="666699"/>
                </a:solidFill>
              </a:rPr>
              <a:t>]</a:t>
            </a:r>
            <a:endParaRPr lang="ru-RU" sz="8000" dirty="0">
              <a:solidFill>
                <a:srgbClr val="666699"/>
              </a:solidFill>
            </a:endParaRPr>
          </a:p>
        </p:txBody>
      </p:sp>
      <p:pic>
        <p:nvPicPr>
          <p:cNvPr id="2050" name="Picture 2" descr="C:\Users\комп\Desktop\АНГЛИЙСКИЙ ЯЗЫК НАЧАЛЬНАЯ ШКОЛА\для уроков\картинки\картинки 2 класс\fd075904c7c29451d92ea2598ed5415f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1573" y="1600200"/>
            <a:ext cx="6460854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0863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FF0066"/>
                </a:solidFill>
              </a:rPr>
              <a:t>Cake - </a:t>
            </a:r>
            <a:r>
              <a:rPr lang="en-US" sz="8000" b="1" dirty="0">
                <a:solidFill>
                  <a:srgbClr val="FF0066"/>
                </a:solidFill>
              </a:rPr>
              <a:t>[</a:t>
            </a:r>
            <a:r>
              <a:rPr lang="en-US" sz="8000" b="1" dirty="0" err="1">
                <a:solidFill>
                  <a:srgbClr val="FF0066"/>
                </a:solidFill>
              </a:rPr>
              <a:t>keık</a:t>
            </a:r>
            <a:r>
              <a:rPr lang="en-US" sz="8000" b="1" dirty="0">
                <a:solidFill>
                  <a:srgbClr val="FF0066"/>
                </a:solidFill>
              </a:rPr>
              <a:t>]</a:t>
            </a:r>
            <a:endParaRPr lang="ru-RU" sz="8000" dirty="0">
              <a:solidFill>
                <a:srgbClr val="FF0066"/>
              </a:solidFill>
            </a:endParaRPr>
          </a:p>
        </p:txBody>
      </p:sp>
      <p:pic>
        <p:nvPicPr>
          <p:cNvPr id="3074" name="Picture 2" descr="C:\Users\комп\Desktop\АНГЛИЙСКИЙ ЯЗЫК НАЧАЛЬНАЯ ШКОЛА\для уроков\картинки\картинки 2 класс\816-1-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2605" y="1600200"/>
            <a:ext cx="6178789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82423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B0F0"/>
                </a:solidFill>
              </a:rPr>
              <a:t>L</a:t>
            </a:r>
            <a:r>
              <a:rPr lang="ru-RU" sz="8000" b="1" dirty="0" err="1" smtClean="0">
                <a:solidFill>
                  <a:srgbClr val="00B0F0"/>
                </a:solidFill>
              </a:rPr>
              <a:t>ake</a:t>
            </a:r>
            <a:r>
              <a:rPr lang="en-US" sz="8000" b="1" dirty="0" smtClean="0">
                <a:solidFill>
                  <a:srgbClr val="00B0F0"/>
                </a:solidFill>
              </a:rPr>
              <a:t> - </a:t>
            </a:r>
            <a:r>
              <a:rPr lang="ru-RU" sz="8000" b="1" dirty="0">
                <a:solidFill>
                  <a:srgbClr val="00B0F0"/>
                </a:solidFill>
              </a:rPr>
              <a:t>[</a:t>
            </a:r>
            <a:r>
              <a:rPr lang="ru-RU" sz="8000" b="1" dirty="0" err="1">
                <a:solidFill>
                  <a:srgbClr val="00B0F0"/>
                </a:solidFill>
              </a:rPr>
              <a:t>leık</a:t>
            </a:r>
            <a:r>
              <a:rPr lang="ru-RU" sz="8000" b="1" dirty="0">
                <a:solidFill>
                  <a:srgbClr val="00B0F0"/>
                </a:solidFill>
              </a:rPr>
              <a:t>]</a:t>
            </a:r>
            <a:endParaRPr lang="ru-RU" sz="8000" b="1" dirty="0">
              <a:solidFill>
                <a:srgbClr val="00B0F0"/>
              </a:solidFill>
            </a:endParaRPr>
          </a:p>
        </p:txBody>
      </p:sp>
      <p:pic>
        <p:nvPicPr>
          <p:cNvPr id="4099" name="Picture 3" descr="C:\Users\комп\Desktop\АНГЛИЙСКИЙ ЯЗЫК НАЧАЛЬНАЯ ШКОЛА\для уроков\картинки\картинки 2 класс\164068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230" y="1600200"/>
            <a:ext cx="724154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47433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33CC33"/>
                </a:solidFill>
              </a:rPr>
              <a:t>P</a:t>
            </a:r>
            <a:r>
              <a:rPr lang="ru-RU" sz="8000" b="1" dirty="0" err="1" smtClean="0">
                <a:solidFill>
                  <a:srgbClr val="33CC33"/>
                </a:solidFill>
              </a:rPr>
              <a:t>lane</a:t>
            </a:r>
            <a:r>
              <a:rPr lang="en-US" sz="8000" b="1" dirty="0" smtClean="0">
                <a:solidFill>
                  <a:srgbClr val="33CC33"/>
                </a:solidFill>
              </a:rPr>
              <a:t> - </a:t>
            </a:r>
            <a:r>
              <a:rPr lang="ru-RU" sz="8000" b="1" dirty="0">
                <a:solidFill>
                  <a:srgbClr val="33CC33"/>
                </a:solidFill>
              </a:rPr>
              <a:t>[</a:t>
            </a:r>
            <a:r>
              <a:rPr lang="ru-RU" sz="8000" b="1" dirty="0" err="1">
                <a:solidFill>
                  <a:srgbClr val="33CC33"/>
                </a:solidFill>
              </a:rPr>
              <a:t>pleın</a:t>
            </a:r>
            <a:r>
              <a:rPr lang="ru-RU" sz="8000" b="1" dirty="0">
                <a:solidFill>
                  <a:srgbClr val="33CC33"/>
                </a:solidFill>
              </a:rPr>
              <a:t>]</a:t>
            </a:r>
            <a:endParaRPr lang="ru-RU" sz="8000" b="1" dirty="0">
              <a:solidFill>
                <a:srgbClr val="33CC33"/>
              </a:solidFill>
            </a:endParaRPr>
          </a:p>
        </p:txBody>
      </p:sp>
      <p:pic>
        <p:nvPicPr>
          <p:cNvPr id="4" name="Picture 2" descr="https://informkiev.com/images/news/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230" y="1600200"/>
            <a:ext cx="724154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17308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FF3300"/>
                </a:solidFill>
              </a:rPr>
              <a:t>P</a:t>
            </a:r>
            <a:r>
              <a:rPr lang="ru-RU" sz="8000" b="1" dirty="0" err="1" smtClean="0">
                <a:solidFill>
                  <a:srgbClr val="FF3300"/>
                </a:solidFill>
              </a:rPr>
              <a:t>late</a:t>
            </a:r>
            <a:r>
              <a:rPr lang="en-US" sz="8000" b="1" dirty="0" smtClean="0">
                <a:solidFill>
                  <a:srgbClr val="FF3300"/>
                </a:solidFill>
              </a:rPr>
              <a:t> - </a:t>
            </a:r>
            <a:r>
              <a:rPr lang="ru-RU" sz="8000" b="1" dirty="0">
                <a:solidFill>
                  <a:srgbClr val="FF3300"/>
                </a:solidFill>
              </a:rPr>
              <a:t>[</a:t>
            </a:r>
            <a:r>
              <a:rPr lang="ru-RU" sz="8000" b="1" dirty="0" err="1">
                <a:solidFill>
                  <a:srgbClr val="FF3300"/>
                </a:solidFill>
              </a:rPr>
              <a:t>pleıt</a:t>
            </a:r>
            <a:r>
              <a:rPr lang="ru-RU" sz="8000" b="1" dirty="0">
                <a:solidFill>
                  <a:srgbClr val="FF3300"/>
                </a:solidFill>
              </a:rPr>
              <a:t>]</a:t>
            </a:r>
            <a:endParaRPr lang="ru-RU" sz="8000" b="1" dirty="0">
              <a:solidFill>
                <a:srgbClr val="FF3300"/>
              </a:solidFill>
            </a:endParaRPr>
          </a:p>
        </p:txBody>
      </p:sp>
      <p:pic>
        <p:nvPicPr>
          <p:cNvPr id="5122" name="Picture 2" descr="C:\Users\комп\Desktop\АНГЛИЙСКИЙ ЯЗЫК НАЧАЛЬНАЯ ШКОЛА\для уроков\картинки\картинки 2 класс\tarelka-glubokaja-die-lieben-sieben-semero-druzey-24278639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412776"/>
            <a:ext cx="6264696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68002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/>
              <a:t>Правила чтения гласной </a:t>
            </a:r>
            <a:r>
              <a:rPr lang="ru-RU" sz="4800" dirty="0" smtClean="0"/>
              <a:t>«</a:t>
            </a:r>
            <a:r>
              <a:rPr lang="en-US" sz="4800" dirty="0" err="1" smtClean="0"/>
              <a:t>Ee</a:t>
            </a:r>
            <a:r>
              <a:rPr lang="ru-RU" sz="4800" dirty="0" smtClean="0"/>
              <a:t>»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/>
              <a:t>В закрытом типе слога</a:t>
            </a:r>
            <a:r>
              <a:rPr lang="ru-RU" sz="2800" dirty="0" smtClean="0"/>
              <a:t>:</a:t>
            </a:r>
            <a:endParaRPr lang="ru-RU" sz="28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b="1" dirty="0" smtClean="0">
                <a:solidFill>
                  <a:srgbClr val="FF0000"/>
                </a:solidFill>
              </a:rPr>
              <a:t>E – [</a:t>
            </a:r>
            <a:r>
              <a:rPr lang="ru-RU" sz="5400" b="1" dirty="0" smtClean="0">
                <a:solidFill>
                  <a:srgbClr val="FF0000"/>
                </a:solidFill>
              </a:rPr>
              <a:t>e</a:t>
            </a:r>
            <a:r>
              <a:rPr lang="en-US" sz="5400" b="1" dirty="0">
                <a:solidFill>
                  <a:srgbClr val="FF0000"/>
                </a:solidFill>
              </a:rPr>
              <a:t> </a:t>
            </a:r>
            <a:r>
              <a:rPr lang="en-US" sz="5400" b="1" dirty="0" smtClean="0">
                <a:solidFill>
                  <a:srgbClr val="FF0000"/>
                </a:solidFill>
              </a:rPr>
              <a:t>] – </a:t>
            </a:r>
            <a:r>
              <a:rPr lang="ru-RU" sz="5400" b="1" dirty="0" smtClean="0">
                <a:solidFill>
                  <a:srgbClr val="FF0000"/>
                </a:solidFill>
              </a:rPr>
              <a:t>э</a:t>
            </a:r>
            <a:endParaRPr lang="en-US" sz="54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4000" i="1" dirty="0" smtClean="0"/>
              <a:t>Пример:</a:t>
            </a:r>
          </a:p>
          <a:p>
            <a:pPr marL="0" indent="0">
              <a:buNone/>
            </a:pPr>
            <a:r>
              <a:rPr lang="en-US" sz="4800" dirty="0" smtClean="0"/>
              <a:t>Pen – [pen]</a:t>
            </a:r>
            <a:endParaRPr lang="ru-RU" sz="48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/>
              <a:t>В открытом типе слога</a:t>
            </a:r>
            <a:r>
              <a:rPr lang="ru-RU" sz="2800" dirty="0" smtClean="0"/>
              <a:t>:</a:t>
            </a:r>
            <a:endParaRPr lang="ru-RU" sz="28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5400" b="1" dirty="0" smtClean="0">
                <a:solidFill>
                  <a:srgbClr val="FF0000"/>
                </a:solidFill>
              </a:rPr>
              <a:t>E – [</a:t>
            </a:r>
            <a:r>
              <a:rPr lang="ru-RU" sz="5400" b="1" dirty="0">
                <a:solidFill>
                  <a:srgbClr val="FF0000"/>
                </a:solidFill>
              </a:rPr>
              <a:t>i:</a:t>
            </a:r>
            <a:r>
              <a:rPr lang="en-US" sz="5400" b="1" dirty="0" smtClean="0">
                <a:solidFill>
                  <a:srgbClr val="FF0000"/>
                </a:solidFill>
              </a:rPr>
              <a:t>] – </a:t>
            </a:r>
            <a:r>
              <a:rPr lang="ru-RU" sz="5400" b="1" dirty="0" smtClean="0">
                <a:solidFill>
                  <a:srgbClr val="FF0000"/>
                </a:solidFill>
              </a:rPr>
              <a:t>и</a:t>
            </a:r>
          </a:p>
          <a:p>
            <a:pPr marL="0" indent="0">
              <a:buNone/>
            </a:pPr>
            <a:r>
              <a:rPr lang="ru-RU" sz="4000" i="1" dirty="0" smtClean="0"/>
              <a:t>Пример:</a:t>
            </a:r>
          </a:p>
          <a:p>
            <a:pPr marL="0" indent="0">
              <a:buNone/>
            </a:pPr>
            <a:r>
              <a:rPr lang="en-US" sz="4800" dirty="0" smtClean="0"/>
              <a:t>We - </a:t>
            </a:r>
            <a:r>
              <a:rPr lang="ru-RU" sz="4800" dirty="0"/>
              <a:t>[</a:t>
            </a:r>
            <a:r>
              <a:rPr lang="ru-RU" sz="4800" dirty="0" err="1"/>
              <a:t>wi</a:t>
            </a:r>
            <a:r>
              <a:rPr lang="ru-RU" sz="4800" dirty="0"/>
              <a:t>:]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41803376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CC99FF"/>
                </a:solidFill>
              </a:rPr>
              <a:t>W</a:t>
            </a:r>
            <a:r>
              <a:rPr lang="ru-RU" sz="8000" b="1" dirty="0" smtClean="0">
                <a:solidFill>
                  <a:srgbClr val="CC99FF"/>
                </a:solidFill>
              </a:rPr>
              <a:t>e</a:t>
            </a:r>
            <a:r>
              <a:rPr lang="en-US" sz="8000" b="1" dirty="0" smtClean="0">
                <a:solidFill>
                  <a:srgbClr val="CC99FF"/>
                </a:solidFill>
              </a:rPr>
              <a:t> - </a:t>
            </a:r>
            <a:r>
              <a:rPr lang="ru-RU" sz="8000" b="1" dirty="0">
                <a:solidFill>
                  <a:srgbClr val="CC99FF"/>
                </a:solidFill>
              </a:rPr>
              <a:t>[</a:t>
            </a:r>
            <a:r>
              <a:rPr lang="ru-RU" sz="8000" b="1" dirty="0" err="1">
                <a:solidFill>
                  <a:srgbClr val="CC99FF"/>
                </a:solidFill>
              </a:rPr>
              <a:t>wi</a:t>
            </a:r>
            <a:r>
              <a:rPr lang="ru-RU" sz="8000" b="1" dirty="0">
                <a:solidFill>
                  <a:srgbClr val="CC99FF"/>
                </a:solidFill>
              </a:rPr>
              <a:t>:]</a:t>
            </a:r>
            <a:endParaRPr lang="ru-RU" sz="8000" b="1" dirty="0">
              <a:solidFill>
                <a:srgbClr val="CC99FF"/>
              </a:solidFill>
            </a:endParaRPr>
          </a:p>
        </p:txBody>
      </p:sp>
      <p:pic>
        <p:nvPicPr>
          <p:cNvPr id="4" name="Picture 4" descr="http://ininv.vntu.edu.ua/ukr/images/stories/news/00-autumn-2015/01-12-15-anons-09-12-15-trening-komandna-robot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0078" y="1600200"/>
            <a:ext cx="6303844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38721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210</Words>
  <Application>Microsoft Office PowerPoint</Application>
  <PresentationFormat>Экран (4:3)</PresentationFormat>
  <Paragraphs>36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Правила чтения гласной «Aa»</vt:lpstr>
      <vt:lpstr>Name - [neım]</vt:lpstr>
      <vt:lpstr>Game - [geım]</vt:lpstr>
      <vt:lpstr>Cake - [keık]</vt:lpstr>
      <vt:lpstr>Lake - [leık]</vt:lpstr>
      <vt:lpstr>Plane - [pleın]</vt:lpstr>
      <vt:lpstr>Plate - [pleıt]</vt:lpstr>
      <vt:lpstr>Правила чтения гласной «Ee»</vt:lpstr>
      <vt:lpstr>We - [wi:]</vt:lpstr>
      <vt:lpstr>Or - [ɔ:]</vt:lpstr>
      <vt:lpstr>Повторим слова и запишем их в словарь: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чтения гласной «Aa»</dc:title>
  <dc:creator>комп</dc:creator>
  <cp:lastModifiedBy>комп</cp:lastModifiedBy>
  <cp:revision>4</cp:revision>
  <dcterms:created xsi:type="dcterms:W3CDTF">2018-02-13T07:05:05Z</dcterms:created>
  <dcterms:modified xsi:type="dcterms:W3CDTF">2018-02-13T07:41:24Z</dcterms:modified>
</cp:coreProperties>
</file>