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CC"/>
    <a:srgbClr val="66FF33"/>
    <a:srgbClr val="CC6600"/>
    <a:srgbClr val="A50021"/>
    <a:srgbClr val="00CC66"/>
    <a:srgbClr val="CC00CC"/>
    <a:srgbClr val="FF5050"/>
    <a:srgbClr val="0099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Повторим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</a:t>
            </a:r>
            <a:r>
              <a:rPr lang="ru-RU" sz="5400" b="1" dirty="0" smtClean="0">
                <a:solidFill>
                  <a:srgbClr val="660033"/>
                </a:solidFill>
              </a:rPr>
              <a:t>ɔː</a:t>
            </a:r>
            <a:r>
              <a:rPr lang="en-US" sz="5400" b="1" dirty="0" smtClean="0">
                <a:solidFill>
                  <a:srgbClr val="660033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[ʊ]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</a:t>
            </a:r>
            <a:r>
              <a:rPr lang="en-US" sz="5400" b="1" dirty="0" err="1" smtClean="0">
                <a:solidFill>
                  <a:srgbClr val="660033"/>
                </a:solidFill>
              </a:rPr>
              <a:t>i</a:t>
            </a:r>
            <a:r>
              <a:rPr lang="en-US" sz="5400" b="1" dirty="0" smtClean="0">
                <a:solidFill>
                  <a:srgbClr val="660033"/>
                </a:solidFill>
              </a:rPr>
              <a:t>ː]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</a:t>
            </a:r>
            <a:r>
              <a:rPr lang="en-US" sz="5400" b="1" dirty="0">
                <a:solidFill>
                  <a:srgbClr val="660033"/>
                </a:solidFill>
              </a:rPr>
              <a:t>ɑ</a:t>
            </a:r>
            <a:r>
              <a:rPr lang="en-US" sz="5400" b="1" dirty="0" smtClean="0">
                <a:solidFill>
                  <a:srgbClr val="660033"/>
                </a:solidFill>
              </a:rPr>
              <a:t>:]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660033"/>
                </a:solidFill>
              </a:rPr>
              <a:t>[</a:t>
            </a:r>
            <a:r>
              <a:rPr lang="en-US" sz="5400" b="1" dirty="0" smtClean="0">
                <a:solidFill>
                  <a:srgbClr val="660033"/>
                </a:solidFill>
              </a:rPr>
              <a:t>ʃ]</a:t>
            </a:r>
            <a:endParaRPr lang="ru-RU" sz="5400" b="1" dirty="0">
              <a:solidFill>
                <a:srgbClr val="660033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[ɒ]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[æ]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[ʧ]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660033"/>
                </a:solidFill>
              </a:rPr>
              <a:t>[</a:t>
            </a:r>
            <a:r>
              <a:rPr lang="en-US" sz="5400" b="1" dirty="0" err="1" smtClean="0">
                <a:solidFill>
                  <a:srgbClr val="660033"/>
                </a:solidFill>
              </a:rPr>
              <a:t>eɪ</a:t>
            </a:r>
            <a:r>
              <a:rPr lang="en-US" sz="5400" b="1" dirty="0" smtClean="0">
                <a:solidFill>
                  <a:srgbClr val="660033"/>
                </a:solidFill>
              </a:rPr>
              <a:t>]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73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0066CC"/>
                </a:solidFill>
              </a:rPr>
              <a:t>Floor </a:t>
            </a:r>
            <a:r>
              <a:rPr lang="en-US" sz="6000" b="1" dirty="0" smtClean="0">
                <a:solidFill>
                  <a:srgbClr val="0066CC"/>
                </a:solidFill>
              </a:rPr>
              <a:t>lamp</a:t>
            </a:r>
            <a:r>
              <a:rPr lang="ru-RU" sz="6000" b="1" dirty="0" smtClean="0">
                <a:solidFill>
                  <a:srgbClr val="0066CC"/>
                </a:solidFill>
              </a:rPr>
              <a:t> - </a:t>
            </a:r>
            <a:r>
              <a:rPr lang="en-US" sz="6000" b="1" dirty="0">
                <a:solidFill>
                  <a:srgbClr val="0066CC"/>
                </a:solidFill>
              </a:rPr>
              <a:t>[ˈ</a:t>
            </a:r>
            <a:r>
              <a:rPr lang="en-US" sz="6000" b="1" dirty="0" err="1">
                <a:solidFill>
                  <a:srgbClr val="0066CC"/>
                </a:solidFill>
              </a:rPr>
              <a:t>flɔːlæmp</a:t>
            </a:r>
            <a:r>
              <a:rPr lang="en-US" sz="6000" b="1" dirty="0">
                <a:solidFill>
                  <a:srgbClr val="0066CC"/>
                </a:solidFill>
              </a:rPr>
              <a:t>]</a:t>
            </a:r>
            <a:endParaRPr lang="ru-RU" sz="6000" dirty="0">
              <a:solidFill>
                <a:srgbClr val="0066CC"/>
              </a:solidFill>
            </a:endParaRPr>
          </a:p>
        </p:txBody>
      </p:sp>
      <p:pic>
        <p:nvPicPr>
          <p:cNvPr id="8194" name="Picture 2" descr="C:\Users\Марина\Desktop\АНГЛИЙСКИЙ ЯЗЫК НАЧАЛЬНАЯ ШКОЛА\для уроков\картинки\картинки 2 класс\7ca58bfcacf4590ba486e1aadb1e5a8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00200"/>
            <a:ext cx="547260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3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rgbClr val="006699"/>
                </a:solidFill>
              </a:rPr>
              <a:t>Doorbell </a:t>
            </a:r>
            <a:r>
              <a:rPr lang="ru-RU" sz="2800" b="1" dirty="0" smtClean="0">
                <a:solidFill>
                  <a:srgbClr val="006699"/>
                </a:solidFill>
              </a:rPr>
              <a:t> </a:t>
            </a:r>
            <a:r>
              <a:rPr lang="ru-RU" sz="2800" b="1" dirty="0">
                <a:solidFill>
                  <a:srgbClr val="006699"/>
                </a:solidFill>
              </a:rPr>
              <a:t>- [ˈ</a:t>
            </a:r>
            <a:r>
              <a:rPr lang="ru-RU" sz="2800" b="1" dirty="0" err="1">
                <a:solidFill>
                  <a:srgbClr val="006699"/>
                </a:solidFill>
              </a:rPr>
              <a:t>dɔːbel</a:t>
            </a:r>
            <a:r>
              <a:rPr lang="ru-RU" sz="2800" b="1" dirty="0" smtClean="0">
                <a:solidFill>
                  <a:srgbClr val="006699"/>
                </a:solidFill>
              </a:rPr>
              <a:t>] – дверной звонок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CC00CC"/>
                </a:solidFill>
              </a:rPr>
              <a:t>Cookbook </a:t>
            </a:r>
            <a:r>
              <a:rPr lang="ru-RU" sz="2800" b="1" dirty="0">
                <a:solidFill>
                  <a:srgbClr val="CC00CC"/>
                </a:solidFill>
              </a:rPr>
              <a:t>- </a:t>
            </a:r>
            <a:r>
              <a:rPr lang="en-US" sz="2800" b="1" dirty="0">
                <a:solidFill>
                  <a:srgbClr val="CC00CC"/>
                </a:solidFill>
              </a:rPr>
              <a:t>[ˈ</a:t>
            </a:r>
            <a:r>
              <a:rPr lang="en-US" sz="2800" b="1" dirty="0" err="1">
                <a:solidFill>
                  <a:srgbClr val="CC00CC"/>
                </a:solidFill>
              </a:rPr>
              <a:t>kʊkbʊk</a:t>
            </a:r>
            <a:r>
              <a:rPr lang="en-US" sz="2800" b="1" dirty="0" smtClean="0">
                <a:solidFill>
                  <a:srgbClr val="CC00CC"/>
                </a:solidFill>
              </a:rPr>
              <a:t>]</a:t>
            </a:r>
            <a:r>
              <a:rPr lang="ru-RU" sz="2800" b="1" dirty="0" smtClean="0">
                <a:solidFill>
                  <a:srgbClr val="CC00CC"/>
                </a:solidFill>
              </a:rPr>
              <a:t> – кулинарная книга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FF5050"/>
                </a:solidFill>
              </a:rPr>
              <a:t>Sweet shop</a:t>
            </a:r>
            <a:r>
              <a:rPr lang="ru-RU" sz="2800" b="1" dirty="0">
                <a:solidFill>
                  <a:srgbClr val="FF5050"/>
                </a:solidFill>
              </a:rPr>
              <a:t> - </a:t>
            </a:r>
            <a:r>
              <a:rPr lang="en-US" sz="2800" b="1" dirty="0">
                <a:solidFill>
                  <a:srgbClr val="FF5050"/>
                </a:solidFill>
              </a:rPr>
              <a:t>[ˈ</a:t>
            </a:r>
            <a:r>
              <a:rPr lang="en-US" sz="2800" b="1" dirty="0" err="1">
                <a:solidFill>
                  <a:srgbClr val="FF5050"/>
                </a:solidFill>
              </a:rPr>
              <a:t>swiːtʃɒp</a:t>
            </a:r>
            <a:r>
              <a:rPr lang="en-US" sz="2800" b="1" dirty="0" smtClean="0">
                <a:solidFill>
                  <a:srgbClr val="FF5050"/>
                </a:solidFill>
              </a:rPr>
              <a:t>]</a:t>
            </a:r>
            <a:r>
              <a:rPr lang="ru-RU" sz="2800" b="1" dirty="0" smtClean="0">
                <a:solidFill>
                  <a:srgbClr val="FF5050"/>
                </a:solidFill>
              </a:rPr>
              <a:t> – магазин сладостей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00CC66"/>
                </a:solidFill>
              </a:rPr>
              <a:t>Streetlamp</a:t>
            </a:r>
            <a:r>
              <a:rPr lang="ru-RU" sz="2800" b="1" dirty="0">
                <a:solidFill>
                  <a:srgbClr val="00CC66"/>
                </a:solidFill>
              </a:rPr>
              <a:t> - </a:t>
            </a:r>
            <a:r>
              <a:rPr lang="en-US" sz="2800" b="1" dirty="0">
                <a:solidFill>
                  <a:srgbClr val="00CC66"/>
                </a:solidFill>
              </a:rPr>
              <a:t>[ˈ</a:t>
            </a:r>
            <a:r>
              <a:rPr lang="en-US" sz="2800" b="1" dirty="0" err="1">
                <a:solidFill>
                  <a:srgbClr val="00CC66"/>
                </a:solidFill>
              </a:rPr>
              <a:t>striːtlæmp</a:t>
            </a:r>
            <a:r>
              <a:rPr lang="en-US" sz="2800" b="1" dirty="0" smtClean="0">
                <a:solidFill>
                  <a:srgbClr val="00CC66"/>
                </a:solidFill>
              </a:rPr>
              <a:t>]</a:t>
            </a:r>
            <a:r>
              <a:rPr lang="ru-RU" sz="2800" b="1" dirty="0" smtClean="0">
                <a:solidFill>
                  <a:srgbClr val="00CC66"/>
                </a:solidFill>
              </a:rPr>
              <a:t> – уличный фонарь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A50021"/>
                </a:solidFill>
              </a:rPr>
              <a:t>Cherry cake </a:t>
            </a:r>
            <a:r>
              <a:rPr lang="ru-RU" sz="2800" b="1" dirty="0">
                <a:solidFill>
                  <a:srgbClr val="A50021"/>
                </a:solidFill>
              </a:rPr>
              <a:t>- </a:t>
            </a:r>
            <a:r>
              <a:rPr lang="en-US" sz="2800" b="1" dirty="0">
                <a:solidFill>
                  <a:srgbClr val="A50021"/>
                </a:solidFill>
              </a:rPr>
              <a:t>['</a:t>
            </a:r>
            <a:r>
              <a:rPr lang="en-US" sz="2800" b="1" dirty="0" err="1">
                <a:solidFill>
                  <a:srgbClr val="A50021"/>
                </a:solidFill>
              </a:rPr>
              <a:t>ʧerɪ</a:t>
            </a:r>
            <a:r>
              <a:rPr lang="en-US" sz="2800" b="1" dirty="0">
                <a:solidFill>
                  <a:srgbClr val="A50021"/>
                </a:solidFill>
              </a:rPr>
              <a:t> </a:t>
            </a:r>
            <a:r>
              <a:rPr lang="en-US" sz="2800" b="1" dirty="0" err="1">
                <a:solidFill>
                  <a:srgbClr val="A50021"/>
                </a:solidFill>
              </a:rPr>
              <a:t>keɪk</a:t>
            </a:r>
            <a:r>
              <a:rPr lang="en-US" sz="2800" b="1" dirty="0" smtClean="0">
                <a:solidFill>
                  <a:srgbClr val="A50021"/>
                </a:solidFill>
              </a:rPr>
              <a:t>]</a:t>
            </a:r>
            <a:r>
              <a:rPr lang="ru-RU" sz="2800" b="1" dirty="0" smtClean="0">
                <a:solidFill>
                  <a:srgbClr val="A50021"/>
                </a:solidFill>
              </a:rPr>
              <a:t> – вишневый торт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CC6600"/>
                </a:solidFill>
              </a:rPr>
              <a:t>Car clock </a:t>
            </a:r>
            <a:r>
              <a:rPr lang="ru-RU" sz="2800" b="1" dirty="0">
                <a:solidFill>
                  <a:srgbClr val="CC6600"/>
                </a:solidFill>
              </a:rPr>
              <a:t>- </a:t>
            </a:r>
            <a:r>
              <a:rPr lang="en-US" sz="2800" b="1" dirty="0">
                <a:solidFill>
                  <a:srgbClr val="CC6600"/>
                </a:solidFill>
              </a:rPr>
              <a:t>[</a:t>
            </a:r>
            <a:r>
              <a:rPr lang="en-US" sz="2800" b="1" dirty="0" err="1">
                <a:solidFill>
                  <a:srgbClr val="CC6600"/>
                </a:solidFill>
              </a:rPr>
              <a:t>kɑ</a:t>
            </a:r>
            <a:r>
              <a:rPr lang="en-US" sz="2800" b="1" dirty="0">
                <a:solidFill>
                  <a:srgbClr val="CC6600"/>
                </a:solidFill>
              </a:rPr>
              <a:t>ː </a:t>
            </a:r>
            <a:r>
              <a:rPr lang="en-US" sz="2800" b="1" dirty="0" err="1">
                <a:solidFill>
                  <a:srgbClr val="CC6600"/>
                </a:solidFill>
              </a:rPr>
              <a:t>klɒk</a:t>
            </a:r>
            <a:r>
              <a:rPr lang="en-US" sz="2800" b="1" dirty="0" smtClean="0">
                <a:solidFill>
                  <a:srgbClr val="CC6600"/>
                </a:solidFill>
              </a:rPr>
              <a:t>]</a:t>
            </a:r>
            <a:r>
              <a:rPr lang="ru-RU" sz="2800" b="1" dirty="0" smtClean="0">
                <a:solidFill>
                  <a:srgbClr val="CC6600"/>
                </a:solidFill>
              </a:rPr>
              <a:t> – часы в машине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66FF33"/>
                </a:solidFill>
              </a:rPr>
              <a:t>Sheep farm</a:t>
            </a:r>
            <a:r>
              <a:rPr lang="ru-RU" sz="2800" b="1" dirty="0">
                <a:solidFill>
                  <a:srgbClr val="66FF33"/>
                </a:solidFill>
              </a:rPr>
              <a:t> - </a:t>
            </a:r>
            <a:r>
              <a:rPr lang="en-US" sz="2800" b="1" dirty="0">
                <a:solidFill>
                  <a:srgbClr val="66FF33"/>
                </a:solidFill>
              </a:rPr>
              <a:t>[ʹ</a:t>
            </a:r>
            <a:r>
              <a:rPr lang="en-US" sz="2800" b="1" dirty="0" err="1" smtClean="0">
                <a:solidFill>
                  <a:srgbClr val="66FF33"/>
                </a:solidFill>
              </a:rPr>
              <a:t>ʃi:p</a:t>
            </a:r>
            <a:r>
              <a:rPr lang="ru-RU" sz="2800" b="1" dirty="0" smtClean="0">
                <a:solidFill>
                  <a:srgbClr val="66FF33"/>
                </a:solidFill>
              </a:rPr>
              <a:t> </a:t>
            </a:r>
            <a:r>
              <a:rPr lang="en-US" sz="2800" b="1" dirty="0" err="1" smtClean="0">
                <a:solidFill>
                  <a:srgbClr val="66FF33"/>
                </a:solidFill>
              </a:rPr>
              <a:t>fɑ:m</a:t>
            </a:r>
            <a:r>
              <a:rPr lang="en-US" sz="2800" b="1" dirty="0" smtClean="0">
                <a:solidFill>
                  <a:srgbClr val="66FF33"/>
                </a:solidFill>
              </a:rPr>
              <a:t>]</a:t>
            </a:r>
            <a:r>
              <a:rPr lang="ru-RU" sz="2800" b="1" dirty="0" smtClean="0">
                <a:solidFill>
                  <a:srgbClr val="66FF33"/>
                </a:solidFill>
              </a:rPr>
              <a:t> – овцеводческая ферма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0066CC"/>
                </a:solidFill>
              </a:rPr>
              <a:t>Floor lamp</a:t>
            </a:r>
            <a:r>
              <a:rPr lang="ru-RU" sz="2800" b="1" dirty="0">
                <a:solidFill>
                  <a:srgbClr val="0066CC"/>
                </a:solidFill>
              </a:rPr>
              <a:t> - </a:t>
            </a:r>
            <a:r>
              <a:rPr lang="en-US" sz="2800" b="1" dirty="0">
                <a:solidFill>
                  <a:srgbClr val="0066CC"/>
                </a:solidFill>
              </a:rPr>
              <a:t>[ˈ</a:t>
            </a:r>
            <a:r>
              <a:rPr lang="en-US" sz="2800" b="1" dirty="0" err="1">
                <a:solidFill>
                  <a:srgbClr val="0066CC"/>
                </a:solidFill>
              </a:rPr>
              <a:t>f</a:t>
            </a:r>
            <a:r>
              <a:rPr lang="en-US" b="1" dirty="0" err="1">
                <a:solidFill>
                  <a:srgbClr val="0066CC"/>
                </a:solidFill>
              </a:rPr>
              <a:t>lɔːlæmp</a:t>
            </a:r>
            <a:r>
              <a:rPr lang="en-US" b="1" dirty="0" smtClean="0">
                <a:solidFill>
                  <a:srgbClr val="0066CC"/>
                </a:solidFill>
              </a:rPr>
              <a:t>]</a:t>
            </a:r>
            <a:r>
              <a:rPr lang="ru-RU" b="1" dirty="0" smtClean="0">
                <a:solidFill>
                  <a:srgbClr val="0066CC"/>
                </a:solidFill>
              </a:rPr>
              <a:t> – напольная лампа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85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Проверим, правильно ли мы назвали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</a:t>
            </a:r>
            <a:r>
              <a:rPr lang="ru-RU" sz="4800" b="1" dirty="0">
                <a:solidFill>
                  <a:srgbClr val="660033"/>
                </a:solidFill>
              </a:rPr>
              <a:t>ɔː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– о (долгий)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[ʊ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- у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</a:t>
            </a:r>
            <a:r>
              <a:rPr lang="en-US" sz="4800" b="1" dirty="0" err="1">
                <a:solidFill>
                  <a:srgbClr val="660033"/>
                </a:solidFill>
              </a:rPr>
              <a:t>i</a:t>
            </a:r>
            <a:r>
              <a:rPr lang="en-US" sz="4800" b="1" dirty="0">
                <a:solidFill>
                  <a:srgbClr val="660033"/>
                </a:solidFill>
              </a:rPr>
              <a:t>ː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– и (долгий)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[ɑ</a:t>
            </a:r>
            <a:r>
              <a:rPr lang="en-US" sz="4800" b="1" dirty="0" smtClean="0">
                <a:solidFill>
                  <a:srgbClr val="660033"/>
                </a:solidFill>
              </a:rPr>
              <a:t>:]</a:t>
            </a:r>
            <a:r>
              <a:rPr lang="ru-RU" sz="4800" b="1" dirty="0" smtClean="0">
                <a:solidFill>
                  <a:srgbClr val="660033"/>
                </a:solidFill>
              </a:rPr>
              <a:t> – а (долгий)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[ʃ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- ш</a:t>
            </a:r>
            <a:endParaRPr lang="ru-RU" sz="4800" b="1" dirty="0">
              <a:solidFill>
                <a:srgbClr val="660033"/>
              </a:solidFill>
            </a:endParaRPr>
          </a:p>
          <a:p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[ɒ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- о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[æ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–э (лягушка)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[ʧ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- ч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660033"/>
                </a:solidFill>
              </a:rPr>
              <a:t>[</a:t>
            </a:r>
            <a:r>
              <a:rPr lang="en-US" sz="4800" b="1" dirty="0" err="1">
                <a:solidFill>
                  <a:srgbClr val="660033"/>
                </a:solidFill>
              </a:rPr>
              <a:t>eɪ</a:t>
            </a:r>
            <a:r>
              <a:rPr lang="en-US" sz="4800" b="1" dirty="0" smtClean="0">
                <a:solidFill>
                  <a:srgbClr val="660033"/>
                </a:solidFill>
              </a:rPr>
              <a:t>]</a:t>
            </a:r>
            <a:r>
              <a:rPr lang="ru-RU" sz="4800" b="1" dirty="0" smtClean="0">
                <a:solidFill>
                  <a:srgbClr val="660033"/>
                </a:solidFill>
              </a:rPr>
              <a:t> - эй</a:t>
            </a:r>
            <a:endParaRPr lang="en-US" sz="4800" b="1" dirty="0">
              <a:solidFill>
                <a:srgbClr val="660033"/>
              </a:solidFill>
            </a:endParaRP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490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>
                <a:solidFill>
                  <a:srgbClr val="006699"/>
                </a:solidFill>
              </a:rPr>
              <a:t>Doorbell </a:t>
            </a:r>
            <a:r>
              <a:rPr lang="ru-RU" sz="7200" b="1" dirty="0" smtClean="0">
                <a:solidFill>
                  <a:srgbClr val="006699"/>
                </a:solidFill>
              </a:rPr>
              <a:t> - </a:t>
            </a:r>
            <a:r>
              <a:rPr lang="ru-RU" sz="7200" b="1" dirty="0">
                <a:solidFill>
                  <a:srgbClr val="006699"/>
                </a:solidFill>
              </a:rPr>
              <a:t>[ˈ</a:t>
            </a:r>
            <a:r>
              <a:rPr lang="ru-RU" sz="7200" b="1" dirty="0" err="1">
                <a:solidFill>
                  <a:srgbClr val="006699"/>
                </a:solidFill>
              </a:rPr>
              <a:t>dɔːbel</a:t>
            </a:r>
            <a:r>
              <a:rPr lang="ru-RU" sz="7200" b="1" dirty="0">
                <a:solidFill>
                  <a:srgbClr val="006699"/>
                </a:solidFill>
              </a:rPr>
              <a:t>]</a:t>
            </a:r>
            <a:endParaRPr lang="ru-RU" sz="7200" dirty="0">
              <a:solidFill>
                <a:srgbClr val="006699"/>
              </a:solidFill>
            </a:endParaRPr>
          </a:p>
        </p:txBody>
      </p:sp>
      <p:pic>
        <p:nvPicPr>
          <p:cNvPr id="1026" name="Picture 2" descr="C:\Users\Марина\Desktop\АНГЛИЙСКИЙ ЯЗЫК НАЧАЛЬНАЯ ШКОЛА\для уроков\картинки\картинки 2 класс\6285634_stock-photo-woman-extends-her-hand-to-ring-doorbe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1926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8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CC00CC"/>
                </a:solidFill>
              </a:rPr>
              <a:t>Cookbook </a:t>
            </a:r>
            <a:r>
              <a:rPr lang="ru-RU" sz="6600" b="1" dirty="0" smtClean="0">
                <a:solidFill>
                  <a:srgbClr val="CC00CC"/>
                </a:solidFill>
              </a:rPr>
              <a:t>- </a:t>
            </a:r>
            <a:r>
              <a:rPr lang="en-US" sz="6600" b="1" dirty="0">
                <a:solidFill>
                  <a:srgbClr val="CC00CC"/>
                </a:solidFill>
              </a:rPr>
              <a:t>[ˈ</a:t>
            </a:r>
            <a:r>
              <a:rPr lang="en-US" sz="6600" b="1" dirty="0" err="1">
                <a:solidFill>
                  <a:srgbClr val="CC00CC"/>
                </a:solidFill>
              </a:rPr>
              <a:t>kʊkbʊk</a:t>
            </a:r>
            <a:r>
              <a:rPr lang="en-US" sz="6600" b="1" dirty="0">
                <a:solidFill>
                  <a:srgbClr val="CC00CC"/>
                </a:solidFill>
              </a:rPr>
              <a:t>]</a:t>
            </a:r>
            <a:endParaRPr lang="ru-RU" sz="6600" dirty="0">
              <a:solidFill>
                <a:srgbClr val="CC00CC"/>
              </a:solidFill>
            </a:endParaRPr>
          </a:p>
        </p:txBody>
      </p:sp>
      <p:pic>
        <p:nvPicPr>
          <p:cNvPr id="2050" name="Picture 2" descr="C:\Users\Марина\Desktop\АНГЛИЙСКИЙ ЯЗЫК НАЧАЛЬНАЯ ШКОЛА\для уроков\картинки\картинки 2 класс\04labnse013315685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344815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55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5050"/>
                </a:solidFill>
              </a:rPr>
              <a:t>Sweet </a:t>
            </a:r>
            <a:r>
              <a:rPr lang="en-US" sz="6000" b="1" dirty="0" smtClean="0">
                <a:solidFill>
                  <a:srgbClr val="FF5050"/>
                </a:solidFill>
              </a:rPr>
              <a:t>shop</a:t>
            </a:r>
            <a:r>
              <a:rPr lang="ru-RU" sz="6000" b="1" dirty="0" smtClean="0">
                <a:solidFill>
                  <a:srgbClr val="FF5050"/>
                </a:solidFill>
              </a:rPr>
              <a:t> - </a:t>
            </a:r>
            <a:r>
              <a:rPr lang="en-US" sz="6000" b="1" dirty="0">
                <a:solidFill>
                  <a:srgbClr val="FF5050"/>
                </a:solidFill>
              </a:rPr>
              <a:t>[ˈ</a:t>
            </a:r>
            <a:r>
              <a:rPr lang="en-US" sz="6000" b="1" dirty="0" err="1">
                <a:solidFill>
                  <a:srgbClr val="FF5050"/>
                </a:solidFill>
              </a:rPr>
              <a:t>swiːtʃɒp</a:t>
            </a:r>
            <a:r>
              <a:rPr lang="en-US" sz="6000" b="1" dirty="0">
                <a:solidFill>
                  <a:srgbClr val="FF5050"/>
                </a:solidFill>
              </a:rPr>
              <a:t>]</a:t>
            </a:r>
            <a:endParaRPr lang="ru-RU" sz="6000" dirty="0">
              <a:solidFill>
                <a:srgbClr val="FF5050"/>
              </a:solidFill>
            </a:endParaRPr>
          </a:p>
        </p:txBody>
      </p:sp>
      <p:pic>
        <p:nvPicPr>
          <p:cNvPr id="3074" name="Picture 2" descr="C:\Users\Марина\Desktop\АНГЛИЙСКИЙ ЯЗЫК НАЧАЛЬНАЯ ШКОЛА\для уроков\картинки\картинки 2 класс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2008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0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CC66"/>
                </a:solidFill>
              </a:rPr>
              <a:t>Streetlamp</a:t>
            </a:r>
            <a:r>
              <a:rPr lang="ru-RU" sz="5400" b="1" dirty="0" smtClean="0">
                <a:solidFill>
                  <a:srgbClr val="00CC66"/>
                </a:solidFill>
              </a:rPr>
              <a:t> - </a:t>
            </a:r>
            <a:r>
              <a:rPr lang="en-US" sz="5400" b="1" dirty="0">
                <a:solidFill>
                  <a:srgbClr val="00CC66"/>
                </a:solidFill>
              </a:rPr>
              <a:t>[ˈ</a:t>
            </a:r>
            <a:r>
              <a:rPr lang="en-US" sz="5400" b="1" dirty="0" err="1">
                <a:solidFill>
                  <a:srgbClr val="00CC66"/>
                </a:solidFill>
              </a:rPr>
              <a:t>striːtlæmp</a:t>
            </a:r>
            <a:r>
              <a:rPr lang="en-US" sz="5400" b="1" dirty="0">
                <a:solidFill>
                  <a:srgbClr val="00CC66"/>
                </a:solidFill>
              </a:rPr>
              <a:t>]</a:t>
            </a:r>
            <a:endParaRPr lang="ru-RU" sz="5400" dirty="0">
              <a:solidFill>
                <a:srgbClr val="00CC66"/>
              </a:solidFill>
            </a:endParaRPr>
          </a:p>
        </p:txBody>
      </p:sp>
      <p:pic>
        <p:nvPicPr>
          <p:cNvPr id="4098" name="Picture 2" descr="C:\Users\Марина\Desktop\АНГЛИЙСКИЙ ЯЗЫК НАЧАЛЬНАЯ ШКОЛА\для уроков\картинки\картинки 2 класс\0_6893a_3e276599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21251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3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A50021"/>
                </a:solidFill>
              </a:rPr>
              <a:t>Cherry cake </a:t>
            </a:r>
            <a:r>
              <a:rPr lang="ru-RU" sz="6000" b="1" dirty="0" smtClean="0">
                <a:solidFill>
                  <a:srgbClr val="A50021"/>
                </a:solidFill>
              </a:rPr>
              <a:t>- </a:t>
            </a:r>
            <a:r>
              <a:rPr lang="en-US" sz="6000" b="1" dirty="0">
                <a:solidFill>
                  <a:srgbClr val="A50021"/>
                </a:solidFill>
              </a:rPr>
              <a:t>['</a:t>
            </a:r>
            <a:r>
              <a:rPr lang="en-US" sz="6000" b="1" dirty="0" err="1">
                <a:solidFill>
                  <a:srgbClr val="A50021"/>
                </a:solidFill>
              </a:rPr>
              <a:t>ʧerɪ</a:t>
            </a:r>
            <a:r>
              <a:rPr lang="en-US" sz="6000" b="1" dirty="0">
                <a:solidFill>
                  <a:srgbClr val="A50021"/>
                </a:solidFill>
              </a:rPr>
              <a:t> </a:t>
            </a:r>
            <a:r>
              <a:rPr lang="en-US" sz="6000" b="1" dirty="0" err="1">
                <a:solidFill>
                  <a:srgbClr val="A50021"/>
                </a:solidFill>
              </a:rPr>
              <a:t>keɪk</a:t>
            </a:r>
            <a:r>
              <a:rPr lang="en-US" sz="6000" b="1" dirty="0">
                <a:solidFill>
                  <a:srgbClr val="A50021"/>
                </a:solidFill>
              </a:rPr>
              <a:t>]</a:t>
            </a:r>
            <a:endParaRPr lang="ru-RU" sz="6000" b="1" dirty="0">
              <a:solidFill>
                <a:srgbClr val="A50021"/>
              </a:solidFill>
            </a:endParaRPr>
          </a:p>
        </p:txBody>
      </p:sp>
      <p:pic>
        <p:nvPicPr>
          <p:cNvPr id="5122" name="Picture 2" descr="C:\Users\Марина\Desktop\АНГЛИЙСКИЙ ЯЗЫК НАЧАЛЬНАЯ ШКОЛА\для уроков\картинки\картинки 2 класс\DSC_07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344815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12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>
                <a:solidFill>
                  <a:srgbClr val="CC6600"/>
                </a:solidFill>
              </a:rPr>
              <a:t>Car clock </a:t>
            </a:r>
            <a:r>
              <a:rPr lang="ru-RU" sz="7200" b="1" dirty="0" smtClean="0">
                <a:solidFill>
                  <a:srgbClr val="CC6600"/>
                </a:solidFill>
              </a:rPr>
              <a:t>- </a:t>
            </a:r>
            <a:r>
              <a:rPr lang="en-US" sz="7200" b="1" dirty="0">
                <a:solidFill>
                  <a:srgbClr val="CC6600"/>
                </a:solidFill>
              </a:rPr>
              <a:t>[</a:t>
            </a:r>
            <a:r>
              <a:rPr lang="en-US" sz="7200" b="1" dirty="0" err="1">
                <a:solidFill>
                  <a:srgbClr val="CC6600"/>
                </a:solidFill>
              </a:rPr>
              <a:t>kɑ</a:t>
            </a:r>
            <a:r>
              <a:rPr lang="en-US" sz="7200" b="1" dirty="0">
                <a:solidFill>
                  <a:srgbClr val="CC6600"/>
                </a:solidFill>
              </a:rPr>
              <a:t>ː </a:t>
            </a:r>
            <a:r>
              <a:rPr lang="en-US" sz="7200" b="1" dirty="0" err="1">
                <a:solidFill>
                  <a:srgbClr val="CC6600"/>
                </a:solidFill>
              </a:rPr>
              <a:t>klɒk</a:t>
            </a:r>
            <a:r>
              <a:rPr lang="en-US" sz="7200" b="1" dirty="0">
                <a:solidFill>
                  <a:srgbClr val="CC6600"/>
                </a:solidFill>
              </a:rPr>
              <a:t>]</a:t>
            </a:r>
            <a:endParaRPr lang="ru-RU" sz="7200" dirty="0">
              <a:solidFill>
                <a:srgbClr val="CC6600"/>
              </a:solidFill>
            </a:endParaRPr>
          </a:p>
        </p:txBody>
      </p:sp>
      <p:pic>
        <p:nvPicPr>
          <p:cNvPr id="6146" name="Picture 2" descr="C:\Users\Марина\Desktop\АНГЛИЙСКИЙ ЯЗЫК НАЧАЛЬНАЯ ШКОЛА\для уроков\картинки\картинки 2 класс\HTB1Fc1FGpXXXXcLXVXXq6xXFXXX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00200"/>
            <a:ext cx="691276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23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66FF33"/>
                </a:solidFill>
              </a:rPr>
              <a:t>Sheep </a:t>
            </a:r>
            <a:r>
              <a:rPr lang="en-US" sz="6000" b="1" dirty="0" smtClean="0">
                <a:solidFill>
                  <a:srgbClr val="66FF33"/>
                </a:solidFill>
              </a:rPr>
              <a:t>farm</a:t>
            </a:r>
            <a:r>
              <a:rPr lang="ru-RU" sz="6000" b="1" dirty="0" smtClean="0">
                <a:solidFill>
                  <a:srgbClr val="66FF33"/>
                </a:solidFill>
              </a:rPr>
              <a:t> - </a:t>
            </a:r>
            <a:r>
              <a:rPr lang="en-US" sz="6000" b="1" dirty="0">
                <a:solidFill>
                  <a:srgbClr val="66FF33"/>
                </a:solidFill>
              </a:rPr>
              <a:t>[ʹ</a:t>
            </a:r>
            <a:r>
              <a:rPr lang="en-US" sz="6000" b="1" dirty="0" err="1">
                <a:solidFill>
                  <a:srgbClr val="66FF33"/>
                </a:solidFill>
              </a:rPr>
              <a:t>ʃi:pfɑ:m</a:t>
            </a:r>
            <a:r>
              <a:rPr lang="en-US" sz="6000" b="1" dirty="0">
                <a:solidFill>
                  <a:srgbClr val="66FF33"/>
                </a:solidFill>
              </a:rPr>
              <a:t>]</a:t>
            </a:r>
            <a:endParaRPr lang="ru-RU" sz="6000" dirty="0">
              <a:solidFill>
                <a:srgbClr val="66FF33"/>
              </a:solidFill>
            </a:endParaRPr>
          </a:p>
        </p:txBody>
      </p:sp>
      <p:pic>
        <p:nvPicPr>
          <p:cNvPr id="7170" name="Picture 2" descr="C:\Users\Марина\Desktop\АНГЛИЙСКИЙ ЯЗЫК НАЧАЛЬНАЯ ШКОЛА\для уроков\картинки\картинки 2 класс\5367025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20080"/>
            <a:ext cx="7200800" cy="424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59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235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Повторим звуки:</vt:lpstr>
      <vt:lpstr>Проверим, правильно ли мы назвали звуки:</vt:lpstr>
      <vt:lpstr>Doorbell  - [ˈdɔːbel]</vt:lpstr>
      <vt:lpstr>Cookbook - [ˈkʊkbʊk]</vt:lpstr>
      <vt:lpstr>Sweet shop - [ˈswiːtʃɒp]</vt:lpstr>
      <vt:lpstr>Streetlamp - [ˈstriːtlæmp]</vt:lpstr>
      <vt:lpstr>Cherry cake - ['ʧerɪ keɪk]</vt:lpstr>
      <vt:lpstr>Car clock - [kɑː klɒk]</vt:lpstr>
      <vt:lpstr>Sheep farm - [ʹʃi:pfɑ:m]</vt:lpstr>
      <vt:lpstr>Floor lamp - [ˈflɔːlæmp]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Doorbell  - [ˈdɔːbel]</dc:title>
  <dc:creator>Марина</dc:creator>
  <cp:lastModifiedBy>Марина</cp:lastModifiedBy>
  <cp:revision>7</cp:revision>
  <dcterms:created xsi:type="dcterms:W3CDTF">2018-02-18T05:29:36Z</dcterms:created>
  <dcterms:modified xsi:type="dcterms:W3CDTF">2018-02-18T12:49:09Z</dcterms:modified>
</cp:coreProperties>
</file>